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61" r:id="rId5"/>
    <p:sldId id="262" r:id="rId6"/>
    <p:sldId id="263" r:id="rId7"/>
    <p:sldId id="264" r:id="rId8"/>
    <p:sldId id="282" r:id="rId9"/>
    <p:sldId id="269" r:id="rId10"/>
    <p:sldId id="270" r:id="rId11"/>
    <p:sldId id="272" r:id="rId12"/>
    <p:sldId id="276" r:id="rId13"/>
    <p:sldId id="277" r:id="rId14"/>
    <p:sldId id="279" r:id="rId15"/>
    <p:sldId id="284" r:id="rId16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89625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779251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168877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558503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948128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337754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727381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117007" algn="l" defTabSz="38962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1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775356"/>
            <a:ext cx="7772400" cy="12250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8962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779251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168877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558503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452" y="5207001"/>
            <a:ext cx="245749" cy="225706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761970">
              <a:defRPr sz="11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452" y="5207001"/>
            <a:ext cx="245749" cy="225706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761970">
              <a:defRPr sz="11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452" y="5207001"/>
            <a:ext cx="245749" cy="225706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761970">
              <a:defRPr sz="1100">
                <a:solidFill>
                  <a:srgbClr val="A7A3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3672418"/>
            <a:ext cx="7772401" cy="1135064"/>
          </a:xfrm>
          <a:prstGeom prst="rect">
            <a:avLst/>
          </a:prstGeo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1pPr>
            <a:lvl2pPr marL="0" indent="389625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2pPr>
            <a:lvl3pPr marL="0" indent="779251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3pPr>
            <a:lvl4pPr marL="0" indent="1168877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4pPr>
            <a:lvl5pPr marL="0" indent="1558503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5300" y="1333500"/>
            <a:ext cx="4381500" cy="377163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681845" indent="-292219">
              <a:spcBef>
                <a:spcPts val="500"/>
              </a:spcBef>
              <a:defRPr sz="2400"/>
            </a:lvl2pPr>
            <a:lvl3pPr marL="1054282" indent="-275030">
              <a:spcBef>
                <a:spcPts val="500"/>
              </a:spcBef>
              <a:defRPr sz="2400"/>
            </a:lvl3pPr>
            <a:lvl4pPr marL="1480577" indent="-311700">
              <a:spcBef>
                <a:spcPts val="500"/>
              </a:spcBef>
              <a:defRPr sz="2400"/>
            </a:lvl4pPr>
            <a:lvl5pPr marL="1870203" indent="-311700"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 b="1"/>
            </a:lvl1pPr>
            <a:lvl2pPr marL="0" indent="389625">
              <a:spcBef>
                <a:spcPts val="400"/>
              </a:spcBef>
              <a:buSzTx/>
              <a:buFontTx/>
              <a:buNone/>
              <a:defRPr sz="2000" b="1"/>
            </a:lvl2pPr>
            <a:lvl3pPr marL="0" indent="779251">
              <a:spcBef>
                <a:spcPts val="400"/>
              </a:spcBef>
              <a:buSzTx/>
              <a:buFontTx/>
              <a:buNone/>
              <a:defRPr sz="2000" b="1"/>
            </a:lvl3pPr>
            <a:lvl4pPr marL="0" indent="1168877">
              <a:spcBef>
                <a:spcPts val="400"/>
              </a:spcBef>
              <a:buSzTx/>
              <a:buFontTx/>
              <a:buNone/>
              <a:defRPr sz="2000" b="1"/>
            </a:lvl4pPr>
            <a:lvl5pPr marL="0" indent="1558503">
              <a:spcBef>
                <a:spcPts val="400"/>
              </a:spcBef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5" cy="968376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27545"/>
            <a:ext cx="5111751" cy="48775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1" y="1195918"/>
            <a:ext cx="3008315" cy="39092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1" cy="472283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1" cy="670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200"/>
            </a:lvl1pPr>
            <a:lvl2pPr marL="0" indent="389625">
              <a:spcBef>
                <a:spcPts val="200"/>
              </a:spcBef>
              <a:buSzTx/>
              <a:buFontTx/>
              <a:buNone/>
              <a:defRPr sz="1200"/>
            </a:lvl2pPr>
            <a:lvl3pPr marL="0" indent="779251">
              <a:spcBef>
                <a:spcPts val="200"/>
              </a:spcBef>
              <a:buSzTx/>
              <a:buFontTx/>
              <a:buNone/>
              <a:defRPr sz="1200"/>
            </a:lvl3pPr>
            <a:lvl4pPr marL="0" indent="1168877">
              <a:spcBef>
                <a:spcPts val="200"/>
              </a:spcBef>
              <a:buSzTx/>
              <a:buFontTx/>
              <a:buNone/>
              <a:defRPr sz="1200"/>
            </a:lvl4pPr>
            <a:lvl5pPr marL="0" indent="1558503">
              <a:spcBef>
                <a:spcPts val="200"/>
              </a:spcBef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612775" y="485509"/>
            <a:ext cx="7918450" cy="657491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761970">
              <a:defRPr sz="3500">
                <a:solidFill>
                  <a:srgbClr val="FFAF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989012" y="1703916"/>
            <a:ext cx="7165976" cy="3401221"/>
          </a:xfrm>
          <a:prstGeom prst="rect">
            <a:avLst/>
          </a:prstGeom>
        </p:spPr>
        <p:txBody>
          <a:bodyPr lIns="45718" tIns="45718" rIns="45718" bIns="45718"/>
          <a:lstStyle>
            <a:lvl1pPr marL="285739" indent="-285739" defTabSz="761970">
              <a:spcBef>
                <a:spcPts val="400"/>
              </a:spcBef>
              <a:buClr>
                <a:srgbClr val="54638C"/>
              </a:buClr>
              <a:buSzPct val="90000"/>
              <a:buFontTx/>
              <a:buChar char="Ü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9521" indent="-308491" defTabSz="761970">
              <a:spcBef>
                <a:spcPts val="400"/>
              </a:spcBef>
              <a:buClr>
                <a:srgbClr val="54638C"/>
              </a:buClr>
              <a:buSzPct val="90000"/>
              <a:buFontTx/>
              <a:buChar char="Ü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38253" indent="-266777" defTabSz="761970">
              <a:spcBef>
                <a:spcPts val="400"/>
              </a:spcBef>
              <a:buClr>
                <a:srgbClr val="54638C"/>
              </a:buClr>
              <a:buSzPct val="90000"/>
              <a:buFontTx/>
              <a:buChar char="Ü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70998" indent="-308492" defTabSz="761970">
              <a:spcBef>
                <a:spcPts val="400"/>
              </a:spcBef>
              <a:buClr>
                <a:srgbClr val="54638C"/>
              </a:buClr>
              <a:buSzPct val="90000"/>
              <a:buFontTx/>
              <a:buChar char="Ü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98658" indent="-355702" defTabSz="761970">
              <a:spcBef>
                <a:spcPts val="400"/>
              </a:spcBef>
              <a:buClr>
                <a:srgbClr val="54638C"/>
              </a:buClr>
              <a:buSzPct val="90000"/>
              <a:buFontTx/>
              <a:buChar char="Ü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7452" y="5296958"/>
            <a:ext cx="245748" cy="225706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761970">
              <a:defRPr sz="11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963" tIns="38963" rIns="38963" bIns="3896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963" tIns="38963" rIns="38963" bIns="3896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7437" y="5341597"/>
            <a:ext cx="219364" cy="214998"/>
          </a:xfrm>
          <a:prstGeom prst="rect">
            <a:avLst/>
          </a:prstGeom>
          <a:ln w="12700">
            <a:miter lim="400000"/>
          </a:ln>
        </p:spPr>
        <p:txBody>
          <a:bodyPr wrap="none" lIns="38963" tIns="38963" rIns="38963" bIns="38963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92219" marR="0" indent="-292219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63581" marR="0" indent="-273955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2249" marR="0" indent="-262997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78285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67911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57537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47164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36789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26415" marR="0" indent="-309408" algn="l" defTabSz="389625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89625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79251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68877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58503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948128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337754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727381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117007" algn="r" defTabSz="3896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dtic.gov.z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613090" y="1243091"/>
            <a:ext cx="8055611" cy="97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600" b="1">
                <a:solidFill>
                  <a:srgbClr val="E46C0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</a:t>
            </a:r>
            <a:r>
              <a:rPr sz="2400" dirty="0"/>
              <a:t>OVERVIEW OF THE INCENTIVES</a:t>
            </a:r>
          </a:p>
        </p:txBody>
      </p:sp>
      <p:sp>
        <p:nvSpPr>
          <p:cNvPr id="132" name="TextBox 5"/>
          <p:cNvSpPr txBox="1"/>
          <p:nvPr/>
        </p:nvSpPr>
        <p:spPr>
          <a:xfrm>
            <a:off x="4699106" y="2753053"/>
            <a:ext cx="374596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lvl="1" indent="171450" algn="r">
              <a:spcBef>
                <a:spcPts val="9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</a:t>
            </a:r>
            <a:r>
              <a:rPr lang="en-US" dirty="0"/>
              <a:t>centives</a:t>
            </a:r>
            <a:r>
              <a:rPr dirty="0"/>
              <a:t> </a:t>
            </a:r>
            <a:r>
              <a:rPr lang="en-US" dirty="0"/>
              <a:t>Branch -</a:t>
            </a:r>
            <a:r>
              <a:rPr dirty="0"/>
              <a:t> </a:t>
            </a:r>
            <a:r>
              <a:rPr b="1" dirty="0"/>
              <a:t>the </a:t>
            </a:r>
            <a:r>
              <a:rPr b="1" dirty="0" err="1"/>
              <a:t>dtic</a:t>
            </a:r>
            <a:endParaRPr sz="2400" dirty="0"/>
          </a:p>
          <a:p>
            <a:pPr marL="285750" lvl="1" indent="171450" algn="r">
              <a:defRPr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marL="285750" lvl="1" indent="171450" algn="r">
              <a:defRPr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Lionel </a:t>
            </a:r>
            <a:r>
              <a:rPr lang="en-US" dirty="0" err="1"/>
              <a:t>Archillies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2"/>
          <p:cNvSpPr txBox="1">
            <a:spLocks noGrp="1"/>
          </p:cNvSpPr>
          <p:nvPr>
            <p:ph type="title"/>
          </p:nvPr>
        </p:nvSpPr>
        <p:spPr>
          <a:xfrm>
            <a:off x="583006" y="190501"/>
            <a:ext cx="7996399" cy="635001"/>
          </a:xfrm>
          <a:prstGeom prst="rect">
            <a:avLst/>
          </a:prstGeom>
          <a:solidFill>
            <a:srgbClr val="FDEADA"/>
          </a:solidFill>
        </p:spPr>
        <p:txBody>
          <a:bodyPr/>
          <a:lstStyle/>
          <a:p>
            <a:pPr algn="r"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ADEP</a:t>
            </a:r>
            <a:r>
              <a:rPr sz="3300"/>
              <a:t> – </a:t>
            </a:r>
            <a:r>
              <a:t>SMALL BLACK FARMERS</a:t>
            </a:r>
          </a:p>
        </p:txBody>
      </p:sp>
      <p:sp>
        <p:nvSpPr>
          <p:cNvPr id="370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625964" y="952500"/>
            <a:ext cx="7812291" cy="3937000"/>
          </a:xfrm>
          <a:prstGeom prst="rect">
            <a:avLst/>
          </a:prstGeom>
        </p:spPr>
        <p:txBody>
          <a:bodyPr/>
          <a:lstStyle/>
          <a:p>
            <a:pPr marL="292219" indent="-292219">
              <a:defRPr sz="2000"/>
            </a:pPr>
            <a:endParaRPr/>
          </a:p>
          <a:p>
            <a:pPr marL="292219" indent="-292219">
              <a:spcBef>
                <a:spcPts val="400"/>
              </a:spcBef>
              <a:defRPr sz="2000"/>
            </a:pPr>
            <a:r>
              <a:t>Definition – 100% black ownership, </a:t>
            </a:r>
          </a:p>
          <a:p>
            <a:pPr marL="292219" indent="-292219">
              <a:spcBef>
                <a:spcPts val="400"/>
              </a:spcBef>
              <a:defRPr sz="2000"/>
            </a:pPr>
            <a:r>
              <a:t>Operational and management control over the business</a:t>
            </a:r>
          </a:p>
          <a:p>
            <a:pPr marL="292219" indent="-292219">
              <a:spcBef>
                <a:spcPts val="400"/>
              </a:spcBef>
              <a:defRPr sz="2000"/>
            </a:pPr>
            <a:r>
              <a:t>Makes long-term commitment to the business</a:t>
            </a:r>
          </a:p>
          <a:p>
            <a:pPr marL="292219" indent="-292219">
              <a:spcBef>
                <a:spcPts val="400"/>
              </a:spcBef>
              <a:defRPr sz="2000"/>
            </a:pPr>
            <a:r>
              <a:t>Medium to long term investor: below R5m</a:t>
            </a:r>
          </a:p>
          <a:p>
            <a:pPr marL="292219" indent="-292219">
              <a:spcBef>
                <a:spcPts val="400"/>
              </a:spcBef>
              <a:defRPr sz="2000"/>
            </a:pPr>
            <a:r>
              <a:t>Black People – Africans, Chinese, Coloured and Indians who are  natural persons and Citizens by birth or decent or naturalisation before 1993;</a:t>
            </a:r>
          </a:p>
          <a:p>
            <a:pPr marL="292219" indent="-292219">
              <a:spcBef>
                <a:spcPts val="400"/>
              </a:spcBef>
              <a:defRPr sz="2000"/>
            </a:pPr>
            <a:r>
              <a:t>The dtic may allocate an additional 5% grant for small black enterprises based on the economic benefit criteria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Table 1"/>
          <p:cNvGraphicFramePr/>
          <p:nvPr>
            <p:extLst>
              <p:ext uri="{D42A27DB-BD31-4B8C-83A1-F6EECF244321}">
                <p14:modId xmlns:p14="http://schemas.microsoft.com/office/powerpoint/2010/main" val="662589124"/>
              </p:ext>
            </p:extLst>
          </p:nvPr>
        </p:nvGraphicFramePr>
        <p:xfrm>
          <a:off x="325255" y="241540"/>
          <a:ext cx="8597816" cy="550532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21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Programme</a:t>
                      </a:r>
                    </a:p>
                  </a:txBody>
                  <a:tcPr marL="38093" marR="38093" marT="38093" marB="38093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38093" marR="38093" marT="38093" marB="38093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Target / Eligibility Criteria</a:t>
                      </a:r>
                    </a:p>
                  </a:txBody>
                  <a:tcPr marL="38093" marR="38093" marT="38093" marB="38093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Offering</a:t>
                      </a:r>
                    </a:p>
                  </a:txBody>
                  <a:tcPr marL="38093" marR="38093" marT="38093" marB="38093" horzOverflow="overflow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6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Agro-Processing Support Scheme (APSS)</a:t>
                      </a:r>
                    </a:p>
                  </a:txBody>
                  <a:tcPr marL="38093" marR="38093" marT="38093" marB="38093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To stimulate investment by  SA agro-processing/beneficiation enterprises (agri-business) 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Investment to achieve some of the following: 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Increased Capacity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Employment Creation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 err="1"/>
                        <a:t>Modernised</a:t>
                      </a:r>
                      <a:r>
                        <a:rPr dirty="0"/>
                        <a:t> Machinery &amp; Equipment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Competitiveness &amp; productivity improvement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Broadening  Participation</a:t>
                      </a:r>
                    </a:p>
                  </a:txBody>
                  <a:tcPr marL="38096" marR="38096" marT="38096" marB="38096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South African Registered Entities in the following sub-sectors:</a:t>
                      </a: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Food &amp; beverage value addition and processing (including Black winemakers)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Furniture manufacturing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 err="1"/>
                        <a:t>Fibre</a:t>
                      </a:r>
                      <a:r>
                        <a:rPr dirty="0"/>
                        <a:t> processing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Feed production; and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Fertilizer production</a:t>
                      </a:r>
                      <a:endParaRPr lang="en-US" dirty="0"/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dirty="0"/>
                        <a:t>E</a:t>
                      </a:r>
                      <a:r>
                        <a:rPr lang="en-ZA" dirty="0" err="1"/>
                        <a:t>ssential</a:t>
                      </a:r>
                      <a:r>
                        <a:rPr lang="en-ZA" dirty="0"/>
                        <a:t> Oil Production</a:t>
                      </a:r>
                      <a:endParaRPr dirty="0"/>
                    </a:p>
                  </a:txBody>
                  <a:tcPr marL="38096" marR="38096" marT="38096" marB="38096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Reimbursable cost-sharing grant of </a:t>
                      </a:r>
                      <a:r>
                        <a:rPr lang="en-US" dirty="0"/>
                        <a:t>20</a:t>
                      </a:r>
                      <a:r>
                        <a:rPr dirty="0"/>
                        <a:t>% to </a:t>
                      </a:r>
                      <a:r>
                        <a:rPr lang="en-US" dirty="0"/>
                        <a:t>30</a:t>
                      </a:r>
                      <a:r>
                        <a:rPr dirty="0"/>
                        <a:t>% to a max of R20 million for qualifying costs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Buildings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New machinery, equipment, tools, technologies;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Commercial vehicles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Competitiveness Improvement Costs</a:t>
                      </a:r>
                    </a:p>
                  </a:txBody>
                  <a:tcPr marL="38096" marR="38096" marT="38096" marB="38096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129" y="3514454"/>
            <a:ext cx="2428446" cy="2023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5" y="4429125"/>
            <a:ext cx="3543301" cy="1285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Table 5"/>
          <p:cNvGraphicFramePr/>
          <p:nvPr/>
        </p:nvGraphicFramePr>
        <p:xfrm>
          <a:off x="306845" y="205135"/>
          <a:ext cx="8567131" cy="5307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2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4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59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Programme</a:t>
                      </a:r>
                    </a:p>
                  </a:txBody>
                  <a:tcPr marL="38085" marR="38085" marT="38085" marB="3808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38085" marR="38085" marT="38085" marB="38085" horzOverflow="overflow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Offering</a:t>
                      </a:r>
                    </a:p>
                  </a:txBody>
                  <a:tcPr marL="38085" marR="38085" marT="38085" marB="38085" horzOverflow="overflow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016">
                <a:tc row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Export Marketing Investment Assistance (EMIA)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Aims to support exporters to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explore</a:t>
                      </a:r>
                      <a:r>
                        <a:t> export markets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Individual Exhibition Participation   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Return airfare 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Subsistence allowance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Transportation of samples 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Exhibition costs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Primary Market Research(</a:t>
                      </a:r>
                      <a:r>
                        <a:rPr b="1"/>
                        <a:t>PMR</a:t>
                      </a:r>
                      <a:r>
                        <a:t>) &amp; Foreign Direct Investment (</a:t>
                      </a:r>
                      <a:r>
                        <a:rPr b="1"/>
                        <a:t>FDI</a:t>
                      </a:r>
                      <a:r>
                        <a:t>)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Return airfare 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Subsistence allowance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Transportation of samples 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Patents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Production of marketing material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Individual Inward Missions 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Return airfare </a:t>
                      </a:r>
                    </a:p>
                    <a:p>
                      <a:pPr marL="285750" indent="-285750" algn="l" defTabSz="914400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Subsistence allowance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Car rental 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Group Missions &amp; National Pavilions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Selected Trade Fairs &amp; Exhibitions / Export Councils, Industry Associations &amp; Provincial Trade Promotion Agencies</a:t>
                      </a: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Return airfare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Subsistence allowance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Transportation of samples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Exhibition costs</a:t>
                      </a:r>
                    </a:p>
                  </a:txBody>
                  <a:tcPr marL="38085" marR="38085" marT="38085" marB="38085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45" y="3492500"/>
            <a:ext cx="3149472" cy="205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45" y="1810419"/>
            <a:ext cx="3149472" cy="216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456473" y="5336899"/>
            <a:ext cx="230327" cy="2243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graphicFrame>
        <p:nvGraphicFramePr>
          <p:cNvPr id="395" name="Table 6"/>
          <p:cNvGraphicFramePr/>
          <p:nvPr/>
        </p:nvGraphicFramePr>
        <p:xfrm>
          <a:off x="337530" y="300709"/>
          <a:ext cx="8603952" cy="50658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0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92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Programme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Target / Eligibility Criteria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Offering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96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Sector Specific Assistance Scheme (SSAS)</a:t>
                      </a:r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Components: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Generic Funding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(Administered by TISA)  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Project Funding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(Administered by IFD) 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Project Funding  for the </a:t>
                      </a:r>
                      <a:r>
                        <a:rPr>
                          <a:solidFill>
                            <a:srgbClr val="0000FF"/>
                          </a:solidFill>
                        </a:rPr>
                        <a:t>Emerging Exporters </a:t>
                      </a:r>
                      <a:r>
                        <a:t>(Administered by IFD</a:t>
                      </a:r>
                      <a:r>
                        <a:rPr b="1"/>
                        <a:t>)</a:t>
                      </a:r>
                    </a:p>
                  </a:txBody>
                  <a:tcPr marL="38095" marR="38095" marT="38095" marB="3809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 reimbursable cost-sharing incentive scheme whereby financial support is granted to organisations supporting the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development of industry sectors </a:t>
                      </a:r>
                      <a:r>
                        <a:t>and those contributing to the growth of South African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exports.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Organisations supported under include: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Export Councils,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Joint Action Groups,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Industry Associations and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those organisations that are involved in the development of emerging exporters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SSAS/Project Funding - A reimbursable 80:20 cost-sharing grant scheme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SSAS/Emerging Exporters -100% of the cost to a maximum of </a:t>
                      </a:r>
                      <a:r>
                        <a:rPr b="1"/>
                        <a:t>R1, 9 million </a:t>
                      </a:r>
                      <a:r>
                        <a:t>per project 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70" y="3040064"/>
            <a:ext cx="4795307" cy="2256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Table 1"/>
          <p:cNvGraphicFramePr/>
          <p:nvPr/>
        </p:nvGraphicFramePr>
        <p:xfrm>
          <a:off x="161025" y="245398"/>
          <a:ext cx="8839199" cy="52035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1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5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6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Programme</a:t>
                      </a:r>
                    </a:p>
                  </a:txBody>
                  <a:tcPr marL="38098" marR="38098" marT="38098" marB="38098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38098" marR="38098" marT="38098" marB="38098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Target / Eligibility Criteria &amp;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Incentive Offering</a:t>
                      </a:r>
                    </a:p>
                  </a:txBody>
                  <a:tcPr marL="38098" marR="38098" marT="38098" marB="38098" horzOverflow="overflow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780">
                <a:tc>
                  <a:txBody>
                    <a:bodyPr/>
                    <a:lstStyle/>
                    <a:p>
                      <a:pPr algn="l">
                        <a:defRPr sz="13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3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Critical Infrastructure Programme (CIP)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The programme aims to leverage investment by supporting infrastructure, agro-processing projects, state owned testing facilities, South African film and television studios and cinemas, state-owned industrial parks, strategic feasibility studies and projects that alleviate dependency on the national grid, water and sanitation networks deemed critical or of a strategic nature, thereby lowering the cost of doing business.</a:t>
                      </a:r>
                    </a:p>
                  </a:txBody>
                  <a:tcPr marL="38101" marR="38101" marT="38101" marB="38101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Registered private entities and local governments (municipalities, excluding metropolitan municipalities)</a:t>
                      </a:r>
                    </a:p>
                    <a:p>
                      <a:pPr algn="just"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Types of supported projects: capped at R50m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STRATEGIC INFRASTRUCTURE FEASIBILITY STUDIES – 60:40 of total qualifying studies costs  and 80:20 (inside SEZs)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GENERIC INVESTMENT - 10% to 30% of total qualifying infrastructural development costs capped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SA Film and TV Studios and Cinemas – 30:70 cost sharing for SA owned film &amp; television studios and cinemas 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STATE OWNED TESTING FACILITES - 50:50 cost sharing of total qualifying infrastructural development costs 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STATE OWNED INDUSTRIAL PARKS: 100% of total qualifying infrastructural development costs 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DISTRESSED MUNICIPALITIES or INVESTORS IN SUCH MUNICIPALITIES: 15-100% of total qualifying infrastructural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development costs </a:t>
                      </a:r>
                      <a:r>
                        <a:t>up to R50m; 100% support towards strategic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infrastructure studies</a:t>
                      </a:r>
                      <a:r>
                        <a:t>, capped at R10m</a:t>
                      </a:r>
                    </a:p>
                  </a:txBody>
                  <a:tcPr marL="38101" marR="38101" marT="38101" marB="38101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5" name="Picture 33" descr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4" y="3759679"/>
            <a:ext cx="3525330" cy="190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7" descr="Picture 7"/>
          <p:cNvPicPr>
            <a:picLocks noChangeAspect="1"/>
          </p:cNvPicPr>
          <p:nvPr/>
        </p:nvPicPr>
        <p:blipFill>
          <a:blip r:embed="rId2"/>
          <a:srcRect l="81218"/>
          <a:stretch>
            <a:fillRect/>
          </a:stretch>
        </p:blipFill>
        <p:spPr>
          <a:xfrm>
            <a:off x="5205336" y="4336381"/>
            <a:ext cx="1168626" cy="1064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Picture 8" descr="Picture 8"/>
          <p:cNvPicPr>
            <a:picLocks noChangeAspect="1"/>
          </p:cNvPicPr>
          <p:nvPr/>
        </p:nvPicPr>
        <p:blipFill>
          <a:blip r:embed="rId2"/>
          <a:srcRect r="57659"/>
          <a:stretch>
            <a:fillRect/>
          </a:stretch>
        </p:blipFill>
        <p:spPr>
          <a:xfrm>
            <a:off x="1851264" y="4345809"/>
            <a:ext cx="2634544" cy="1064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icture 2" descr="Picture 2"/>
          <p:cNvPicPr>
            <a:picLocks noChangeAspect="1"/>
          </p:cNvPicPr>
          <p:nvPr/>
        </p:nvPicPr>
        <p:blipFill>
          <a:blip r:embed="rId3"/>
          <a:srcRect l="27922" r="25885"/>
          <a:stretch>
            <a:fillRect/>
          </a:stretch>
        </p:blipFill>
        <p:spPr>
          <a:xfrm>
            <a:off x="2214178" y="285749"/>
            <a:ext cx="2347312" cy="387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icture 9" descr="Picture 9"/>
          <p:cNvPicPr>
            <a:picLocks noChangeAspect="1"/>
          </p:cNvPicPr>
          <p:nvPr/>
        </p:nvPicPr>
        <p:blipFill>
          <a:blip r:embed="rId4"/>
          <a:srcRect l="41855" r="9258"/>
          <a:stretch>
            <a:fillRect/>
          </a:stretch>
        </p:blipFill>
        <p:spPr>
          <a:xfrm>
            <a:off x="4539576" y="285750"/>
            <a:ext cx="2454661" cy="3876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13" descr="Picture 13"/>
          <p:cNvPicPr>
            <a:picLocks noChangeAspect="1"/>
          </p:cNvPicPr>
          <p:nvPr/>
        </p:nvPicPr>
        <p:blipFill>
          <a:blip r:embed="rId5"/>
          <a:srcRect l="61549"/>
          <a:stretch>
            <a:fillRect/>
          </a:stretch>
        </p:blipFill>
        <p:spPr>
          <a:xfrm>
            <a:off x="6896827" y="285752"/>
            <a:ext cx="2235932" cy="387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Picture 15" descr="Picture 15"/>
          <p:cNvPicPr>
            <a:picLocks noChangeAspect="1"/>
          </p:cNvPicPr>
          <p:nvPr/>
        </p:nvPicPr>
        <p:blipFill>
          <a:blip r:embed="rId6"/>
          <a:srcRect l="30349" r="31640"/>
          <a:stretch>
            <a:fillRect/>
          </a:stretch>
        </p:blipFill>
        <p:spPr>
          <a:xfrm>
            <a:off x="3784" y="282288"/>
            <a:ext cx="2210394" cy="38766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Rectangle 18"/>
          <p:cNvGrpSpPr/>
          <p:nvPr/>
        </p:nvGrpSpPr>
        <p:grpSpPr>
          <a:xfrm>
            <a:off x="-1" y="3092450"/>
            <a:ext cx="9132760" cy="811144"/>
            <a:chOff x="0" y="0"/>
            <a:chExt cx="9132758" cy="811143"/>
          </a:xfrm>
        </p:grpSpPr>
        <p:sp>
          <p:nvSpPr>
            <p:cNvPr id="476" name="Rectangle"/>
            <p:cNvSpPr/>
            <p:nvPr/>
          </p:nvSpPr>
          <p:spPr>
            <a:xfrm>
              <a:off x="-1" y="0"/>
              <a:ext cx="9132760" cy="811144"/>
            </a:xfrm>
            <a:prstGeom prst="rect">
              <a:avLst/>
            </a:prstGeom>
            <a:solidFill>
              <a:srgbClr val="ED2A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Thank you"/>
            <p:cNvSpPr txBox="1"/>
            <p:nvPr/>
          </p:nvSpPr>
          <p:spPr>
            <a:xfrm>
              <a:off x="45719" y="187037"/>
              <a:ext cx="9041319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Thank you</a:t>
              </a:r>
            </a:p>
          </p:txBody>
        </p:sp>
      </p:grpSp>
      <p:sp>
        <p:nvSpPr>
          <p:cNvPr id="479" name="Rectangle 19"/>
          <p:cNvSpPr/>
          <p:nvPr/>
        </p:nvSpPr>
        <p:spPr>
          <a:xfrm>
            <a:off x="-1" y="3903595"/>
            <a:ext cx="9132760" cy="429324"/>
          </a:xfrm>
          <a:prstGeom prst="rect">
            <a:avLst/>
          </a:prstGeom>
          <a:solidFill>
            <a:srgbClr val="ED2A2F">
              <a:alpha val="8313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solidFill>
            <a:srgbClr val="E46C0A"/>
          </a:solidFill>
        </p:spPr>
        <p:txBody>
          <a:bodyPr/>
          <a:lstStyle/>
          <a:p>
            <a:pPr defTabSz="319493">
              <a:defRPr sz="3034" b="1" baseline="295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br/>
            <a:r>
              <a:t>CONTENTS</a:t>
            </a:r>
          </a:p>
        </p:txBody>
      </p:sp>
      <p:sp>
        <p:nvSpPr>
          <p:cNvPr id="135" name="Content Placeholder 2"/>
          <p:cNvSpPr txBox="1"/>
          <p:nvPr/>
        </p:nvSpPr>
        <p:spPr>
          <a:xfrm>
            <a:off x="4750661" y="1176848"/>
            <a:ext cx="3897178" cy="313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963" tIns="38963" rIns="38963" bIns="38963">
            <a:normAutofit/>
          </a:bodyPr>
          <a:lstStyle/>
          <a:p>
            <a:pPr marL="705802" lvl="1" indent="-271462" defTabSz="868680">
              <a:lnSpc>
                <a:spcPct val="135000"/>
              </a:lnSpc>
              <a:spcBef>
                <a:spcPts val="500"/>
              </a:spcBef>
              <a:buSzPct val="100000"/>
              <a:buChar char="▪"/>
              <a:defRPr sz="171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434340" lvl="1" indent="0" defTabSz="868680">
              <a:lnSpc>
                <a:spcPct val="135000"/>
              </a:lnSpc>
              <a:spcBef>
                <a:spcPts val="400"/>
              </a:spcBef>
              <a:buSzPct val="100000"/>
              <a:defRPr sz="171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705802" lvl="1" indent="-271462" defTabSz="868680">
              <a:lnSpc>
                <a:spcPct val="135000"/>
              </a:lnSpc>
              <a:spcBef>
                <a:spcPts val="400"/>
              </a:spcBef>
              <a:buSzPct val="100000"/>
              <a:buChar char="▪"/>
              <a:defRPr sz="171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Industrial Financing Branch (IFB)</a:t>
            </a:r>
            <a:endParaRPr sz="2280" dirty="0"/>
          </a:p>
          <a:p>
            <a:pPr marL="705802" lvl="1" indent="-271462" defTabSz="868680">
              <a:lnSpc>
                <a:spcPct val="135000"/>
              </a:lnSpc>
              <a:spcBef>
                <a:spcPts val="400"/>
              </a:spcBef>
              <a:buSzPct val="100000"/>
              <a:buChar char="▪"/>
              <a:defRPr sz="171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Summary of Incentives</a:t>
            </a:r>
            <a:endParaRPr sz="2280" dirty="0"/>
          </a:p>
          <a:p>
            <a:pPr marL="705802" lvl="1" indent="-271462" defTabSz="868680">
              <a:lnSpc>
                <a:spcPct val="135000"/>
              </a:lnSpc>
              <a:spcBef>
                <a:spcPts val="400"/>
              </a:spcBef>
              <a:buSzPct val="100000"/>
              <a:buChar char="▪"/>
              <a:defRPr sz="171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Application Process </a:t>
            </a:r>
            <a:endParaRPr sz="2280" dirty="0"/>
          </a:p>
          <a:p>
            <a:pPr marL="705802" lvl="1" indent="-271462" defTabSz="868680">
              <a:lnSpc>
                <a:spcPct val="135000"/>
              </a:lnSpc>
              <a:spcBef>
                <a:spcPts val="400"/>
              </a:spcBef>
              <a:buSzPct val="100000"/>
              <a:buChar char="▪"/>
              <a:defRPr sz="171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Contact Details</a:t>
            </a:r>
            <a:endParaRPr sz="2280" dirty="0"/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7330"/>
            <a:ext cx="4032250" cy="2700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1"/>
          <p:cNvSpPr txBox="1">
            <a:spLocks noGrp="1"/>
          </p:cNvSpPr>
          <p:nvPr>
            <p:ph type="title"/>
          </p:nvPr>
        </p:nvSpPr>
        <p:spPr>
          <a:xfrm>
            <a:off x="917916" y="69459"/>
            <a:ext cx="7406642" cy="857251"/>
          </a:xfrm>
          <a:prstGeom prst="rect">
            <a:avLst/>
          </a:prstGeom>
          <a:solidFill>
            <a:srgbClr val="E46C0A"/>
          </a:solidFill>
        </p:spPr>
        <p:txBody>
          <a:bodyPr/>
          <a:lstStyle/>
          <a:p>
            <a:pPr defTabSz="261049">
              <a:defRPr sz="2680" b="1" baseline="290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dirty="0"/>
            </a:br>
            <a:r>
              <a:rPr dirty="0"/>
              <a:t>Contact Details</a:t>
            </a:r>
          </a:p>
        </p:txBody>
      </p:sp>
      <p:sp>
        <p:nvSpPr>
          <p:cNvPr id="46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17916" y="986499"/>
            <a:ext cx="7406642" cy="40708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                 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LIONEL ARCHILLIES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Deputy Director: Incentives Branch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 Western Cape Province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021 480 8063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071 610 9558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ZA" b="1" dirty="0"/>
              <a:t>LArchillies@thedtic.gov.za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E-mail: incentives@thedti.gov.za  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Telephone:  012 394 1255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Customer Contact Centre: 0861 843 384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website: www.thedtic.gov.za (Financial Assistance)</a:t>
            </a:r>
          </a:p>
        </p:txBody>
      </p:sp>
    </p:spTree>
    <p:extLst>
      <p:ext uri="{BB962C8B-B14F-4D97-AF65-F5344CB8AC3E}">
        <p14:creationId xmlns:p14="http://schemas.microsoft.com/office/powerpoint/2010/main" val="24235445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3"/>
          <p:cNvSpPr txBox="1">
            <a:spLocks noGrp="1"/>
          </p:cNvSpPr>
          <p:nvPr>
            <p:ph type="title"/>
          </p:nvPr>
        </p:nvSpPr>
        <p:spPr>
          <a:xfrm>
            <a:off x="1051417" y="242458"/>
            <a:ext cx="7041165" cy="346590"/>
          </a:xfrm>
          <a:prstGeom prst="rect">
            <a:avLst/>
          </a:prstGeom>
        </p:spPr>
        <p:txBody>
          <a:bodyPr lIns="0" tIns="0" rIns="0" bIns="0"/>
          <a:lstStyle>
            <a:lvl1pPr indent="10583" algn="r">
              <a:defRPr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Industrial Financing BRANCH (IFB) </a:t>
            </a:r>
          </a:p>
        </p:txBody>
      </p:sp>
      <p:sp>
        <p:nvSpPr>
          <p:cNvPr id="209" name="object 4"/>
          <p:cNvSpPr txBox="1"/>
          <p:nvPr/>
        </p:nvSpPr>
        <p:spPr>
          <a:xfrm>
            <a:off x="650514" y="681444"/>
            <a:ext cx="7511580" cy="759892"/>
          </a:xfrm>
          <a:prstGeom prst="rect">
            <a:avLst/>
          </a:prstGeom>
          <a:solidFill>
            <a:srgbClr val="9B9B9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23290" indent="149748" defTabSz="380985">
              <a:lnSpc>
                <a:spcPts val="2000"/>
              </a:lnSpc>
              <a:spcBef>
                <a:spcPts val="900"/>
              </a:spcBef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PURPOSE of the IFD </a:t>
            </a:r>
            <a:r>
              <a:rPr spc="-4"/>
              <a:t>is </a:t>
            </a:r>
            <a:r>
              <a:t>to </a:t>
            </a:r>
            <a:r>
              <a:rPr spc="-4"/>
              <a:t>grow sustainable,  competitive </a:t>
            </a:r>
            <a:r>
              <a:rPr spc="-4">
                <a:solidFill>
                  <a:srgbClr val="C00000"/>
                </a:solidFill>
              </a:rPr>
              <a:t>enterprises</a:t>
            </a:r>
            <a:r>
              <a:rPr spc="-4"/>
              <a:t> through accessible incentive measures  </a:t>
            </a:r>
            <a:r>
              <a:t>that </a:t>
            </a:r>
            <a:r>
              <a:rPr spc="-4"/>
              <a:t>support national</a:t>
            </a:r>
            <a:r>
              <a:rPr spc="25"/>
              <a:t> </a:t>
            </a:r>
            <a:r>
              <a:rPr spc="-4"/>
              <a:t>priorities.</a:t>
            </a:r>
          </a:p>
        </p:txBody>
      </p:sp>
      <p:sp>
        <p:nvSpPr>
          <p:cNvPr id="210" name="object 5"/>
          <p:cNvSpPr txBox="1"/>
          <p:nvPr/>
        </p:nvSpPr>
        <p:spPr>
          <a:xfrm>
            <a:off x="650513" y="1897983"/>
            <a:ext cx="7554540" cy="1641273"/>
          </a:xfrm>
          <a:prstGeom prst="rect">
            <a:avLst/>
          </a:prstGeom>
          <a:solidFill>
            <a:srgbClr val="4178A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9748" defTabSz="380985">
              <a:lnSpc>
                <a:spcPts val="1900"/>
              </a:lnSpc>
              <a:spcBef>
                <a:spcPts val="600"/>
              </a:spcBef>
              <a:defRPr sz="2000" spc="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OBJECTIVE</a:t>
            </a:r>
            <a:r>
              <a:rPr spc="-83"/>
              <a:t> </a:t>
            </a:r>
            <a:r>
              <a:rPr spc="-8"/>
              <a:t>1</a:t>
            </a:r>
          </a:p>
          <a:p>
            <a:pPr marR="164034" indent="149748" defTabSz="380985">
              <a:lnSpc>
                <a:spcPts val="1800"/>
              </a:lnSpc>
              <a:spcBef>
                <a:spcPts val="100"/>
              </a:spcBef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support industrial development that will enhance productivity and  bolster </a:t>
            </a:r>
            <a:r>
              <a:rPr>
                <a:solidFill>
                  <a:srgbClr val="C00000"/>
                </a:solidFill>
              </a:rPr>
              <a:t>competitiveness</a:t>
            </a:r>
            <a:r>
              <a:t> through designing, administering, monitoring  and evaluating the </a:t>
            </a:r>
            <a:r>
              <a:rPr u="sng"/>
              <a:t>manufacturing incentives </a:t>
            </a:r>
            <a:r>
              <a:t>programme based</a:t>
            </a:r>
            <a:r>
              <a:rPr>
                <a:solidFill>
                  <a:srgbClr val="000000"/>
                </a:solidFill>
              </a:rPr>
              <a:t> </a:t>
            </a:r>
            <a:r>
              <a:t>on industrial policies and sector strategies developed by providing  financial support in labour-intensive sectors on an ongoing basis.</a:t>
            </a:r>
          </a:p>
        </p:txBody>
      </p:sp>
      <p:sp>
        <p:nvSpPr>
          <p:cNvPr id="211" name="object 6"/>
          <p:cNvSpPr txBox="1"/>
          <p:nvPr/>
        </p:nvSpPr>
        <p:spPr>
          <a:xfrm>
            <a:off x="650516" y="3963046"/>
            <a:ext cx="7554536" cy="1039293"/>
          </a:xfrm>
          <a:prstGeom prst="rect">
            <a:avLst/>
          </a:prstGeom>
          <a:solidFill>
            <a:srgbClr val="F5821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49748" defTabSz="380985">
              <a:lnSpc>
                <a:spcPts val="2100"/>
              </a:lnSpc>
              <a:spcBef>
                <a:spcPts val="600"/>
              </a:spcBef>
              <a:defRPr sz="1800" spc="1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OBJECTIVE</a:t>
            </a:r>
            <a:r>
              <a:rPr spc="-75"/>
              <a:t> </a:t>
            </a:r>
            <a:r>
              <a:rPr spc="-8"/>
              <a:t>2</a:t>
            </a:r>
          </a:p>
          <a:p>
            <a:pPr marR="323836" indent="149748" defTabSz="380985">
              <a:lnSpc>
                <a:spcPts val="2000"/>
              </a:lnSpc>
              <a:spcBef>
                <a:spcPts val="100"/>
              </a:spcBef>
              <a:defRPr sz="1800" spc="-104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</a:t>
            </a:r>
            <a:r>
              <a:rPr spc="-4"/>
              <a:t>contribute </a:t>
            </a:r>
            <a:r>
              <a:rPr spc="0"/>
              <a:t>to the </a:t>
            </a:r>
            <a:r>
              <a:rPr spc="-4"/>
              <a:t>accelerated growth </a:t>
            </a:r>
            <a:r>
              <a:rPr spc="0"/>
              <a:t>of the </a:t>
            </a:r>
            <a:r>
              <a:rPr spc="-4"/>
              <a:t>manufacturing  and internationally traded services over </a:t>
            </a:r>
            <a:r>
              <a:rPr spc="0"/>
              <a:t>the </a:t>
            </a:r>
            <a:r>
              <a:rPr spc="-4"/>
              <a:t>long </a:t>
            </a:r>
            <a:r>
              <a:rPr spc="0"/>
              <a:t>term  </a:t>
            </a:r>
            <a:r>
              <a:rPr spc="-4"/>
              <a:t>through </a:t>
            </a:r>
            <a:r>
              <a:rPr spc="0"/>
              <a:t>the </a:t>
            </a:r>
            <a:r>
              <a:rPr spc="-4"/>
              <a:t>provision </a:t>
            </a:r>
            <a:r>
              <a:rPr spc="0"/>
              <a:t>of </a:t>
            </a:r>
            <a:r>
              <a:rPr spc="-4"/>
              <a:t>incentives </a:t>
            </a:r>
            <a:r>
              <a:rPr spc="0"/>
              <a:t>for </a:t>
            </a:r>
            <a:r>
              <a:rPr spc="-4">
                <a:solidFill>
                  <a:srgbClr val="C00000"/>
                </a:solidFill>
              </a:rPr>
              <a:t>industrial </a:t>
            </a:r>
            <a:r>
              <a:rPr spc="0">
                <a:solidFill>
                  <a:srgbClr val="C00000"/>
                </a:solidFill>
              </a:rPr>
              <a:t>infrastructure  </a:t>
            </a:r>
            <a:r>
              <a:rPr spc="-4">
                <a:solidFill>
                  <a:srgbClr val="C00000"/>
                </a:solidFill>
              </a:rPr>
              <a:t>development</a:t>
            </a:r>
            <a:r>
              <a:rPr spc="-4"/>
              <a:t>.</a:t>
            </a:r>
          </a:p>
        </p:txBody>
      </p:sp>
      <p:sp>
        <p:nvSpPr>
          <p:cNvPr id="212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8531805" y="5341597"/>
            <a:ext cx="154996" cy="2149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4"/>
          <p:cNvSpPr txBox="1"/>
          <p:nvPr/>
        </p:nvSpPr>
        <p:spPr>
          <a:xfrm>
            <a:off x="3114887" y="1143202"/>
            <a:ext cx="127001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761970">
              <a:defRPr sz="1200"/>
            </a:lvl1pPr>
          </a:lstStyle>
          <a:p>
            <a:br/>
            <a:endParaRPr/>
          </a:p>
        </p:txBody>
      </p:sp>
      <p:sp>
        <p:nvSpPr>
          <p:cNvPr id="215" name="Rectangle 6"/>
          <p:cNvSpPr txBox="1"/>
          <p:nvPr/>
        </p:nvSpPr>
        <p:spPr>
          <a:xfrm>
            <a:off x="3114887" y="1463033"/>
            <a:ext cx="180010" cy="19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761970">
              <a:defRPr sz="800" baseline="30000"/>
            </a:lvl1pPr>
          </a:lstStyle>
          <a:p>
            <a:r>
              <a:t>[1]</a:t>
            </a:r>
          </a:p>
        </p:txBody>
      </p:sp>
      <p:grpSp>
        <p:nvGrpSpPr>
          <p:cNvPr id="218" name="Title 2"/>
          <p:cNvGrpSpPr/>
          <p:nvPr/>
        </p:nvGrpSpPr>
        <p:grpSpPr>
          <a:xfrm>
            <a:off x="569999" y="116833"/>
            <a:ext cx="8493488" cy="467845"/>
            <a:chOff x="0" y="0"/>
            <a:chExt cx="8493487" cy="467844"/>
          </a:xfrm>
        </p:grpSpPr>
        <p:sp>
          <p:nvSpPr>
            <p:cNvPr id="216" name="Rectangle"/>
            <p:cNvSpPr/>
            <p:nvPr/>
          </p:nvSpPr>
          <p:spPr>
            <a:xfrm>
              <a:off x="0" y="0"/>
              <a:ext cx="8493488" cy="467845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FINANCIAL INSTRUMENTS …"/>
            <p:cNvSpPr txBox="1"/>
            <p:nvPr/>
          </p:nvSpPr>
          <p:spPr>
            <a:xfrm>
              <a:off x="38962" y="0"/>
              <a:ext cx="8415564" cy="467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963" tIns="38963" rIns="38963" bIns="38963" numCol="1" anchor="ctr">
              <a:normAutofit/>
            </a:bodyPr>
            <a:lstStyle>
              <a:lvl1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FINANCIAL INSTRUMENTS …</a:t>
              </a:r>
            </a:p>
          </p:txBody>
        </p:sp>
      </p:grpSp>
      <p:sp>
        <p:nvSpPr>
          <p:cNvPr id="219" name="Rectangle 5"/>
          <p:cNvSpPr txBox="1"/>
          <p:nvPr/>
        </p:nvSpPr>
        <p:spPr>
          <a:xfrm>
            <a:off x="465537" y="903871"/>
            <a:ext cx="8373951" cy="3956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Almost 20 financial instruments (Schemes and sub-Schemes)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Incentives v/s Grants? Expected specific outcomes!  Not repayable, no credit checks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Mainly support the productive/industrial sectors: Manufacturing and Agro-Processing, Not primary agriculture, not mining 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Start-ups(?), Expansions, Upgradings,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The quality of business cases a determinant factor! Projects adjudicated on the basis of their feasibility: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Economical viability: Profitability 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Technical viability: Capability to manufacture, produce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Cost Sharing: Co-funding essential - No 100% financial support 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Reimbursement principle: No upfront payments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Main Qualifying Costs: Factory Buildings, Machinery, Tools and Equipment (including technologies, compliance, etc) 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Working Capital: Selective application</a:t>
            </a:r>
          </a:p>
          <a:p>
            <a:pPr marL="285750" indent="-285750" algn="just">
              <a:lnSpc>
                <a:spcPct val="150000"/>
              </a:lnSpc>
              <a:buSzPct val="100000"/>
              <a:buChar char="▪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Individual Schemes Rules: Compliance! Compliance! Compliance! 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Table 7"/>
          <p:cNvGraphicFramePr/>
          <p:nvPr/>
        </p:nvGraphicFramePr>
        <p:xfrm>
          <a:off x="517585" y="654843"/>
          <a:ext cx="8068573" cy="481657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05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8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Criteria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A. Employment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Securing/retaining or increasing direct employment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8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B. Market Share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400" u="sng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New business/operations</a:t>
                      </a:r>
                      <a:r>
                        <a:rPr u="none"/>
                        <a:t>: Securing market share for the entity;  </a:t>
                      </a:r>
                      <a:r>
                        <a:rPr b="1" u="none"/>
                        <a:t>OR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defRPr sz="1400" u="sng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Existing business/operations</a:t>
                      </a:r>
                      <a:r>
                        <a:rPr u="none"/>
                        <a:t>: Increase market share for the entity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C. Quality Improvement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Reduction of relative prices and/or increasing the quality of products to consumers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3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D. Green Technology and Resource Efficiency Improvements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Savings or better utilisation of energy or materials and/or cleaner production improvement and/or waste management improvement and/or water usage improvement and/or use of renewable energy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E. Localisation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Increasing the localisation of production activities (diversification and exports)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5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F. Regional Spread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Projects should be located in rural areas or areas with unemployment higher than twenty five percent (25%)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G. Personal Risk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own financial and/or non-financial contribution to the business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H. Empowerment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Achieve at least a level Four (4) B-BBEE contributor status as per revised B-BBEE codes of good practice published in October 2013 (as amended)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2" name="Rectangle 4"/>
          <p:cNvSpPr txBox="1"/>
          <p:nvPr/>
        </p:nvSpPr>
        <p:spPr>
          <a:xfrm>
            <a:off x="3114887" y="1143202"/>
            <a:ext cx="127001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761970">
              <a:defRPr sz="1200"/>
            </a:lvl1pPr>
          </a:lstStyle>
          <a:p>
            <a:br/>
            <a:endParaRPr/>
          </a:p>
        </p:txBody>
      </p:sp>
      <p:sp>
        <p:nvSpPr>
          <p:cNvPr id="223" name="Rectangle 6"/>
          <p:cNvSpPr txBox="1"/>
          <p:nvPr/>
        </p:nvSpPr>
        <p:spPr>
          <a:xfrm>
            <a:off x="3114887" y="1463033"/>
            <a:ext cx="180010" cy="19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761970">
              <a:defRPr sz="800" baseline="30000"/>
            </a:lvl1pPr>
          </a:lstStyle>
          <a:p>
            <a:r>
              <a:t>[1]</a:t>
            </a:r>
          </a:p>
        </p:txBody>
      </p:sp>
      <p:grpSp>
        <p:nvGrpSpPr>
          <p:cNvPr id="226" name="Title 2"/>
          <p:cNvGrpSpPr/>
          <p:nvPr/>
        </p:nvGrpSpPr>
        <p:grpSpPr>
          <a:xfrm>
            <a:off x="569999" y="116833"/>
            <a:ext cx="8493488" cy="467845"/>
            <a:chOff x="0" y="0"/>
            <a:chExt cx="8493487" cy="467844"/>
          </a:xfrm>
        </p:grpSpPr>
        <p:sp>
          <p:nvSpPr>
            <p:cNvPr id="224" name="Rectangle"/>
            <p:cNvSpPr/>
            <p:nvPr/>
          </p:nvSpPr>
          <p:spPr>
            <a:xfrm>
              <a:off x="0" y="0"/>
              <a:ext cx="8493488" cy="467845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ECONOMIC DEVELOPMENTAL OBJECTIVES …"/>
            <p:cNvSpPr txBox="1"/>
            <p:nvPr/>
          </p:nvSpPr>
          <p:spPr>
            <a:xfrm>
              <a:off x="38962" y="0"/>
              <a:ext cx="8415564" cy="467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963" tIns="38963" rIns="38963" bIns="38963" numCol="1" anchor="ctr">
              <a:normAutofit/>
            </a:bodyPr>
            <a:lstStyle>
              <a:lvl1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ECONOMIC DEVELOPMENTAL OBJECTIVES …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15" descr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205" y="499466"/>
            <a:ext cx="1675324" cy="515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14" descr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01" y="413486"/>
            <a:ext cx="1826807" cy="526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113" descr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021" y="454706"/>
            <a:ext cx="2170546" cy="522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112" descr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3" y="454706"/>
            <a:ext cx="1564635" cy="517424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object 5"/>
          <p:cNvSpPr txBox="1"/>
          <p:nvPr/>
        </p:nvSpPr>
        <p:spPr>
          <a:xfrm>
            <a:off x="92145" y="1114858"/>
            <a:ext cx="1546005" cy="26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ts val="1000"/>
              </a:lnSpc>
              <a:defRPr sz="1200" spc="-4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INNOVATION</a:t>
            </a:r>
            <a:r>
              <a:rPr spc="0"/>
              <a:t>  </a:t>
            </a:r>
            <a:r>
              <a:t>CLUSTER</a:t>
            </a:r>
          </a:p>
        </p:txBody>
      </p:sp>
      <p:sp>
        <p:nvSpPr>
          <p:cNvPr id="233" name="object 6"/>
          <p:cNvSpPr txBox="1"/>
          <p:nvPr/>
        </p:nvSpPr>
        <p:spPr>
          <a:xfrm>
            <a:off x="104327" y="1866344"/>
            <a:ext cx="1454179" cy="2243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30169" marR="355585" indent="-119586">
              <a:lnSpc>
                <a:spcPts val="1200"/>
              </a:lnSpc>
              <a:spcBef>
                <a:spcPts val="200"/>
              </a:spcBef>
              <a:buSzPct val="100000"/>
              <a:buChar char="•"/>
              <a:tabLst>
                <a:tab pos="127000" algn="l"/>
              </a:tabLst>
              <a:defRPr sz="1400" spc="-12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130169" marR="355585" indent="-119586">
              <a:lnSpc>
                <a:spcPts val="1200"/>
              </a:lnSpc>
              <a:spcBef>
                <a:spcPts val="200"/>
              </a:spcBef>
              <a:buSzPct val="100000"/>
              <a:buChar char="•"/>
              <a:tabLst>
                <a:tab pos="127000" algn="l"/>
              </a:tabLst>
              <a:defRPr sz="1400" spc="-12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Technology  </a:t>
            </a:r>
            <a:r>
              <a:rPr spc="-4"/>
              <a:t>and Human  Resources </a:t>
            </a:r>
            <a:r>
              <a:rPr spc="0"/>
              <a:t>for Industry  Programme  (</a:t>
            </a:r>
            <a:r>
              <a:rPr b="1" spc="0"/>
              <a:t>THRIP</a:t>
            </a:r>
            <a:r>
              <a:rPr spc="0"/>
              <a:t>)</a:t>
            </a:r>
          </a:p>
          <a:p>
            <a:pPr marL="130169" marR="317486" indent="-119586">
              <a:lnSpc>
                <a:spcPts val="1200"/>
              </a:lnSpc>
              <a:spcBef>
                <a:spcPts val="2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pc="0"/>
          </a:p>
          <a:p>
            <a:pPr marL="130169" marR="317486" indent="-119586">
              <a:lnSpc>
                <a:spcPts val="1200"/>
              </a:lnSpc>
              <a:spcBef>
                <a:spcPts val="2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pc="0"/>
          </a:p>
          <a:p>
            <a:pPr marL="130169" marR="317486" indent="-119586">
              <a:lnSpc>
                <a:spcPts val="1200"/>
              </a:lnSpc>
              <a:spcBef>
                <a:spcPts val="2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Support  Programme for</a:t>
            </a:r>
            <a:r>
              <a:rPr spc="-87"/>
              <a:t> </a:t>
            </a:r>
            <a:r>
              <a:t>Industrial Innovation</a:t>
            </a:r>
            <a:r>
              <a:rPr spc="-87"/>
              <a:t> </a:t>
            </a:r>
            <a:r>
              <a:t>(</a:t>
            </a:r>
            <a:r>
              <a:rPr b="1"/>
              <a:t>SPII</a:t>
            </a:r>
            <a:r>
              <a:t>)</a:t>
            </a:r>
          </a:p>
        </p:txBody>
      </p:sp>
      <p:sp>
        <p:nvSpPr>
          <p:cNvPr id="234" name="object 13"/>
          <p:cNvSpPr/>
          <p:nvPr/>
        </p:nvSpPr>
        <p:spPr>
          <a:xfrm>
            <a:off x="5491402" y="683904"/>
            <a:ext cx="1847860" cy="4961885"/>
          </a:xfrm>
          <a:prstGeom prst="rect">
            <a:avLst/>
          </a:prstGeom>
          <a:solidFill>
            <a:srgbClr val="D6D9DA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35" name="object 14"/>
          <p:cNvSpPr/>
          <p:nvPr/>
        </p:nvSpPr>
        <p:spPr>
          <a:xfrm>
            <a:off x="5459055" y="510869"/>
            <a:ext cx="1853788" cy="1275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5247"/>
                </a:lnTo>
                <a:lnTo>
                  <a:pt x="10800" y="21600"/>
                </a:lnTo>
                <a:lnTo>
                  <a:pt x="21600" y="15247"/>
                </a:lnTo>
                <a:lnTo>
                  <a:pt x="21600" y="0"/>
                </a:lnTo>
                <a:close/>
              </a:path>
            </a:pathLst>
          </a:custGeom>
          <a:solidFill>
            <a:srgbClr val="606A7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36" name="object 16"/>
          <p:cNvSpPr txBox="1"/>
          <p:nvPr/>
        </p:nvSpPr>
        <p:spPr>
          <a:xfrm>
            <a:off x="5669167" y="1117366"/>
            <a:ext cx="1518829" cy="26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ts val="1000"/>
              </a:lnSpc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EXPORT PROMTION  </a:t>
            </a:r>
            <a:r>
              <a:rPr spc="-4"/>
              <a:t>CLUSTER</a:t>
            </a:r>
          </a:p>
        </p:txBody>
      </p:sp>
      <p:sp>
        <p:nvSpPr>
          <p:cNvPr id="237" name="object 17"/>
          <p:cNvSpPr txBox="1"/>
          <p:nvPr/>
        </p:nvSpPr>
        <p:spPr>
          <a:xfrm>
            <a:off x="7433075" y="1006390"/>
            <a:ext cx="1650452" cy="38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ts val="1000"/>
              </a:lnSpc>
              <a:defRPr sz="1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INFRAST</a:t>
            </a:r>
            <a:r>
              <a:rPr spc="-4"/>
              <a:t>RUCTURE  </a:t>
            </a:r>
            <a:r>
              <a:t>INVESTMENT  </a:t>
            </a:r>
            <a:r>
              <a:rPr spc="-4"/>
              <a:t>CLUSTER</a:t>
            </a:r>
          </a:p>
        </p:txBody>
      </p:sp>
      <p:sp>
        <p:nvSpPr>
          <p:cNvPr id="238" name="object 18"/>
          <p:cNvSpPr txBox="1"/>
          <p:nvPr/>
        </p:nvSpPr>
        <p:spPr>
          <a:xfrm>
            <a:off x="5524653" y="1851442"/>
            <a:ext cx="1829931" cy="2280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30169" marR="4233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Export</a:t>
            </a:r>
            <a:r>
              <a:rPr spc="-83"/>
              <a:t> </a:t>
            </a:r>
            <a:r>
              <a:t>Marketing  </a:t>
            </a:r>
            <a:r>
              <a:rPr spc="-4"/>
              <a:t>and </a:t>
            </a:r>
            <a:r>
              <a:t>Investment  Assistance  (</a:t>
            </a:r>
            <a:r>
              <a:rPr b="1"/>
              <a:t>EMIA</a:t>
            </a:r>
            <a:r>
              <a:t>)</a:t>
            </a:r>
          </a:p>
          <a:p>
            <a:pPr marL="130169" marR="42332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30169" marR="42332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Sector-Specific  Assistance  </a:t>
            </a:r>
            <a:r>
              <a:rPr spc="-4"/>
              <a:t>Scheme</a:t>
            </a:r>
            <a:r>
              <a:rPr spc="-62"/>
              <a:t> </a:t>
            </a:r>
            <a:r>
              <a:t>(</a:t>
            </a:r>
            <a:r>
              <a:rPr b="1"/>
              <a:t>SSAS</a:t>
            </a:r>
            <a:r>
              <a:t>)</a:t>
            </a:r>
          </a:p>
          <a:p>
            <a:pPr marL="130169" marR="80429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 spc="-4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30169" marR="80429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 spc="-4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Capital</a:t>
            </a:r>
            <a:r>
              <a:rPr spc="-54"/>
              <a:t> </a:t>
            </a:r>
            <a:r>
              <a:rPr spc="0"/>
              <a:t>Projects  Feasibility  </a:t>
            </a:r>
            <a:r>
              <a:t>Programme  </a:t>
            </a:r>
            <a:r>
              <a:rPr spc="0"/>
              <a:t>(</a:t>
            </a:r>
            <a:r>
              <a:rPr b="1" spc="0"/>
              <a:t>CPFP</a:t>
            </a:r>
            <a:r>
              <a:rPr spc="0"/>
              <a:t>)</a:t>
            </a:r>
          </a:p>
        </p:txBody>
      </p:sp>
      <p:sp>
        <p:nvSpPr>
          <p:cNvPr id="239" name="object 19"/>
          <p:cNvSpPr txBox="1"/>
          <p:nvPr/>
        </p:nvSpPr>
        <p:spPr>
          <a:xfrm>
            <a:off x="7433077" y="1850367"/>
            <a:ext cx="1572901" cy="2506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30169" marR="4233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 spc="-4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Special</a:t>
            </a:r>
            <a:r>
              <a:rPr spc="-25"/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t>  Zones</a:t>
            </a:r>
            <a:r>
              <a:rPr spc="-67"/>
              <a:t> </a:t>
            </a:r>
            <a:r>
              <a:rPr spc="0"/>
              <a:t>(</a:t>
            </a:r>
            <a:r>
              <a:rPr b="1" spc="0"/>
              <a:t>SEZ</a:t>
            </a:r>
            <a:r>
              <a:rPr spc="0"/>
              <a:t>)</a:t>
            </a:r>
          </a:p>
          <a:p>
            <a:pPr marL="130169" marR="19578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 spc="-4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pc="0"/>
          </a:p>
          <a:p>
            <a:pPr marL="130169" marR="19578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 spc="-4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Critical  </a:t>
            </a:r>
            <a:r>
              <a:rPr spc="0"/>
              <a:t>Infrastructure  Programme</a:t>
            </a:r>
            <a:r>
              <a:rPr spc="-87"/>
              <a:t> </a:t>
            </a:r>
            <a:r>
              <a:rPr spc="0"/>
              <a:t>(</a:t>
            </a:r>
            <a:r>
              <a:rPr b="1" spc="0"/>
              <a:t>CIP</a:t>
            </a:r>
            <a:r>
              <a:rPr spc="0"/>
              <a:t>)</a:t>
            </a:r>
          </a:p>
          <a:p>
            <a:pPr marL="130169" indent="-119586"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pc="0"/>
          </a:p>
          <a:p>
            <a:pPr marL="130169" indent="-119586"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Industrial</a:t>
            </a:r>
            <a:r>
              <a:rPr spc="-87"/>
              <a:t> </a:t>
            </a:r>
            <a:r>
              <a:t>Parks</a:t>
            </a:r>
          </a:p>
          <a:p>
            <a:pPr marL="130169" marR="286797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130169" marR="286797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130169" marR="286797" indent="-119586">
              <a:lnSpc>
                <a:spcPct val="102600"/>
              </a:lnSpc>
              <a:buSzPct val="100000"/>
              <a:buChar char="•"/>
              <a:tabLst>
                <a:tab pos="127000" algn="l"/>
              </a:tabLst>
              <a:defRPr sz="1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40" name="object 30"/>
          <p:cNvSpPr/>
          <p:nvPr/>
        </p:nvSpPr>
        <p:spPr>
          <a:xfrm>
            <a:off x="4091494" y="536765"/>
            <a:ext cx="1284004" cy="1275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5247"/>
                </a:lnTo>
                <a:lnTo>
                  <a:pt x="10800" y="21600"/>
                </a:lnTo>
                <a:lnTo>
                  <a:pt x="21600" y="15247"/>
                </a:lnTo>
                <a:lnTo>
                  <a:pt x="21600" y="0"/>
                </a:lnTo>
                <a:close/>
              </a:path>
            </a:pathLst>
          </a:custGeom>
          <a:solidFill>
            <a:srgbClr val="4178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41" name="object 31"/>
          <p:cNvSpPr txBox="1"/>
          <p:nvPr/>
        </p:nvSpPr>
        <p:spPr>
          <a:xfrm>
            <a:off x="3875540" y="1081078"/>
            <a:ext cx="1594143" cy="388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ts val="1000"/>
              </a:lnSpc>
              <a:defRPr sz="1200" spc="-4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SERVICES  </a:t>
            </a:r>
            <a:r>
              <a:rPr spc="0"/>
              <a:t>INVESTMENT  </a:t>
            </a:r>
            <a:r>
              <a:t>CLUSTER</a:t>
            </a:r>
          </a:p>
        </p:txBody>
      </p:sp>
      <p:sp>
        <p:nvSpPr>
          <p:cNvPr id="242" name="object 32"/>
          <p:cNvSpPr txBox="1"/>
          <p:nvPr/>
        </p:nvSpPr>
        <p:spPr>
          <a:xfrm>
            <a:off x="3875540" y="1881753"/>
            <a:ext cx="1554297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30169" marR="4233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C00000"/>
                </a:solidFill>
              </a:rPr>
              <a:t>Global Business Services Incentive (</a:t>
            </a:r>
            <a:r>
              <a:rPr b="1" dirty="0">
                <a:solidFill>
                  <a:srgbClr val="C00000"/>
                </a:solidFill>
              </a:rPr>
              <a:t>GBS</a:t>
            </a:r>
            <a:r>
              <a:rPr dirty="0">
                <a:solidFill>
                  <a:srgbClr val="C00000"/>
                </a:solidFill>
              </a:rPr>
              <a:t>) </a:t>
            </a:r>
          </a:p>
          <a:p>
            <a:pPr marL="130169" marR="95774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C00000"/>
                </a:solidFill>
              </a:rPr>
              <a:t>SA Emerging Black Filmmakers</a:t>
            </a:r>
          </a:p>
          <a:p>
            <a:pPr marL="130169" marR="95774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C00000"/>
                </a:solidFill>
              </a:rPr>
              <a:t>SA Film  </a:t>
            </a:r>
            <a:r>
              <a:rPr spc="-4" dirty="0">
                <a:solidFill>
                  <a:srgbClr val="C00000"/>
                </a:solidFill>
              </a:rPr>
              <a:t>and</a:t>
            </a:r>
            <a:r>
              <a:rPr spc="-94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TV Production</a:t>
            </a:r>
          </a:p>
          <a:p>
            <a:pPr marL="130169" marR="95774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C00000"/>
                </a:solidFill>
              </a:rPr>
              <a:t>SA Film </a:t>
            </a:r>
            <a:r>
              <a:rPr spc="-4" dirty="0">
                <a:solidFill>
                  <a:srgbClr val="C00000"/>
                </a:solidFill>
              </a:rPr>
              <a:t>and  </a:t>
            </a:r>
            <a:r>
              <a:rPr spc="-12" dirty="0">
                <a:solidFill>
                  <a:srgbClr val="C00000"/>
                </a:solidFill>
              </a:rPr>
              <a:t>TV </a:t>
            </a:r>
            <a:r>
              <a:rPr spc="-4" dirty="0">
                <a:solidFill>
                  <a:srgbClr val="C00000"/>
                </a:solidFill>
              </a:rPr>
              <a:t>Production</a:t>
            </a:r>
            <a:r>
              <a:rPr spc="-42" dirty="0">
                <a:solidFill>
                  <a:srgbClr val="C00000"/>
                </a:solidFill>
              </a:rPr>
              <a:t> &amp; Co-Production </a:t>
            </a:r>
          </a:p>
          <a:p>
            <a:pPr marL="130169" marR="95774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C00000"/>
                </a:solidFill>
              </a:rPr>
              <a:t>Foreign Film </a:t>
            </a:r>
            <a:r>
              <a:rPr spc="-4" dirty="0">
                <a:solidFill>
                  <a:srgbClr val="C00000"/>
                </a:solidFill>
              </a:rPr>
              <a:t>and  </a:t>
            </a:r>
            <a:r>
              <a:rPr spc="-12" dirty="0">
                <a:solidFill>
                  <a:srgbClr val="C00000"/>
                </a:solidFill>
              </a:rPr>
              <a:t>TV </a:t>
            </a:r>
            <a:r>
              <a:rPr spc="-4" dirty="0">
                <a:solidFill>
                  <a:srgbClr val="C00000"/>
                </a:solidFill>
              </a:rPr>
              <a:t>Production</a:t>
            </a:r>
            <a:r>
              <a:rPr spc="-42" dirty="0">
                <a:solidFill>
                  <a:srgbClr val="C00000"/>
                </a:solidFill>
              </a:rPr>
              <a:t> &amp; Post-Production</a:t>
            </a:r>
          </a:p>
        </p:txBody>
      </p:sp>
      <p:grpSp>
        <p:nvGrpSpPr>
          <p:cNvPr id="245" name="object 33"/>
          <p:cNvGrpSpPr/>
          <p:nvPr/>
        </p:nvGrpSpPr>
        <p:grpSpPr>
          <a:xfrm>
            <a:off x="4505209" y="755642"/>
            <a:ext cx="133574" cy="106211"/>
            <a:chOff x="0" y="0"/>
            <a:chExt cx="133572" cy="106210"/>
          </a:xfrm>
        </p:grpSpPr>
        <p:sp>
          <p:nvSpPr>
            <p:cNvPr id="243" name="Shape"/>
            <p:cNvSpPr/>
            <p:nvPr/>
          </p:nvSpPr>
          <p:spPr>
            <a:xfrm>
              <a:off x="0" y="0"/>
              <a:ext cx="133573" cy="10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59" y="0"/>
                  </a:moveTo>
                  <a:lnTo>
                    <a:pt x="3214" y="521"/>
                  </a:lnTo>
                  <a:lnTo>
                    <a:pt x="1542" y="1943"/>
                  </a:lnTo>
                  <a:lnTo>
                    <a:pt x="414" y="4049"/>
                  </a:lnTo>
                  <a:lnTo>
                    <a:pt x="0" y="6626"/>
                  </a:lnTo>
                  <a:lnTo>
                    <a:pt x="81" y="7785"/>
                  </a:lnTo>
                  <a:lnTo>
                    <a:pt x="314" y="8878"/>
                  </a:lnTo>
                  <a:lnTo>
                    <a:pt x="684" y="9889"/>
                  </a:lnTo>
                  <a:lnTo>
                    <a:pt x="1179" y="10799"/>
                  </a:lnTo>
                  <a:lnTo>
                    <a:pt x="0" y="10799"/>
                  </a:lnTo>
                  <a:lnTo>
                    <a:pt x="0" y="12668"/>
                  </a:lnTo>
                  <a:lnTo>
                    <a:pt x="1752" y="12668"/>
                  </a:lnTo>
                  <a:lnTo>
                    <a:pt x="1752" y="21600"/>
                  </a:lnTo>
                  <a:lnTo>
                    <a:pt x="17018" y="21600"/>
                  </a:lnTo>
                  <a:lnTo>
                    <a:pt x="17018" y="17367"/>
                  </a:lnTo>
                  <a:lnTo>
                    <a:pt x="21600" y="17367"/>
                  </a:lnTo>
                  <a:lnTo>
                    <a:pt x="21600" y="12785"/>
                  </a:lnTo>
                  <a:lnTo>
                    <a:pt x="17018" y="12785"/>
                  </a:lnTo>
                  <a:lnTo>
                    <a:pt x="17018" y="11170"/>
                  </a:lnTo>
                  <a:lnTo>
                    <a:pt x="17618" y="10206"/>
                  </a:lnTo>
                  <a:lnTo>
                    <a:pt x="17855" y="9632"/>
                  </a:lnTo>
                  <a:lnTo>
                    <a:pt x="3943" y="9632"/>
                  </a:lnTo>
                  <a:lnTo>
                    <a:pt x="2872" y="8285"/>
                  </a:lnTo>
                  <a:lnTo>
                    <a:pt x="2872" y="4968"/>
                  </a:lnTo>
                  <a:lnTo>
                    <a:pt x="3943" y="3618"/>
                  </a:lnTo>
                  <a:lnTo>
                    <a:pt x="17808" y="3618"/>
                  </a:lnTo>
                  <a:lnTo>
                    <a:pt x="17092" y="2281"/>
                  </a:lnTo>
                  <a:lnTo>
                    <a:pt x="9226" y="2281"/>
                  </a:lnTo>
                  <a:lnTo>
                    <a:pt x="8422" y="1335"/>
                  </a:lnTo>
                  <a:lnTo>
                    <a:pt x="7474" y="617"/>
                  </a:lnTo>
                  <a:lnTo>
                    <a:pt x="6411" y="160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44" name="Shape"/>
            <p:cNvSpPr/>
            <p:nvPr/>
          </p:nvSpPr>
          <p:spPr>
            <a:xfrm>
              <a:off x="40661" y="0"/>
              <a:ext cx="92912" cy="9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762"/>
                  </a:moveTo>
                  <a:lnTo>
                    <a:pt x="15013" y="18762"/>
                  </a:lnTo>
                  <a:lnTo>
                    <a:pt x="20264" y="20964"/>
                  </a:lnTo>
                  <a:lnTo>
                    <a:pt x="20264" y="21600"/>
                  </a:lnTo>
                  <a:lnTo>
                    <a:pt x="21600" y="21600"/>
                  </a:lnTo>
                  <a:lnTo>
                    <a:pt x="21600" y="18762"/>
                  </a:lnTo>
                  <a:close/>
                  <a:moveTo>
                    <a:pt x="21600" y="10972"/>
                  </a:moveTo>
                  <a:lnTo>
                    <a:pt x="20264" y="10972"/>
                  </a:lnTo>
                  <a:lnTo>
                    <a:pt x="20264" y="11608"/>
                  </a:lnTo>
                  <a:lnTo>
                    <a:pt x="15013" y="13812"/>
                  </a:lnTo>
                  <a:lnTo>
                    <a:pt x="21600" y="13812"/>
                  </a:lnTo>
                  <a:lnTo>
                    <a:pt x="21600" y="10972"/>
                  </a:lnTo>
                  <a:close/>
                  <a:moveTo>
                    <a:pt x="7625" y="3909"/>
                  </a:moveTo>
                  <a:lnTo>
                    <a:pt x="0" y="3909"/>
                  </a:lnTo>
                  <a:lnTo>
                    <a:pt x="1540" y="5367"/>
                  </a:lnTo>
                  <a:lnTo>
                    <a:pt x="1540" y="8950"/>
                  </a:lnTo>
                  <a:lnTo>
                    <a:pt x="0" y="10406"/>
                  </a:lnTo>
                  <a:lnTo>
                    <a:pt x="7625" y="10406"/>
                  </a:lnTo>
                  <a:lnTo>
                    <a:pt x="6085" y="8950"/>
                  </a:lnTo>
                  <a:lnTo>
                    <a:pt x="6085" y="5367"/>
                  </a:lnTo>
                  <a:lnTo>
                    <a:pt x="7625" y="3909"/>
                  </a:lnTo>
                  <a:close/>
                  <a:moveTo>
                    <a:pt x="16149" y="3909"/>
                  </a:moveTo>
                  <a:lnTo>
                    <a:pt x="11409" y="3909"/>
                  </a:lnTo>
                  <a:lnTo>
                    <a:pt x="12947" y="5367"/>
                  </a:lnTo>
                  <a:lnTo>
                    <a:pt x="12947" y="8950"/>
                  </a:lnTo>
                  <a:lnTo>
                    <a:pt x="11409" y="10406"/>
                  </a:lnTo>
                  <a:lnTo>
                    <a:pt x="16215" y="10406"/>
                  </a:lnTo>
                  <a:lnTo>
                    <a:pt x="16524" y="9844"/>
                  </a:lnTo>
                  <a:lnTo>
                    <a:pt x="16933" y="8546"/>
                  </a:lnTo>
                  <a:lnTo>
                    <a:pt x="17075" y="7159"/>
                  </a:lnTo>
                  <a:lnTo>
                    <a:pt x="16480" y="4374"/>
                  </a:lnTo>
                  <a:lnTo>
                    <a:pt x="16149" y="3909"/>
                  </a:lnTo>
                  <a:close/>
                  <a:moveTo>
                    <a:pt x="9517" y="0"/>
                  </a:moveTo>
                  <a:lnTo>
                    <a:pt x="7860" y="173"/>
                  </a:lnTo>
                  <a:lnTo>
                    <a:pt x="6331" y="666"/>
                  </a:lnTo>
                  <a:lnTo>
                    <a:pt x="4968" y="1443"/>
                  </a:lnTo>
                  <a:lnTo>
                    <a:pt x="3811" y="2465"/>
                  </a:lnTo>
                  <a:lnTo>
                    <a:pt x="15120" y="2465"/>
                  </a:lnTo>
                  <a:lnTo>
                    <a:pt x="14859" y="2099"/>
                  </a:lnTo>
                  <a:lnTo>
                    <a:pt x="12456" y="563"/>
                  </a:lnTo>
                  <a:lnTo>
                    <a:pt x="9517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grpSp>
        <p:nvGrpSpPr>
          <p:cNvPr id="248" name="object 34"/>
          <p:cNvGrpSpPr/>
          <p:nvPr/>
        </p:nvGrpSpPr>
        <p:grpSpPr>
          <a:xfrm>
            <a:off x="4407048" y="636623"/>
            <a:ext cx="329905" cy="344247"/>
            <a:chOff x="0" y="0"/>
            <a:chExt cx="329904" cy="344246"/>
          </a:xfrm>
        </p:grpSpPr>
        <p:sp>
          <p:nvSpPr>
            <p:cNvPr id="246" name="Shape"/>
            <p:cNvSpPr/>
            <p:nvPr/>
          </p:nvSpPr>
          <p:spPr>
            <a:xfrm>
              <a:off x="0" y="0"/>
              <a:ext cx="329905" cy="34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8" y="21600"/>
                  </a:lnTo>
                  <a:lnTo>
                    <a:pt x="988" y="20524"/>
                  </a:lnTo>
                  <a:lnTo>
                    <a:pt x="4390" y="20524"/>
                  </a:lnTo>
                  <a:lnTo>
                    <a:pt x="4390" y="19633"/>
                  </a:lnTo>
                  <a:lnTo>
                    <a:pt x="21600" y="19633"/>
                  </a:lnTo>
                  <a:lnTo>
                    <a:pt x="21600" y="17952"/>
                  </a:lnTo>
                  <a:lnTo>
                    <a:pt x="988" y="17952"/>
                  </a:lnTo>
                  <a:lnTo>
                    <a:pt x="988" y="16301"/>
                  </a:lnTo>
                  <a:lnTo>
                    <a:pt x="4390" y="16301"/>
                  </a:lnTo>
                  <a:lnTo>
                    <a:pt x="4390" y="13737"/>
                  </a:lnTo>
                  <a:lnTo>
                    <a:pt x="988" y="13737"/>
                  </a:lnTo>
                  <a:lnTo>
                    <a:pt x="988" y="12086"/>
                  </a:lnTo>
                  <a:lnTo>
                    <a:pt x="4390" y="12086"/>
                  </a:lnTo>
                  <a:lnTo>
                    <a:pt x="4390" y="9505"/>
                  </a:lnTo>
                  <a:lnTo>
                    <a:pt x="988" y="9505"/>
                  </a:lnTo>
                  <a:lnTo>
                    <a:pt x="988" y="7854"/>
                  </a:lnTo>
                  <a:lnTo>
                    <a:pt x="4390" y="7854"/>
                  </a:lnTo>
                  <a:lnTo>
                    <a:pt x="4390" y="5290"/>
                  </a:lnTo>
                  <a:lnTo>
                    <a:pt x="988" y="5290"/>
                  </a:lnTo>
                  <a:lnTo>
                    <a:pt x="988" y="3640"/>
                  </a:lnTo>
                  <a:lnTo>
                    <a:pt x="21600" y="3640"/>
                  </a:lnTo>
                  <a:lnTo>
                    <a:pt x="21600" y="1967"/>
                  </a:lnTo>
                  <a:lnTo>
                    <a:pt x="4390" y="1967"/>
                  </a:lnTo>
                  <a:lnTo>
                    <a:pt x="4390" y="1076"/>
                  </a:lnTo>
                  <a:lnTo>
                    <a:pt x="988" y="107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47" name="Shape"/>
            <p:cNvSpPr/>
            <p:nvPr/>
          </p:nvSpPr>
          <p:spPr>
            <a:xfrm>
              <a:off x="51964" y="0"/>
              <a:ext cx="277941" cy="34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" y="20524"/>
                  </a:moveTo>
                  <a:lnTo>
                    <a:pt x="0" y="20524"/>
                  </a:lnTo>
                  <a:lnTo>
                    <a:pt x="0" y="21600"/>
                  </a:lnTo>
                  <a:lnTo>
                    <a:pt x="1172" y="21600"/>
                  </a:lnTo>
                  <a:lnTo>
                    <a:pt x="1172" y="20524"/>
                  </a:lnTo>
                  <a:close/>
                  <a:moveTo>
                    <a:pt x="21600" y="19633"/>
                  </a:moveTo>
                  <a:lnTo>
                    <a:pt x="16390" y="19633"/>
                  </a:lnTo>
                  <a:lnTo>
                    <a:pt x="16390" y="21600"/>
                  </a:lnTo>
                  <a:lnTo>
                    <a:pt x="17562" y="21600"/>
                  </a:lnTo>
                  <a:lnTo>
                    <a:pt x="17562" y="20524"/>
                  </a:lnTo>
                  <a:lnTo>
                    <a:pt x="21600" y="20524"/>
                  </a:lnTo>
                  <a:lnTo>
                    <a:pt x="21600" y="19633"/>
                  </a:lnTo>
                  <a:close/>
                  <a:moveTo>
                    <a:pt x="21600" y="20524"/>
                  </a:moveTo>
                  <a:lnTo>
                    <a:pt x="20428" y="20524"/>
                  </a:lnTo>
                  <a:lnTo>
                    <a:pt x="20428" y="21600"/>
                  </a:lnTo>
                  <a:lnTo>
                    <a:pt x="21600" y="21600"/>
                  </a:lnTo>
                  <a:lnTo>
                    <a:pt x="21600" y="20524"/>
                  </a:lnTo>
                  <a:close/>
                  <a:moveTo>
                    <a:pt x="1172" y="16301"/>
                  </a:moveTo>
                  <a:lnTo>
                    <a:pt x="0" y="16301"/>
                  </a:lnTo>
                  <a:lnTo>
                    <a:pt x="0" y="17952"/>
                  </a:lnTo>
                  <a:lnTo>
                    <a:pt x="17562" y="17952"/>
                  </a:lnTo>
                  <a:lnTo>
                    <a:pt x="17562" y="17436"/>
                  </a:lnTo>
                  <a:lnTo>
                    <a:pt x="1172" y="17436"/>
                  </a:lnTo>
                  <a:lnTo>
                    <a:pt x="1172" y="16301"/>
                  </a:lnTo>
                  <a:close/>
                  <a:moveTo>
                    <a:pt x="21600" y="16301"/>
                  </a:moveTo>
                  <a:lnTo>
                    <a:pt x="20428" y="16301"/>
                  </a:lnTo>
                  <a:lnTo>
                    <a:pt x="20428" y="17952"/>
                  </a:lnTo>
                  <a:lnTo>
                    <a:pt x="21600" y="17952"/>
                  </a:lnTo>
                  <a:lnTo>
                    <a:pt x="21600" y="16301"/>
                  </a:lnTo>
                  <a:close/>
                  <a:moveTo>
                    <a:pt x="17562" y="4164"/>
                  </a:moveTo>
                  <a:lnTo>
                    <a:pt x="16390" y="4164"/>
                  </a:lnTo>
                  <a:lnTo>
                    <a:pt x="16390" y="17436"/>
                  </a:lnTo>
                  <a:lnTo>
                    <a:pt x="17562" y="17436"/>
                  </a:lnTo>
                  <a:lnTo>
                    <a:pt x="17562" y="16301"/>
                  </a:lnTo>
                  <a:lnTo>
                    <a:pt x="21600" y="16301"/>
                  </a:lnTo>
                  <a:lnTo>
                    <a:pt x="21600" y="13737"/>
                  </a:lnTo>
                  <a:lnTo>
                    <a:pt x="17562" y="13737"/>
                  </a:lnTo>
                  <a:lnTo>
                    <a:pt x="17562" y="12086"/>
                  </a:lnTo>
                  <a:lnTo>
                    <a:pt x="21600" y="12086"/>
                  </a:lnTo>
                  <a:lnTo>
                    <a:pt x="21600" y="9505"/>
                  </a:lnTo>
                  <a:lnTo>
                    <a:pt x="17562" y="9505"/>
                  </a:lnTo>
                  <a:lnTo>
                    <a:pt x="17562" y="7854"/>
                  </a:lnTo>
                  <a:lnTo>
                    <a:pt x="21600" y="7854"/>
                  </a:lnTo>
                  <a:lnTo>
                    <a:pt x="21600" y="5290"/>
                  </a:lnTo>
                  <a:lnTo>
                    <a:pt x="17562" y="5290"/>
                  </a:lnTo>
                  <a:lnTo>
                    <a:pt x="17562" y="4164"/>
                  </a:lnTo>
                  <a:close/>
                  <a:moveTo>
                    <a:pt x="1172" y="12086"/>
                  </a:moveTo>
                  <a:lnTo>
                    <a:pt x="0" y="12086"/>
                  </a:lnTo>
                  <a:lnTo>
                    <a:pt x="0" y="13737"/>
                  </a:lnTo>
                  <a:lnTo>
                    <a:pt x="1172" y="13737"/>
                  </a:lnTo>
                  <a:lnTo>
                    <a:pt x="1172" y="12086"/>
                  </a:lnTo>
                  <a:close/>
                  <a:moveTo>
                    <a:pt x="21600" y="12086"/>
                  </a:moveTo>
                  <a:lnTo>
                    <a:pt x="20428" y="12086"/>
                  </a:lnTo>
                  <a:lnTo>
                    <a:pt x="20428" y="13737"/>
                  </a:lnTo>
                  <a:lnTo>
                    <a:pt x="21600" y="13737"/>
                  </a:lnTo>
                  <a:lnTo>
                    <a:pt x="21600" y="12086"/>
                  </a:lnTo>
                  <a:close/>
                  <a:moveTo>
                    <a:pt x="1172" y="7854"/>
                  </a:moveTo>
                  <a:lnTo>
                    <a:pt x="0" y="7854"/>
                  </a:lnTo>
                  <a:lnTo>
                    <a:pt x="0" y="9505"/>
                  </a:lnTo>
                  <a:lnTo>
                    <a:pt x="1172" y="9505"/>
                  </a:lnTo>
                  <a:lnTo>
                    <a:pt x="1172" y="7854"/>
                  </a:lnTo>
                  <a:close/>
                  <a:moveTo>
                    <a:pt x="21600" y="7854"/>
                  </a:moveTo>
                  <a:lnTo>
                    <a:pt x="20428" y="7854"/>
                  </a:lnTo>
                  <a:lnTo>
                    <a:pt x="20428" y="9505"/>
                  </a:lnTo>
                  <a:lnTo>
                    <a:pt x="21600" y="9505"/>
                  </a:lnTo>
                  <a:lnTo>
                    <a:pt x="21600" y="7854"/>
                  </a:lnTo>
                  <a:close/>
                  <a:moveTo>
                    <a:pt x="17562" y="3640"/>
                  </a:moveTo>
                  <a:lnTo>
                    <a:pt x="0" y="3640"/>
                  </a:lnTo>
                  <a:lnTo>
                    <a:pt x="0" y="5290"/>
                  </a:lnTo>
                  <a:lnTo>
                    <a:pt x="1172" y="5290"/>
                  </a:lnTo>
                  <a:lnTo>
                    <a:pt x="1172" y="4164"/>
                  </a:lnTo>
                  <a:lnTo>
                    <a:pt x="17562" y="4164"/>
                  </a:lnTo>
                  <a:lnTo>
                    <a:pt x="17562" y="3640"/>
                  </a:lnTo>
                  <a:close/>
                  <a:moveTo>
                    <a:pt x="21600" y="3640"/>
                  </a:moveTo>
                  <a:lnTo>
                    <a:pt x="20428" y="3640"/>
                  </a:lnTo>
                  <a:lnTo>
                    <a:pt x="20428" y="5290"/>
                  </a:lnTo>
                  <a:lnTo>
                    <a:pt x="21600" y="5290"/>
                  </a:lnTo>
                  <a:lnTo>
                    <a:pt x="21600" y="3640"/>
                  </a:lnTo>
                  <a:close/>
                  <a:moveTo>
                    <a:pt x="17562" y="0"/>
                  </a:moveTo>
                  <a:lnTo>
                    <a:pt x="16390" y="0"/>
                  </a:lnTo>
                  <a:lnTo>
                    <a:pt x="16390" y="1967"/>
                  </a:lnTo>
                  <a:lnTo>
                    <a:pt x="21600" y="1967"/>
                  </a:lnTo>
                  <a:lnTo>
                    <a:pt x="21600" y="1076"/>
                  </a:lnTo>
                  <a:lnTo>
                    <a:pt x="17562" y="1076"/>
                  </a:lnTo>
                  <a:lnTo>
                    <a:pt x="17562" y="0"/>
                  </a:lnTo>
                  <a:close/>
                  <a:moveTo>
                    <a:pt x="1172" y="0"/>
                  </a:moveTo>
                  <a:lnTo>
                    <a:pt x="0" y="0"/>
                  </a:lnTo>
                  <a:lnTo>
                    <a:pt x="0" y="1076"/>
                  </a:lnTo>
                  <a:lnTo>
                    <a:pt x="1172" y="1076"/>
                  </a:lnTo>
                  <a:lnTo>
                    <a:pt x="1172" y="0"/>
                  </a:lnTo>
                  <a:close/>
                  <a:moveTo>
                    <a:pt x="21600" y="0"/>
                  </a:moveTo>
                  <a:lnTo>
                    <a:pt x="20428" y="0"/>
                  </a:lnTo>
                  <a:lnTo>
                    <a:pt x="20428" y="1076"/>
                  </a:lnTo>
                  <a:lnTo>
                    <a:pt x="21600" y="107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grpSp>
        <p:nvGrpSpPr>
          <p:cNvPr id="259" name="object 35"/>
          <p:cNvGrpSpPr/>
          <p:nvPr/>
        </p:nvGrpSpPr>
        <p:grpSpPr>
          <a:xfrm>
            <a:off x="7853133" y="515764"/>
            <a:ext cx="478569" cy="410929"/>
            <a:chOff x="0" y="0"/>
            <a:chExt cx="478567" cy="410928"/>
          </a:xfrm>
        </p:grpSpPr>
        <p:sp>
          <p:nvSpPr>
            <p:cNvPr id="249" name="Shape"/>
            <p:cNvSpPr/>
            <p:nvPr/>
          </p:nvSpPr>
          <p:spPr>
            <a:xfrm>
              <a:off x="0" y="964"/>
              <a:ext cx="298920" cy="40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73" y="0"/>
                  </a:moveTo>
                  <a:lnTo>
                    <a:pt x="8805" y="10424"/>
                  </a:lnTo>
                  <a:lnTo>
                    <a:pt x="6237" y="15332"/>
                  </a:lnTo>
                  <a:lnTo>
                    <a:pt x="6069" y="15626"/>
                  </a:lnTo>
                  <a:lnTo>
                    <a:pt x="5874" y="15905"/>
                  </a:lnTo>
                  <a:lnTo>
                    <a:pt x="5640" y="16169"/>
                  </a:lnTo>
                  <a:lnTo>
                    <a:pt x="5357" y="16419"/>
                  </a:lnTo>
                  <a:lnTo>
                    <a:pt x="4134" y="17419"/>
                  </a:lnTo>
                  <a:lnTo>
                    <a:pt x="2973" y="18456"/>
                  </a:lnTo>
                  <a:lnTo>
                    <a:pt x="814" y="20625"/>
                  </a:lnTo>
                  <a:lnTo>
                    <a:pt x="0" y="21582"/>
                  </a:lnTo>
                  <a:lnTo>
                    <a:pt x="68" y="21589"/>
                  </a:lnTo>
                  <a:lnTo>
                    <a:pt x="103" y="21597"/>
                  </a:lnTo>
                  <a:lnTo>
                    <a:pt x="6500" y="21600"/>
                  </a:lnTo>
                  <a:lnTo>
                    <a:pt x="6564" y="21551"/>
                  </a:lnTo>
                  <a:lnTo>
                    <a:pt x="6920" y="21052"/>
                  </a:lnTo>
                  <a:lnTo>
                    <a:pt x="7217" y="20640"/>
                  </a:lnTo>
                  <a:lnTo>
                    <a:pt x="7512" y="20229"/>
                  </a:lnTo>
                  <a:lnTo>
                    <a:pt x="7904" y="19669"/>
                  </a:lnTo>
                  <a:lnTo>
                    <a:pt x="8008" y="19597"/>
                  </a:lnTo>
                  <a:lnTo>
                    <a:pt x="16435" y="19597"/>
                  </a:lnTo>
                  <a:lnTo>
                    <a:pt x="16691" y="18922"/>
                  </a:lnTo>
                  <a:lnTo>
                    <a:pt x="17300" y="17626"/>
                  </a:lnTo>
                  <a:lnTo>
                    <a:pt x="17534" y="17212"/>
                  </a:lnTo>
                  <a:lnTo>
                    <a:pt x="11645" y="17212"/>
                  </a:lnTo>
                  <a:lnTo>
                    <a:pt x="11298" y="17206"/>
                  </a:lnTo>
                  <a:lnTo>
                    <a:pt x="9977" y="17206"/>
                  </a:lnTo>
                  <a:lnTo>
                    <a:pt x="10074" y="17038"/>
                  </a:lnTo>
                  <a:lnTo>
                    <a:pt x="10230" y="16920"/>
                  </a:lnTo>
                  <a:lnTo>
                    <a:pt x="10824" y="16353"/>
                  </a:lnTo>
                  <a:lnTo>
                    <a:pt x="11747" y="15477"/>
                  </a:lnTo>
                  <a:lnTo>
                    <a:pt x="12296" y="14951"/>
                  </a:lnTo>
                  <a:lnTo>
                    <a:pt x="12387" y="14918"/>
                  </a:lnTo>
                  <a:lnTo>
                    <a:pt x="18998" y="14918"/>
                  </a:lnTo>
                  <a:lnTo>
                    <a:pt x="19058" y="14835"/>
                  </a:lnTo>
                  <a:lnTo>
                    <a:pt x="19292" y="14554"/>
                  </a:lnTo>
                  <a:lnTo>
                    <a:pt x="19544" y="14233"/>
                  </a:lnTo>
                  <a:lnTo>
                    <a:pt x="21600" y="14233"/>
                  </a:lnTo>
                  <a:lnTo>
                    <a:pt x="21325" y="13699"/>
                  </a:lnTo>
                  <a:lnTo>
                    <a:pt x="9063" y="13699"/>
                  </a:lnTo>
                  <a:lnTo>
                    <a:pt x="14266" y="1259"/>
                  </a:lnTo>
                  <a:lnTo>
                    <a:pt x="14968" y="1259"/>
                  </a:lnTo>
                  <a:lnTo>
                    <a:pt x="14374" y="96"/>
                  </a:lnTo>
                  <a:lnTo>
                    <a:pt x="14370" y="31"/>
                  </a:lnTo>
                  <a:lnTo>
                    <a:pt x="14273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0" name="Shape"/>
            <p:cNvSpPr/>
            <p:nvPr/>
          </p:nvSpPr>
          <p:spPr>
            <a:xfrm>
              <a:off x="270467" y="271106"/>
              <a:ext cx="66401" cy="10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0" y="0"/>
                  </a:lnTo>
                  <a:lnTo>
                    <a:pt x="3880" y="8550"/>
                  </a:lnTo>
                  <a:lnTo>
                    <a:pt x="7904" y="17518"/>
                  </a:lnTo>
                  <a:lnTo>
                    <a:pt x="9512" y="21059"/>
                  </a:lnTo>
                  <a:lnTo>
                    <a:pt x="9375" y="21600"/>
                  </a:lnTo>
                  <a:lnTo>
                    <a:pt x="21441" y="21587"/>
                  </a:lnTo>
                  <a:lnTo>
                    <a:pt x="21600" y="21252"/>
                  </a:lnTo>
                  <a:lnTo>
                    <a:pt x="21325" y="21036"/>
                  </a:lnTo>
                  <a:lnTo>
                    <a:pt x="12723" y="6031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1" name="Shape"/>
            <p:cNvSpPr/>
            <p:nvPr/>
          </p:nvSpPr>
          <p:spPr>
            <a:xfrm>
              <a:off x="454316" y="294671"/>
              <a:ext cx="2375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024" y="1102"/>
                  </a:lnTo>
                  <a:lnTo>
                    <a:pt x="211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2" name="Shape"/>
            <p:cNvSpPr/>
            <p:nvPr/>
          </p:nvSpPr>
          <p:spPr>
            <a:xfrm>
              <a:off x="404674" y="147285"/>
              <a:ext cx="73894" cy="15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6" y="0"/>
                  </a:moveTo>
                  <a:lnTo>
                    <a:pt x="0" y="0"/>
                  </a:lnTo>
                  <a:lnTo>
                    <a:pt x="170" y="57"/>
                  </a:lnTo>
                  <a:lnTo>
                    <a:pt x="7484" y="14414"/>
                  </a:lnTo>
                  <a:lnTo>
                    <a:pt x="9129" y="17664"/>
                  </a:lnTo>
                  <a:lnTo>
                    <a:pt x="11004" y="21400"/>
                  </a:lnTo>
                  <a:lnTo>
                    <a:pt x="11342" y="21600"/>
                  </a:lnTo>
                  <a:lnTo>
                    <a:pt x="12477" y="21578"/>
                  </a:lnTo>
                  <a:lnTo>
                    <a:pt x="14511" y="21553"/>
                  </a:lnTo>
                  <a:lnTo>
                    <a:pt x="21454" y="21553"/>
                  </a:lnTo>
                  <a:lnTo>
                    <a:pt x="21600" y="21490"/>
                  </a:lnTo>
                  <a:lnTo>
                    <a:pt x="21553" y="21383"/>
                  </a:lnTo>
                  <a:lnTo>
                    <a:pt x="6296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3" name="Shape"/>
            <p:cNvSpPr/>
            <p:nvPr/>
          </p:nvSpPr>
          <p:spPr>
            <a:xfrm>
              <a:off x="125422" y="24863"/>
              <a:ext cx="203570" cy="23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71" y="0"/>
                  </a:moveTo>
                  <a:lnTo>
                    <a:pt x="7639" y="0"/>
                  </a:lnTo>
                  <a:lnTo>
                    <a:pt x="7799" y="12"/>
                  </a:lnTo>
                  <a:lnTo>
                    <a:pt x="7769" y="141"/>
                  </a:lnTo>
                  <a:lnTo>
                    <a:pt x="12509" y="14037"/>
                  </a:lnTo>
                  <a:lnTo>
                    <a:pt x="12514" y="14143"/>
                  </a:lnTo>
                  <a:lnTo>
                    <a:pt x="12298" y="14242"/>
                  </a:lnTo>
                  <a:lnTo>
                    <a:pt x="9064" y="15825"/>
                  </a:lnTo>
                  <a:lnTo>
                    <a:pt x="5965" y="17576"/>
                  </a:lnTo>
                  <a:lnTo>
                    <a:pt x="2992" y="19484"/>
                  </a:lnTo>
                  <a:lnTo>
                    <a:pt x="120" y="21557"/>
                  </a:lnTo>
                  <a:lnTo>
                    <a:pt x="91" y="21563"/>
                  </a:lnTo>
                  <a:lnTo>
                    <a:pt x="0" y="21600"/>
                  </a:lnTo>
                  <a:lnTo>
                    <a:pt x="18006" y="21600"/>
                  </a:lnTo>
                  <a:lnTo>
                    <a:pt x="17372" y="20143"/>
                  </a:lnTo>
                  <a:lnTo>
                    <a:pt x="11097" y="20143"/>
                  </a:lnTo>
                  <a:lnTo>
                    <a:pt x="8707" y="20140"/>
                  </a:lnTo>
                  <a:lnTo>
                    <a:pt x="13533" y="17005"/>
                  </a:lnTo>
                  <a:lnTo>
                    <a:pt x="20308" y="17005"/>
                  </a:lnTo>
                  <a:lnTo>
                    <a:pt x="21450" y="16027"/>
                  </a:lnTo>
                  <a:lnTo>
                    <a:pt x="21600" y="15913"/>
                  </a:lnTo>
                  <a:lnTo>
                    <a:pt x="17519" y="15913"/>
                  </a:lnTo>
                  <a:lnTo>
                    <a:pt x="17032" y="15690"/>
                  </a:lnTo>
                  <a:lnTo>
                    <a:pt x="16747" y="15598"/>
                  </a:lnTo>
                  <a:lnTo>
                    <a:pt x="16399" y="15465"/>
                  </a:lnTo>
                  <a:lnTo>
                    <a:pt x="19706" y="13775"/>
                  </a:lnTo>
                  <a:lnTo>
                    <a:pt x="20646" y="13306"/>
                  </a:lnTo>
                  <a:lnTo>
                    <a:pt x="14491" y="13306"/>
                  </a:lnTo>
                  <a:lnTo>
                    <a:pt x="14408" y="13280"/>
                  </a:lnTo>
                  <a:lnTo>
                    <a:pt x="14151" y="12646"/>
                  </a:lnTo>
                  <a:lnTo>
                    <a:pt x="13945" y="12199"/>
                  </a:lnTo>
                  <a:lnTo>
                    <a:pt x="8671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4" name="Shape"/>
            <p:cNvSpPr/>
            <p:nvPr/>
          </p:nvSpPr>
          <p:spPr>
            <a:xfrm>
              <a:off x="290533" y="167388"/>
              <a:ext cx="78899" cy="3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457" y="0"/>
                  </a:lnTo>
                  <a:lnTo>
                    <a:pt x="10590" y="1575"/>
                  </a:lnTo>
                  <a:lnTo>
                    <a:pt x="11737" y="2005"/>
                  </a:lnTo>
                  <a:lnTo>
                    <a:pt x="11343" y="2624"/>
                  </a:lnTo>
                  <a:lnTo>
                    <a:pt x="10958" y="3273"/>
                  </a:lnTo>
                  <a:lnTo>
                    <a:pt x="10561" y="3871"/>
                  </a:lnTo>
                  <a:lnTo>
                    <a:pt x="8080" y="7743"/>
                  </a:lnTo>
                  <a:lnTo>
                    <a:pt x="5659" y="11831"/>
                  </a:lnTo>
                  <a:lnTo>
                    <a:pt x="3285" y="16091"/>
                  </a:lnTo>
                  <a:lnTo>
                    <a:pt x="947" y="20484"/>
                  </a:lnTo>
                  <a:lnTo>
                    <a:pt x="400" y="21534"/>
                  </a:lnTo>
                  <a:lnTo>
                    <a:pt x="0" y="21600"/>
                  </a:lnTo>
                  <a:lnTo>
                    <a:pt x="10529" y="21600"/>
                  </a:lnTo>
                  <a:lnTo>
                    <a:pt x="13922" y="14106"/>
                  </a:lnTo>
                  <a:lnTo>
                    <a:pt x="17895" y="63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5" name="Shape"/>
            <p:cNvSpPr/>
            <p:nvPr/>
          </p:nvSpPr>
          <p:spPr>
            <a:xfrm>
              <a:off x="261990" y="0"/>
              <a:ext cx="122413" cy="17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2" y="0"/>
                  </a:moveTo>
                  <a:lnTo>
                    <a:pt x="5218" y="19998"/>
                  </a:lnTo>
                  <a:lnTo>
                    <a:pt x="3728" y="20444"/>
                  </a:lnTo>
                  <a:lnTo>
                    <a:pt x="0" y="21600"/>
                  </a:lnTo>
                  <a:lnTo>
                    <a:pt x="10236" y="21600"/>
                  </a:lnTo>
                  <a:lnTo>
                    <a:pt x="11132" y="21230"/>
                  </a:lnTo>
                  <a:lnTo>
                    <a:pt x="18958" y="21230"/>
                  </a:lnTo>
                  <a:lnTo>
                    <a:pt x="19234" y="21094"/>
                  </a:lnTo>
                  <a:lnTo>
                    <a:pt x="21600" y="20066"/>
                  </a:lnTo>
                  <a:lnTo>
                    <a:pt x="16269" y="20066"/>
                  </a:lnTo>
                  <a:lnTo>
                    <a:pt x="15771" y="19813"/>
                  </a:lnTo>
                  <a:lnTo>
                    <a:pt x="15223" y="19774"/>
                  </a:lnTo>
                  <a:lnTo>
                    <a:pt x="16914" y="19182"/>
                  </a:lnTo>
                  <a:lnTo>
                    <a:pt x="18633" y="18647"/>
                  </a:lnTo>
                  <a:lnTo>
                    <a:pt x="18748" y="18616"/>
                  </a:lnTo>
                  <a:lnTo>
                    <a:pt x="10755" y="18616"/>
                  </a:lnTo>
                  <a:lnTo>
                    <a:pt x="10736" y="18576"/>
                  </a:lnTo>
                  <a:lnTo>
                    <a:pt x="10804" y="18573"/>
                  </a:lnTo>
                  <a:lnTo>
                    <a:pt x="10794" y="18553"/>
                  </a:lnTo>
                  <a:lnTo>
                    <a:pt x="10646" y="18460"/>
                  </a:lnTo>
                  <a:lnTo>
                    <a:pt x="10820" y="18354"/>
                  </a:lnTo>
                  <a:lnTo>
                    <a:pt x="19623" y="2959"/>
                  </a:lnTo>
                  <a:lnTo>
                    <a:pt x="19674" y="2905"/>
                  </a:lnTo>
                  <a:lnTo>
                    <a:pt x="19763" y="2789"/>
                  </a:lnTo>
                  <a:lnTo>
                    <a:pt x="21436" y="2789"/>
                  </a:lnTo>
                  <a:lnTo>
                    <a:pt x="20544" y="912"/>
                  </a:lnTo>
                  <a:lnTo>
                    <a:pt x="20316" y="493"/>
                  </a:lnTo>
                  <a:lnTo>
                    <a:pt x="20062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6" name="Shape"/>
            <p:cNvSpPr/>
            <p:nvPr/>
          </p:nvSpPr>
          <p:spPr>
            <a:xfrm>
              <a:off x="354191" y="137593"/>
              <a:ext cx="73345" cy="2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426" y="0"/>
                  </a:lnTo>
                  <a:lnTo>
                    <a:pt x="12595" y="134"/>
                  </a:lnTo>
                  <a:lnTo>
                    <a:pt x="11838" y="2189"/>
                  </a:lnTo>
                  <a:lnTo>
                    <a:pt x="926" y="19723"/>
                  </a:lnTo>
                  <a:lnTo>
                    <a:pt x="0" y="21600"/>
                  </a:lnTo>
                  <a:lnTo>
                    <a:pt x="8897" y="21600"/>
                  </a:lnTo>
                  <a:lnTo>
                    <a:pt x="9557" y="20180"/>
                  </a:lnTo>
                  <a:lnTo>
                    <a:pt x="14322" y="11122"/>
                  </a:lnTo>
                  <a:lnTo>
                    <a:pt x="14867" y="10156"/>
                  </a:lnTo>
                  <a:lnTo>
                    <a:pt x="21210" y="10156"/>
                  </a:lnTo>
                  <a:lnTo>
                    <a:pt x="20387" y="16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7" name="Shape"/>
            <p:cNvSpPr/>
            <p:nvPr/>
          </p:nvSpPr>
          <p:spPr>
            <a:xfrm>
              <a:off x="324622" y="21989"/>
              <a:ext cx="123391" cy="12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2" y="0"/>
                  </a:moveTo>
                  <a:lnTo>
                    <a:pt x="8643" y="0"/>
                  </a:lnTo>
                  <a:lnTo>
                    <a:pt x="8952" y="679"/>
                  </a:lnTo>
                  <a:lnTo>
                    <a:pt x="9028" y="1343"/>
                  </a:lnTo>
                  <a:lnTo>
                    <a:pt x="12253" y="14368"/>
                  </a:lnTo>
                  <a:lnTo>
                    <a:pt x="13358" y="18809"/>
                  </a:lnTo>
                  <a:lnTo>
                    <a:pt x="13432" y="18961"/>
                  </a:lnTo>
                  <a:lnTo>
                    <a:pt x="12989" y="19009"/>
                  </a:lnTo>
                  <a:lnTo>
                    <a:pt x="9724" y="19431"/>
                  </a:lnTo>
                  <a:lnTo>
                    <a:pt x="6486" y="19989"/>
                  </a:lnTo>
                  <a:lnTo>
                    <a:pt x="3278" y="20698"/>
                  </a:lnTo>
                  <a:lnTo>
                    <a:pt x="0" y="21600"/>
                  </a:lnTo>
                  <a:lnTo>
                    <a:pt x="7783" y="21600"/>
                  </a:lnTo>
                  <a:lnTo>
                    <a:pt x="9259" y="21049"/>
                  </a:lnTo>
                  <a:lnTo>
                    <a:pt x="11033" y="20489"/>
                  </a:lnTo>
                  <a:lnTo>
                    <a:pt x="11507" y="20297"/>
                  </a:lnTo>
                  <a:lnTo>
                    <a:pt x="11968" y="20062"/>
                  </a:lnTo>
                  <a:lnTo>
                    <a:pt x="18015" y="20062"/>
                  </a:lnTo>
                  <a:lnTo>
                    <a:pt x="21600" y="18735"/>
                  </a:lnTo>
                  <a:lnTo>
                    <a:pt x="16857" y="18735"/>
                  </a:lnTo>
                  <a:lnTo>
                    <a:pt x="16678" y="18536"/>
                  </a:lnTo>
                  <a:lnTo>
                    <a:pt x="13077" y="8049"/>
                  </a:lnTo>
                  <a:lnTo>
                    <a:pt x="10302" y="0"/>
                  </a:lnTo>
                  <a:close/>
                </a:path>
              </a:pathLst>
            </a:custGeom>
            <a:solidFill>
              <a:srgbClr val="0809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58" name="Shape"/>
            <p:cNvSpPr/>
            <p:nvPr/>
          </p:nvSpPr>
          <p:spPr>
            <a:xfrm>
              <a:off x="110817" y="129101"/>
              <a:ext cx="337196" cy="28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40" y="11888"/>
                  </a:moveTo>
                  <a:lnTo>
                    <a:pt x="5202" y="11888"/>
                  </a:lnTo>
                  <a:lnTo>
                    <a:pt x="5225" y="12021"/>
                  </a:lnTo>
                  <a:lnTo>
                    <a:pt x="5160" y="12068"/>
                  </a:lnTo>
                  <a:lnTo>
                    <a:pt x="3808" y="14269"/>
                  </a:lnTo>
                  <a:lnTo>
                    <a:pt x="3317" y="15163"/>
                  </a:lnTo>
                  <a:lnTo>
                    <a:pt x="3224" y="15217"/>
                  </a:lnTo>
                  <a:lnTo>
                    <a:pt x="8445" y="15217"/>
                  </a:lnTo>
                  <a:lnTo>
                    <a:pt x="8877" y="13969"/>
                  </a:lnTo>
                  <a:lnTo>
                    <a:pt x="9609" y="12181"/>
                  </a:lnTo>
                  <a:lnTo>
                    <a:pt x="9740" y="11888"/>
                  </a:lnTo>
                  <a:close/>
                  <a:moveTo>
                    <a:pt x="13196" y="6258"/>
                  </a:moveTo>
                  <a:lnTo>
                    <a:pt x="9106" y="6258"/>
                  </a:lnTo>
                  <a:lnTo>
                    <a:pt x="9180" y="6575"/>
                  </a:lnTo>
                  <a:lnTo>
                    <a:pt x="9243" y="6869"/>
                  </a:lnTo>
                  <a:lnTo>
                    <a:pt x="9353" y="7287"/>
                  </a:lnTo>
                  <a:lnTo>
                    <a:pt x="9295" y="7340"/>
                  </a:lnTo>
                  <a:lnTo>
                    <a:pt x="9225" y="7400"/>
                  </a:lnTo>
                  <a:lnTo>
                    <a:pt x="8850" y="7727"/>
                  </a:lnTo>
                  <a:lnTo>
                    <a:pt x="8482" y="8065"/>
                  </a:lnTo>
                  <a:lnTo>
                    <a:pt x="8122" y="8415"/>
                  </a:lnTo>
                  <a:lnTo>
                    <a:pt x="7770" y="8778"/>
                  </a:lnTo>
                  <a:lnTo>
                    <a:pt x="7705" y="8847"/>
                  </a:lnTo>
                  <a:lnTo>
                    <a:pt x="7635" y="8887"/>
                  </a:lnTo>
                  <a:lnTo>
                    <a:pt x="11423" y="8887"/>
                  </a:lnTo>
                  <a:lnTo>
                    <a:pt x="11420" y="8736"/>
                  </a:lnTo>
                  <a:lnTo>
                    <a:pt x="11527" y="8569"/>
                  </a:lnTo>
                  <a:lnTo>
                    <a:pt x="12268" y="7473"/>
                  </a:lnTo>
                  <a:lnTo>
                    <a:pt x="13053" y="6428"/>
                  </a:lnTo>
                  <a:lnTo>
                    <a:pt x="13196" y="6258"/>
                  </a:lnTo>
                  <a:close/>
                  <a:moveTo>
                    <a:pt x="2639" y="15202"/>
                  </a:moveTo>
                  <a:lnTo>
                    <a:pt x="1746" y="15209"/>
                  </a:lnTo>
                  <a:lnTo>
                    <a:pt x="2916" y="15209"/>
                  </a:lnTo>
                  <a:lnTo>
                    <a:pt x="2639" y="15202"/>
                  </a:lnTo>
                  <a:close/>
                  <a:moveTo>
                    <a:pt x="7471" y="18687"/>
                  </a:moveTo>
                  <a:lnTo>
                    <a:pt x="0" y="18687"/>
                  </a:lnTo>
                  <a:lnTo>
                    <a:pt x="607" y="18726"/>
                  </a:lnTo>
                  <a:lnTo>
                    <a:pt x="1592" y="18700"/>
                  </a:lnTo>
                  <a:lnTo>
                    <a:pt x="7468" y="18700"/>
                  </a:lnTo>
                  <a:lnTo>
                    <a:pt x="7471" y="18687"/>
                  </a:lnTo>
                  <a:close/>
                  <a:moveTo>
                    <a:pt x="7468" y="18700"/>
                  </a:moveTo>
                  <a:lnTo>
                    <a:pt x="1592" y="18700"/>
                  </a:lnTo>
                  <a:lnTo>
                    <a:pt x="1604" y="18762"/>
                  </a:lnTo>
                  <a:lnTo>
                    <a:pt x="1522" y="18957"/>
                  </a:lnTo>
                  <a:lnTo>
                    <a:pt x="577" y="21395"/>
                  </a:lnTo>
                  <a:lnTo>
                    <a:pt x="524" y="21570"/>
                  </a:lnTo>
                  <a:lnTo>
                    <a:pt x="546" y="21600"/>
                  </a:lnTo>
                  <a:lnTo>
                    <a:pt x="6840" y="21599"/>
                  </a:lnTo>
                  <a:lnTo>
                    <a:pt x="6901" y="21570"/>
                  </a:lnTo>
                  <a:lnTo>
                    <a:pt x="6931" y="21381"/>
                  </a:lnTo>
                  <a:lnTo>
                    <a:pt x="7002" y="20953"/>
                  </a:lnTo>
                  <a:lnTo>
                    <a:pt x="7081" y="20512"/>
                  </a:lnTo>
                  <a:lnTo>
                    <a:pt x="7164" y="20072"/>
                  </a:lnTo>
                  <a:lnTo>
                    <a:pt x="7252" y="19633"/>
                  </a:lnTo>
                  <a:lnTo>
                    <a:pt x="7468" y="18700"/>
                  </a:lnTo>
                  <a:close/>
                  <a:moveTo>
                    <a:pt x="13652" y="1321"/>
                  </a:moveTo>
                  <a:lnTo>
                    <a:pt x="13610" y="1323"/>
                  </a:lnTo>
                  <a:lnTo>
                    <a:pt x="13588" y="1355"/>
                  </a:lnTo>
                  <a:lnTo>
                    <a:pt x="16490" y="1355"/>
                  </a:lnTo>
                  <a:lnTo>
                    <a:pt x="16544" y="1330"/>
                  </a:lnTo>
                  <a:lnTo>
                    <a:pt x="13696" y="1330"/>
                  </a:lnTo>
                  <a:lnTo>
                    <a:pt x="13652" y="1321"/>
                  </a:lnTo>
                  <a:close/>
                  <a:moveTo>
                    <a:pt x="9743" y="11880"/>
                  </a:moveTo>
                  <a:lnTo>
                    <a:pt x="3883" y="11880"/>
                  </a:lnTo>
                  <a:lnTo>
                    <a:pt x="4411" y="11894"/>
                  </a:lnTo>
                  <a:lnTo>
                    <a:pt x="9740" y="11888"/>
                  </a:lnTo>
                  <a:close/>
                  <a:moveTo>
                    <a:pt x="21519" y="0"/>
                  </a:moveTo>
                  <a:lnTo>
                    <a:pt x="21361" y="1"/>
                  </a:lnTo>
                  <a:lnTo>
                    <a:pt x="20925" y="15"/>
                  </a:lnTo>
                  <a:lnTo>
                    <a:pt x="20490" y="15"/>
                  </a:lnTo>
                  <a:lnTo>
                    <a:pt x="19865" y="65"/>
                  </a:lnTo>
                  <a:lnTo>
                    <a:pt x="21600" y="65"/>
                  </a:lnTo>
                  <a:lnTo>
                    <a:pt x="21519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grpSp>
        <p:nvGrpSpPr>
          <p:cNvPr id="263" name="object 36"/>
          <p:cNvGrpSpPr/>
          <p:nvPr/>
        </p:nvGrpSpPr>
        <p:grpSpPr>
          <a:xfrm>
            <a:off x="7338790" y="881171"/>
            <a:ext cx="54315" cy="56004"/>
            <a:chOff x="0" y="0"/>
            <a:chExt cx="54313" cy="56003"/>
          </a:xfrm>
        </p:grpSpPr>
        <p:sp>
          <p:nvSpPr>
            <p:cNvPr id="260" name="Triangle"/>
            <p:cNvSpPr/>
            <p:nvPr/>
          </p:nvSpPr>
          <p:spPr>
            <a:xfrm>
              <a:off x="12354" y="433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7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F5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61" name="Shape"/>
            <p:cNvSpPr/>
            <p:nvPr/>
          </p:nvSpPr>
          <p:spPr>
            <a:xfrm>
              <a:off x="0" y="6212"/>
              <a:ext cx="54314" cy="4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6" y="0"/>
                  </a:moveTo>
                  <a:lnTo>
                    <a:pt x="12766" y="311"/>
                  </a:lnTo>
                  <a:lnTo>
                    <a:pt x="1393" y="18895"/>
                  </a:lnTo>
                  <a:lnTo>
                    <a:pt x="534" y="20013"/>
                  </a:lnTo>
                  <a:lnTo>
                    <a:pt x="0" y="21600"/>
                  </a:lnTo>
                  <a:lnTo>
                    <a:pt x="9330" y="21558"/>
                  </a:lnTo>
                  <a:lnTo>
                    <a:pt x="9752" y="21299"/>
                  </a:lnTo>
                  <a:lnTo>
                    <a:pt x="10265" y="20297"/>
                  </a:lnTo>
                  <a:lnTo>
                    <a:pt x="12802" y="15501"/>
                  </a:lnTo>
                  <a:lnTo>
                    <a:pt x="20956" y="1598"/>
                  </a:lnTo>
                  <a:lnTo>
                    <a:pt x="21600" y="912"/>
                  </a:lnTo>
                  <a:lnTo>
                    <a:pt x="21464" y="89"/>
                  </a:lnTo>
                  <a:lnTo>
                    <a:pt x="16549" y="89"/>
                  </a:lnTo>
                  <a:lnTo>
                    <a:pt x="13266" y="0"/>
                  </a:lnTo>
                  <a:close/>
                </a:path>
              </a:pathLst>
            </a:custGeom>
            <a:solidFill>
              <a:srgbClr val="F7F5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62" name="Triangle"/>
            <p:cNvSpPr/>
            <p:nvPr/>
          </p:nvSpPr>
          <p:spPr>
            <a:xfrm>
              <a:off x="41442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9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sp>
        <p:nvSpPr>
          <p:cNvPr id="264" name="object 37"/>
          <p:cNvSpPr/>
          <p:nvPr/>
        </p:nvSpPr>
        <p:spPr>
          <a:xfrm>
            <a:off x="7408205" y="814022"/>
            <a:ext cx="49341" cy="3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04" y="0"/>
                </a:moveTo>
                <a:lnTo>
                  <a:pt x="0" y="21580"/>
                </a:lnTo>
                <a:lnTo>
                  <a:pt x="9859" y="21600"/>
                </a:lnTo>
                <a:lnTo>
                  <a:pt x="10336" y="21273"/>
                </a:lnTo>
                <a:lnTo>
                  <a:pt x="10781" y="20705"/>
                </a:lnTo>
                <a:lnTo>
                  <a:pt x="13182" y="17726"/>
                </a:lnTo>
                <a:lnTo>
                  <a:pt x="15643" y="14851"/>
                </a:lnTo>
                <a:lnTo>
                  <a:pt x="18157" y="12074"/>
                </a:lnTo>
                <a:lnTo>
                  <a:pt x="20720" y="9388"/>
                </a:lnTo>
                <a:lnTo>
                  <a:pt x="21206" y="8894"/>
                </a:lnTo>
                <a:lnTo>
                  <a:pt x="21600" y="8453"/>
                </a:lnTo>
                <a:lnTo>
                  <a:pt x="20850" y="5021"/>
                </a:lnTo>
                <a:lnTo>
                  <a:pt x="20414" y="2610"/>
                </a:lnTo>
                <a:lnTo>
                  <a:pt x="19904" y="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65" name="object 38"/>
          <p:cNvSpPr/>
          <p:nvPr/>
        </p:nvSpPr>
        <p:spPr>
          <a:xfrm>
            <a:off x="7480682" y="770665"/>
            <a:ext cx="53437" cy="31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33" y="0"/>
                </a:moveTo>
                <a:lnTo>
                  <a:pt x="12601" y="5526"/>
                </a:lnTo>
                <a:lnTo>
                  <a:pt x="0" y="18232"/>
                </a:lnTo>
                <a:lnTo>
                  <a:pt x="1330" y="19230"/>
                </a:lnTo>
                <a:lnTo>
                  <a:pt x="2413" y="19923"/>
                </a:lnTo>
                <a:lnTo>
                  <a:pt x="4269" y="21600"/>
                </a:lnTo>
                <a:lnTo>
                  <a:pt x="4864" y="21527"/>
                </a:lnTo>
                <a:lnTo>
                  <a:pt x="5668" y="20484"/>
                </a:lnTo>
                <a:lnTo>
                  <a:pt x="9120" y="16091"/>
                </a:lnTo>
                <a:lnTo>
                  <a:pt x="12626" y="11829"/>
                </a:lnTo>
                <a:lnTo>
                  <a:pt x="16202" y="7740"/>
                </a:lnTo>
                <a:lnTo>
                  <a:pt x="19863" y="3863"/>
                </a:lnTo>
                <a:lnTo>
                  <a:pt x="20453" y="3273"/>
                </a:lnTo>
                <a:lnTo>
                  <a:pt x="21022" y="2624"/>
                </a:lnTo>
                <a:lnTo>
                  <a:pt x="21600" y="1997"/>
                </a:lnTo>
                <a:lnTo>
                  <a:pt x="19906" y="1575"/>
                </a:lnTo>
                <a:lnTo>
                  <a:pt x="18233" y="0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grpSp>
        <p:nvGrpSpPr>
          <p:cNvPr id="268" name="object 39"/>
          <p:cNvGrpSpPr/>
          <p:nvPr/>
        </p:nvGrpSpPr>
        <p:grpSpPr>
          <a:xfrm>
            <a:off x="7548985" y="736992"/>
            <a:ext cx="47172" cy="24492"/>
            <a:chOff x="0" y="0"/>
            <a:chExt cx="47170" cy="24491"/>
          </a:xfrm>
        </p:grpSpPr>
        <p:sp>
          <p:nvSpPr>
            <p:cNvPr id="266" name="Shape"/>
            <p:cNvSpPr/>
            <p:nvPr/>
          </p:nvSpPr>
          <p:spPr>
            <a:xfrm>
              <a:off x="0" y="6349"/>
              <a:ext cx="41751" cy="1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8" y="0"/>
                  </a:moveTo>
                  <a:lnTo>
                    <a:pt x="15127" y="3840"/>
                  </a:lnTo>
                  <a:lnTo>
                    <a:pt x="9991" y="8291"/>
                  </a:lnTo>
                  <a:lnTo>
                    <a:pt x="4952" y="13315"/>
                  </a:lnTo>
                  <a:lnTo>
                    <a:pt x="0" y="18873"/>
                  </a:lnTo>
                  <a:lnTo>
                    <a:pt x="1604" y="19239"/>
                  </a:lnTo>
                  <a:lnTo>
                    <a:pt x="3061" y="21600"/>
                  </a:lnTo>
                  <a:lnTo>
                    <a:pt x="21600" y="897"/>
                  </a:lnTo>
                  <a:lnTo>
                    <a:pt x="21459" y="303"/>
                  </a:lnTo>
                  <a:lnTo>
                    <a:pt x="20779" y="303"/>
                  </a:lnTo>
                  <a:lnTo>
                    <a:pt x="20368" y="0"/>
                  </a:lnTo>
                  <a:close/>
                </a:path>
              </a:pathLst>
            </a:custGeom>
            <a:solidFill>
              <a:srgbClr val="E2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  <p:sp>
          <p:nvSpPr>
            <p:cNvPr id="267" name="Triangle"/>
            <p:cNvSpPr/>
            <p:nvPr/>
          </p:nvSpPr>
          <p:spPr>
            <a:xfrm>
              <a:off x="3447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2" y="0"/>
                  </a:lnTo>
                  <a:close/>
                </a:path>
              </a:pathLst>
            </a:custGeom>
            <a:solidFill>
              <a:srgbClr val="E2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sp>
        <p:nvSpPr>
          <p:cNvPr id="269" name="object 42"/>
          <p:cNvSpPr txBox="1"/>
          <p:nvPr/>
        </p:nvSpPr>
        <p:spPr>
          <a:xfrm>
            <a:off x="1723631" y="1073053"/>
            <a:ext cx="1851007" cy="26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ts val="1000"/>
              </a:lnSpc>
              <a:defRPr sz="1200" spc="1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MANU</a:t>
            </a:r>
            <a:r>
              <a:rPr spc="-87"/>
              <a:t>F</a:t>
            </a:r>
            <a:r>
              <a:rPr spc="-4"/>
              <a:t>ACTURING  </a:t>
            </a:r>
            <a:r>
              <a:rPr spc="0"/>
              <a:t>INVESTMENT </a:t>
            </a:r>
            <a:r>
              <a:rPr spc="-4"/>
              <a:t>CLUSTER</a:t>
            </a:r>
          </a:p>
        </p:txBody>
      </p:sp>
      <p:sp>
        <p:nvSpPr>
          <p:cNvPr id="270" name="object 43"/>
          <p:cNvSpPr txBox="1"/>
          <p:nvPr/>
        </p:nvSpPr>
        <p:spPr>
          <a:xfrm>
            <a:off x="1667608" y="1775005"/>
            <a:ext cx="2143189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30169" marR="4233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Black</a:t>
            </a:r>
            <a:r>
              <a:rPr spc="-83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Industrialists  </a:t>
            </a:r>
            <a:r>
              <a:rPr spc="-4" dirty="0">
                <a:solidFill>
                  <a:srgbClr val="C00000"/>
                </a:solidFill>
              </a:rPr>
              <a:t>Scheme</a:t>
            </a:r>
            <a:r>
              <a:rPr spc="-62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(</a:t>
            </a:r>
            <a:r>
              <a:rPr b="1" dirty="0">
                <a:solidFill>
                  <a:srgbClr val="C00000"/>
                </a:solidFill>
              </a:rPr>
              <a:t>BIS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130169" marR="292088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Aquaculture  Development  Incentive  Programme  (</a:t>
            </a:r>
            <a:r>
              <a:rPr b="1" dirty="0">
                <a:solidFill>
                  <a:srgbClr val="C00000"/>
                </a:solidFill>
              </a:rPr>
              <a:t>ADEP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130169" marR="384158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Strategic  Partnerships  Programme  (</a:t>
            </a:r>
            <a:r>
              <a:rPr b="1" dirty="0">
                <a:solidFill>
                  <a:srgbClr val="C00000"/>
                </a:solidFill>
              </a:rPr>
              <a:t>SPP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130169" marR="101067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Agro-processing  support scheme  (</a:t>
            </a:r>
            <a:r>
              <a:rPr b="1" dirty="0">
                <a:solidFill>
                  <a:srgbClr val="C00000"/>
                </a:solidFill>
              </a:rPr>
              <a:t>APSS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130169" marR="101067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Automotive Investment Scheme (</a:t>
            </a:r>
            <a:r>
              <a:rPr b="1" dirty="0">
                <a:solidFill>
                  <a:srgbClr val="C00000"/>
                </a:solidFill>
              </a:rPr>
              <a:t>AIS</a:t>
            </a:r>
            <a:r>
              <a:rPr dirty="0">
                <a:solidFill>
                  <a:srgbClr val="C00000"/>
                </a:solidFill>
              </a:rPr>
              <a:t>)</a:t>
            </a:r>
          </a:p>
          <a:p>
            <a:pPr marL="130169" marR="101067" indent="-119586">
              <a:lnSpc>
                <a:spcPts val="1200"/>
              </a:lnSpc>
              <a:spcBef>
                <a:spcPts val="600"/>
              </a:spcBef>
              <a:buSzPct val="100000"/>
              <a:buChar char="•"/>
              <a:tabLst>
                <a:tab pos="127000" algn="l"/>
              </a:tabLst>
              <a:defRPr sz="13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C00000"/>
                </a:solidFill>
              </a:rPr>
              <a:t>MCEP Loan Facility (</a:t>
            </a:r>
            <a:r>
              <a:rPr b="1" dirty="0">
                <a:solidFill>
                  <a:srgbClr val="C00000"/>
                </a:solidFill>
              </a:rPr>
              <a:t>IDC</a:t>
            </a:r>
            <a:r>
              <a:rPr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71" name="object 44"/>
          <p:cNvSpPr/>
          <p:nvPr/>
        </p:nvSpPr>
        <p:spPr>
          <a:xfrm>
            <a:off x="2953629" y="641203"/>
            <a:ext cx="248783" cy="79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56" y="17799"/>
                </a:lnTo>
                <a:lnTo>
                  <a:pt x="0" y="17799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799"/>
                </a:lnTo>
                <a:lnTo>
                  <a:pt x="10856" y="17799"/>
                </a:lnTo>
                <a:lnTo>
                  <a:pt x="10856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72" name="object 45"/>
          <p:cNvSpPr/>
          <p:nvPr/>
        </p:nvSpPr>
        <p:spPr>
          <a:xfrm>
            <a:off x="3251284" y="767415"/>
            <a:ext cx="44430" cy="1"/>
          </a:xfrm>
          <a:prstGeom prst="line">
            <a:avLst/>
          </a:prstGeom>
          <a:ln w="11417">
            <a:solidFill>
              <a:srgbClr val="231F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object 46"/>
          <p:cNvSpPr/>
          <p:nvPr/>
        </p:nvSpPr>
        <p:spPr>
          <a:xfrm>
            <a:off x="2926980" y="999174"/>
            <a:ext cx="421397" cy="1"/>
          </a:xfrm>
          <a:prstGeom prst="line">
            <a:avLst/>
          </a:prstGeom>
          <a:ln w="16751">
            <a:solidFill>
              <a:srgbClr val="231F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object 47"/>
          <p:cNvSpPr/>
          <p:nvPr/>
        </p:nvSpPr>
        <p:spPr>
          <a:xfrm>
            <a:off x="2913021" y="1025556"/>
            <a:ext cx="449962" cy="1"/>
          </a:xfrm>
          <a:prstGeom prst="line">
            <a:avLst/>
          </a:prstGeom>
          <a:ln w="22085">
            <a:solidFill>
              <a:srgbClr val="231F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object 48"/>
          <p:cNvSpPr/>
          <p:nvPr/>
        </p:nvSpPr>
        <p:spPr>
          <a:xfrm>
            <a:off x="3213206" y="968124"/>
            <a:ext cx="111061" cy="1"/>
          </a:xfrm>
          <a:prstGeom prst="line">
            <a:avLst/>
          </a:prstGeom>
          <a:ln w="27152">
            <a:solidFill>
              <a:srgbClr val="231F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object 49"/>
          <p:cNvSpPr/>
          <p:nvPr/>
        </p:nvSpPr>
        <p:spPr>
          <a:xfrm>
            <a:off x="2954178" y="968327"/>
            <a:ext cx="248742" cy="1"/>
          </a:xfrm>
          <a:prstGeom prst="line">
            <a:avLst/>
          </a:prstGeom>
          <a:ln w="26669">
            <a:solidFill>
              <a:srgbClr val="231F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object 50"/>
          <p:cNvSpPr/>
          <p:nvPr/>
        </p:nvSpPr>
        <p:spPr>
          <a:xfrm>
            <a:off x="2954178" y="879792"/>
            <a:ext cx="370089" cy="77403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78" name="object 51"/>
          <p:cNvSpPr/>
          <p:nvPr/>
        </p:nvSpPr>
        <p:spPr>
          <a:xfrm>
            <a:off x="2954178" y="748314"/>
            <a:ext cx="248391" cy="131478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79" name="object 52"/>
          <p:cNvSpPr/>
          <p:nvPr/>
        </p:nvSpPr>
        <p:spPr>
          <a:xfrm>
            <a:off x="3213206" y="776000"/>
            <a:ext cx="111061" cy="104292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80" name="object 53"/>
          <p:cNvSpPr/>
          <p:nvPr/>
        </p:nvSpPr>
        <p:spPr>
          <a:xfrm>
            <a:off x="3258311" y="601347"/>
            <a:ext cx="28301" cy="154942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81" name="object 54"/>
          <p:cNvSpPr/>
          <p:nvPr/>
        </p:nvSpPr>
        <p:spPr>
          <a:xfrm>
            <a:off x="2942494" y="727162"/>
            <a:ext cx="270543" cy="13965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82" name="object 55"/>
          <p:cNvSpPr/>
          <p:nvPr/>
        </p:nvSpPr>
        <p:spPr>
          <a:xfrm>
            <a:off x="3258460" y="582401"/>
            <a:ext cx="28544" cy="12701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grpSp>
        <p:nvGrpSpPr>
          <p:cNvPr id="285" name="object 56"/>
          <p:cNvGrpSpPr/>
          <p:nvPr/>
        </p:nvGrpSpPr>
        <p:grpSpPr>
          <a:xfrm>
            <a:off x="3272652" y="582709"/>
            <a:ext cx="1" cy="173580"/>
            <a:chOff x="0" y="0"/>
            <a:chExt cx="0" cy="173579"/>
          </a:xfrm>
        </p:grpSpPr>
        <p:sp>
          <p:nvSpPr>
            <p:cNvPr id="283" name="Line"/>
            <p:cNvSpPr/>
            <p:nvPr/>
          </p:nvSpPr>
          <p:spPr>
            <a:xfrm flipV="1">
              <a:off x="-1" y="0"/>
              <a:ext cx="2" cy="17358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Line"/>
            <p:cNvSpPr/>
            <p:nvPr/>
          </p:nvSpPr>
          <p:spPr>
            <a:xfrm flipH="1">
              <a:off x="-1" y="0"/>
              <a:ext cx="2" cy="17358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6" name="object 57"/>
          <p:cNvSpPr/>
          <p:nvPr/>
        </p:nvSpPr>
        <p:spPr>
          <a:xfrm>
            <a:off x="2942494" y="727162"/>
            <a:ext cx="270543" cy="13965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287" name="object 58"/>
          <p:cNvSpPr/>
          <p:nvPr/>
        </p:nvSpPr>
        <p:spPr>
          <a:xfrm>
            <a:off x="3111943" y="953663"/>
            <a:ext cx="21177" cy="1"/>
          </a:xfrm>
          <a:prstGeom prst="line">
            <a:avLst/>
          </a:prstGeom>
          <a:ln w="37033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object 59"/>
          <p:cNvSpPr/>
          <p:nvPr/>
        </p:nvSpPr>
        <p:spPr>
          <a:xfrm>
            <a:off x="3056826" y="953663"/>
            <a:ext cx="21157" cy="1"/>
          </a:xfrm>
          <a:prstGeom prst="line">
            <a:avLst/>
          </a:prstGeom>
          <a:ln w="37591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object 60"/>
          <p:cNvSpPr/>
          <p:nvPr/>
        </p:nvSpPr>
        <p:spPr>
          <a:xfrm>
            <a:off x="3140095" y="953667"/>
            <a:ext cx="20671" cy="1"/>
          </a:xfrm>
          <a:prstGeom prst="line">
            <a:avLst/>
          </a:prstGeom>
          <a:ln w="37591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" name="object 61"/>
          <p:cNvSpPr/>
          <p:nvPr/>
        </p:nvSpPr>
        <p:spPr>
          <a:xfrm>
            <a:off x="3167656" y="953731"/>
            <a:ext cx="20406" cy="1"/>
          </a:xfrm>
          <a:prstGeom prst="line">
            <a:avLst/>
          </a:prstGeom>
          <a:ln w="37591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object 62"/>
          <p:cNvSpPr/>
          <p:nvPr/>
        </p:nvSpPr>
        <p:spPr>
          <a:xfrm>
            <a:off x="3001678" y="953582"/>
            <a:ext cx="20649" cy="1"/>
          </a:xfrm>
          <a:prstGeom prst="line">
            <a:avLst/>
          </a:prstGeom>
          <a:ln w="37591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object 63"/>
          <p:cNvSpPr/>
          <p:nvPr/>
        </p:nvSpPr>
        <p:spPr>
          <a:xfrm>
            <a:off x="2973863" y="953392"/>
            <a:ext cx="20849" cy="1"/>
          </a:xfrm>
          <a:prstGeom prst="line">
            <a:avLst/>
          </a:prstGeom>
          <a:ln w="3724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object 64"/>
          <p:cNvSpPr/>
          <p:nvPr/>
        </p:nvSpPr>
        <p:spPr>
          <a:xfrm>
            <a:off x="3084829" y="953488"/>
            <a:ext cx="20460" cy="1"/>
          </a:xfrm>
          <a:prstGeom prst="line">
            <a:avLst/>
          </a:prstGeom>
          <a:ln w="3724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object 65"/>
          <p:cNvSpPr/>
          <p:nvPr/>
        </p:nvSpPr>
        <p:spPr>
          <a:xfrm>
            <a:off x="3029574" y="953657"/>
            <a:ext cx="20227" cy="1"/>
          </a:xfrm>
          <a:prstGeom prst="line">
            <a:avLst/>
          </a:prstGeom>
          <a:ln w="3724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object 66"/>
          <p:cNvSpPr/>
          <p:nvPr/>
        </p:nvSpPr>
        <p:spPr>
          <a:xfrm>
            <a:off x="3287067" y="949643"/>
            <a:ext cx="20659" cy="1"/>
          </a:xfrm>
          <a:prstGeom prst="line">
            <a:avLst/>
          </a:prstGeom>
          <a:ln w="28016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" name="object 67"/>
          <p:cNvSpPr/>
          <p:nvPr/>
        </p:nvSpPr>
        <p:spPr>
          <a:xfrm>
            <a:off x="3286917" y="879488"/>
            <a:ext cx="20660" cy="1"/>
          </a:xfrm>
          <a:prstGeom prst="line">
            <a:avLst/>
          </a:prstGeom>
          <a:ln w="28016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object 68"/>
          <p:cNvSpPr/>
          <p:nvPr/>
        </p:nvSpPr>
        <p:spPr>
          <a:xfrm>
            <a:off x="2975764" y="777764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" name="object 69"/>
          <p:cNvSpPr/>
          <p:nvPr/>
        </p:nvSpPr>
        <p:spPr>
          <a:xfrm>
            <a:off x="2975764" y="80510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object 70"/>
          <p:cNvSpPr/>
          <p:nvPr/>
        </p:nvSpPr>
        <p:spPr>
          <a:xfrm>
            <a:off x="2975764" y="832443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object 71"/>
          <p:cNvSpPr/>
          <p:nvPr/>
        </p:nvSpPr>
        <p:spPr>
          <a:xfrm>
            <a:off x="2975764" y="85978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object 72"/>
          <p:cNvSpPr/>
          <p:nvPr/>
        </p:nvSpPr>
        <p:spPr>
          <a:xfrm>
            <a:off x="2991645" y="777764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" name="object 73"/>
          <p:cNvSpPr/>
          <p:nvPr/>
        </p:nvSpPr>
        <p:spPr>
          <a:xfrm>
            <a:off x="2991645" y="80510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object 74"/>
          <p:cNvSpPr/>
          <p:nvPr/>
        </p:nvSpPr>
        <p:spPr>
          <a:xfrm>
            <a:off x="2991645" y="832443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object 75"/>
          <p:cNvSpPr/>
          <p:nvPr/>
        </p:nvSpPr>
        <p:spPr>
          <a:xfrm>
            <a:off x="2991645" y="85978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object 76"/>
          <p:cNvSpPr/>
          <p:nvPr/>
        </p:nvSpPr>
        <p:spPr>
          <a:xfrm>
            <a:off x="3007498" y="777764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object 77"/>
          <p:cNvSpPr/>
          <p:nvPr/>
        </p:nvSpPr>
        <p:spPr>
          <a:xfrm>
            <a:off x="3007498" y="80510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object 78"/>
          <p:cNvSpPr/>
          <p:nvPr/>
        </p:nvSpPr>
        <p:spPr>
          <a:xfrm>
            <a:off x="3007498" y="832443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object 79"/>
          <p:cNvSpPr/>
          <p:nvPr/>
        </p:nvSpPr>
        <p:spPr>
          <a:xfrm>
            <a:off x="3007498" y="85978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object 80"/>
          <p:cNvSpPr/>
          <p:nvPr/>
        </p:nvSpPr>
        <p:spPr>
          <a:xfrm>
            <a:off x="3023373" y="777764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0" name="object 81"/>
          <p:cNvSpPr/>
          <p:nvPr/>
        </p:nvSpPr>
        <p:spPr>
          <a:xfrm>
            <a:off x="3023373" y="80510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object 82"/>
          <p:cNvSpPr/>
          <p:nvPr/>
        </p:nvSpPr>
        <p:spPr>
          <a:xfrm>
            <a:off x="3023373" y="832443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2" name="object 83"/>
          <p:cNvSpPr/>
          <p:nvPr/>
        </p:nvSpPr>
        <p:spPr>
          <a:xfrm>
            <a:off x="3023373" y="859788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object 84"/>
          <p:cNvSpPr/>
          <p:nvPr/>
        </p:nvSpPr>
        <p:spPr>
          <a:xfrm>
            <a:off x="3117226" y="77777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" name="object 85"/>
          <p:cNvSpPr/>
          <p:nvPr/>
        </p:nvSpPr>
        <p:spPr>
          <a:xfrm>
            <a:off x="3117226" y="805119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" name="object 86"/>
          <p:cNvSpPr/>
          <p:nvPr/>
        </p:nvSpPr>
        <p:spPr>
          <a:xfrm>
            <a:off x="3117226" y="83245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87"/>
          <p:cNvSpPr/>
          <p:nvPr/>
        </p:nvSpPr>
        <p:spPr>
          <a:xfrm>
            <a:off x="3117226" y="859800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object 88"/>
          <p:cNvSpPr/>
          <p:nvPr/>
        </p:nvSpPr>
        <p:spPr>
          <a:xfrm>
            <a:off x="3133091" y="77777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" name="object 89"/>
          <p:cNvSpPr/>
          <p:nvPr/>
        </p:nvSpPr>
        <p:spPr>
          <a:xfrm>
            <a:off x="3133091" y="805119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object 90"/>
          <p:cNvSpPr/>
          <p:nvPr/>
        </p:nvSpPr>
        <p:spPr>
          <a:xfrm>
            <a:off x="3133091" y="83245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object 91"/>
          <p:cNvSpPr/>
          <p:nvPr/>
        </p:nvSpPr>
        <p:spPr>
          <a:xfrm>
            <a:off x="3133091" y="859800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object 92"/>
          <p:cNvSpPr/>
          <p:nvPr/>
        </p:nvSpPr>
        <p:spPr>
          <a:xfrm>
            <a:off x="3148950" y="77777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object 93"/>
          <p:cNvSpPr/>
          <p:nvPr/>
        </p:nvSpPr>
        <p:spPr>
          <a:xfrm>
            <a:off x="3148950" y="805119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" name="object 94"/>
          <p:cNvSpPr/>
          <p:nvPr/>
        </p:nvSpPr>
        <p:spPr>
          <a:xfrm>
            <a:off x="3148950" y="83245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object 95"/>
          <p:cNvSpPr/>
          <p:nvPr/>
        </p:nvSpPr>
        <p:spPr>
          <a:xfrm>
            <a:off x="3148950" y="859800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object 96"/>
          <p:cNvSpPr/>
          <p:nvPr/>
        </p:nvSpPr>
        <p:spPr>
          <a:xfrm>
            <a:off x="3164831" y="77777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object 97"/>
          <p:cNvSpPr/>
          <p:nvPr/>
        </p:nvSpPr>
        <p:spPr>
          <a:xfrm>
            <a:off x="3164831" y="805119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object 98"/>
          <p:cNvSpPr/>
          <p:nvPr/>
        </p:nvSpPr>
        <p:spPr>
          <a:xfrm>
            <a:off x="3164831" y="832455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object 99"/>
          <p:cNvSpPr/>
          <p:nvPr/>
        </p:nvSpPr>
        <p:spPr>
          <a:xfrm>
            <a:off x="3164831" y="859800"/>
            <a:ext cx="12701" cy="1"/>
          </a:xfrm>
          <a:prstGeom prst="line">
            <a:avLst/>
          </a:prstGeom>
          <a:ln w="25589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object 100"/>
          <p:cNvSpPr/>
          <p:nvPr/>
        </p:nvSpPr>
        <p:spPr>
          <a:xfrm>
            <a:off x="3287109" y="810713"/>
            <a:ext cx="20659" cy="1"/>
          </a:xfrm>
          <a:prstGeom prst="line">
            <a:avLst/>
          </a:prstGeom>
          <a:ln w="28016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object 101"/>
          <p:cNvSpPr/>
          <p:nvPr/>
        </p:nvSpPr>
        <p:spPr>
          <a:xfrm>
            <a:off x="2973873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102"/>
          <p:cNvSpPr/>
          <p:nvPr/>
        </p:nvSpPr>
        <p:spPr>
          <a:xfrm>
            <a:off x="3001677" y="926048"/>
            <a:ext cx="20849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object 103"/>
          <p:cNvSpPr/>
          <p:nvPr/>
        </p:nvSpPr>
        <p:spPr>
          <a:xfrm>
            <a:off x="3029562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object 104"/>
          <p:cNvSpPr/>
          <p:nvPr/>
        </p:nvSpPr>
        <p:spPr>
          <a:xfrm>
            <a:off x="3056826" y="926048"/>
            <a:ext cx="20849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object 105"/>
          <p:cNvSpPr/>
          <p:nvPr/>
        </p:nvSpPr>
        <p:spPr>
          <a:xfrm>
            <a:off x="3084828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106"/>
          <p:cNvSpPr/>
          <p:nvPr/>
        </p:nvSpPr>
        <p:spPr>
          <a:xfrm>
            <a:off x="3111943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object 107"/>
          <p:cNvSpPr/>
          <p:nvPr/>
        </p:nvSpPr>
        <p:spPr>
          <a:xfrm>
            <a:off x="3140106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object 108"/>
          <p:cNvSpPr/>
          <p:nvPr/>
        </p:nvSpPr>
        <p:spPr>
          <a:xfrm>
            <a:off x="3167654" y="926048"/>
            <a:ext cx="20850" cy="1"/>
          </a:xfrm>
          <a:prstGeom prst="line">
            <a:avLst/>
          </a:prstGeom>
          <a:ln w="15227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8" name="Picture 111" descr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98" y="612681"/>
            <a:ext cx="433918" cy="413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116" descr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000" y="567258"/>
            <a:ext cx="402167" cy="445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Title 2"/>
          <p:cNvGrpSpPr/>
          <p:nvPr/>
        </p:nvGrpSpPr>
        <p:grpSpPr>
          <a:xfrm>
            <a:off x="537575" y="-22552"/>
            <a:ext cx="8468401" cy="481259"/>
            <a:chOff x="0" y="0"/>
            <a:chExt cx="8468400" cy="481257"/>
          </a:xfrm>
        </p:grpSpPr>
        <p:sp>
          <p:nvSpPr>
            <p:cNvPr id="340" name="Rectangle"/>
            <p:cNvSpPr/>
            <p:nvPr/>
          </p:nvSpPr>
          <p:spPr>
            <a:xfrm>
              <a:off x="0" y="-1"/>
              <a:ext cx="8468401" cy="481259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INCENTIVE CLUSTERS …"/>
            <p:cNvSpPr txBox="1"/>
            <p:nvPr/>
          </p:nvSpPr>
          <p:spPr>
            <a:xfrm>
              <a:off x="38962" y="-1"/>
              <a:ext cx="8390478" cy="481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963" tIns="38963" rIns="38963" bIns="38963" numCol="1" anchor="ctr">
              <a:normAutofit/>
            </a:bodyPr>
            <a:lstStyle>
              <a:lvl1pPr algn="r">
                <a:defRPr sz="2000" b="1" spc="-1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INCENTIVE CLUSTERS …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1"/>
          <p:cNvSpPr txBox="1">
            <a:spLocks noGrp="1"/>
          </p:cNvSpPr>
          <p:nvPr>
            <p:ph type="title"/>
          </p:nvPr>
        </p:nvSpPr>
        <p:spPr>
          <a:xfrm>
            <a:off x="1333500" y="63500"/>
            <a:ext cx="6477000" cy="4445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APPLICATION PROCESS</a:t>
            </a:r>
          </a:p>
        </p:txBody>
      </p:sp>
      <p:sp>
        <p:nvSpPr>
          <p:cNvPr id="46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84105" y="709838"/>
            <a:ext cx="8800335" cy="45085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77937">
              <a:spcBef>
                <a:spcPts val="300"/>
              </a:spcBef>
              <a:buSzTx/>
              <a:buNone/>
              <a:defRPr sz="126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</a:t>
            </a:r>
            <a:r>
              <a:rPr b="1"/>
              <a:t>Application:</a:t>
            </a:r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Applicant obtains incentive application  form and guidelines from </a:t>
            </a:r>
            <a:r>
              <a:rPr b="1"/>
              <a:t>the dti</a:t>
            </a:r>
            <a:r>
              <a:t> website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www.thedtic.gov.za</a:t>
            </a:r>
            <a:r>
              <a:t>) under Financial Assistance tab;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Applicant may obtain further information telephonically, by e-mail or visit to the dti offices. 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guideline should be read before completing the application form.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Applicant e-mails the completed, signed application form with supporting documents to the dedicated email address;</a:t>
            </a:r>
            <a:endParaRPr sz="2328"/>
          </a:p>
          <a:p>
            <a:pPr marL="0" lvl="1" indent="369555" defTabSz="377937">
              <a:spcBef>
                <a:spcPts val="300"/>
              </a:spcBef>
              <a:buSzTx/>
              <a:buNone/>
              <a:defRPr sz="1261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Basic Evaluation</a:t>
            </a:r>
            <a:r>
              <a:rPr b="0"/>
              <a:t>: 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application is allocated to a processor for assessing its completeness</a:t>
            </a:r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applicant will receive an acknowledgement letter from the Programme Administration;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review of the documents is undertaken and should all documents be in place, the application is sent for further processing and prepared for adjudication; 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If the application has outstanding documents, then the applicant is contacted and provided with a timeframe within which to provide the outstanding  information</a:t>
            </a:r>
            <a:endParaRPr sz="2328"/>
          </a:p>
          <a:p>
            <a:pPr marL="0" lvl="1" indent="369555" defTabSz="377937">
              <a:spcBef>
                <a:spcPts val="300"/>
              </a:spcBef>
              <a:buSzTx/>
              <a:buNone/>
              <a:defRPr sz="1261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Adjudication: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Technical evaluation will be performed for the complete applications;</a:t>
            </a:r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Adjudication Committee convenes to assess the application - Applications are approved, rejected or referred back for additional information.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The decision of the Adjudication Committee is final.</a:t>
            </a:r>
            <a:endParaRPr sz="2328"/>
          </a:p>
          <a:p>
            <a:pPr marL="614147" lvl="1" indent="-236210" defTabSz="377937">
              <a:spcBef>
                <a:spcPts val="300"/>
              </a:spcBef>
              <a:buFontTx/>
              <a:buChar char="▪"/>
              <a:defRPr sz="1261">
                <a:latin typeface="Arial"/>
                <a:ea typeface="Arial"/>
                <a:cs typeface="Arial"/>
                <a:sym typeface="Arial"/>
              </a:defRPr>
            </a:pPr>
            <a:r>
              <a:t>Letter confirming approval of the application and the claim form will be forwarded to the applicant within a specified timeframe.</a:t>
            </a:r>
          </a:p>
        </p:txBody>
      </p:sp>
      <p:sp>
        <p:nvSpPr>
          <p:cNvPr id="462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467437" y="5341597"/>
            <a:ext cx="219363" cy="2149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465" name="Title 2"/>
          <p:cNvGrpSpPr/>
          <p:nvPr/>
        </p:nvGrpSpPr>
        <p:grpSpPr>
          <a:xfrm>
            <a:off x="969633" y="97339"/>
            <a:ext cx="7210872" cy="635001"/>
            <a:chOff x="0" y="0"/>
            <a:chExt cx="7210871" cy="635000"/>
          </a:xfrm>
        </p:grpSpPr>
        <p:sp>
          <p:nvSpPr>
            <p:cNvPr id="463" name="Rectangle"/>
            <p:cNvSpPr/>
            <p:nvPr/>
          </p:nvSpPr>
          <p:spPr>
            <a:xfrm>
              <a:off x="0" y="0"/>
              <a:ext cx="7210872" cy="63500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4" name="APPLICATION PROCESS"/>
            <p:cNvSpPr txBox="1"/>
            <p:nvPr/>
          </p:nvSpPr>
          <p:spPr>
            <a:xfrm>
              <a:off x="38962" y="0"/>
              <a:ext cx="7132948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963" tIns="38963" rIns="38963" bIns="38963" numCol="1" anchor="ctr">
              <a:normAutofit/>
            </a:bodyPr>
            <a:lstStyle>
              <a:lvl1pPr algn="r">
                <a:defRPr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APPLICATION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6022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Table 1"/>
          <p:cNvGraphicFramePr/>
          <p:nvPr/>
        </p:nvGraphicFramePr>
        <p:xfrm>
          <a:off x="171834" y="115367"/>
          <a:ext cx="8689869" cy="505966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6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63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Programme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Target / Eligibility Criteria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Incentive Offering</a:t>
                      </a:r>
                    </a:p>
                  </a:txBody>
                  <a:tcPr marL="38095" marR="38095" marT="38095" marB="38095" horzOverflow="overflow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467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Aquaculture Development and Enhancement Programme (ADEP)</a:t>
                      </a:r>
                    </a:p>
                  </a:txBody>
                  <a:tcPr marL="38095" marR="38095" marT="38095" marB="38095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To stimulate investment by commercially viable enterprises in the aquaculture sector (freshwater and marine farming):</a:t>
                      </a:r>
                    </a:p>
                    <a:p>
                      <a:pPr marL="342900" indent="-342900" algn="l" defTabSz="914400">
                        <a:spcBef>
                          <a:spcPts val="300"/>
                        </a:spcBef>
                        <a:buSzPct val="100000"/>
                        <a:buAutoNum type="alphaLcParenR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Fish hatcheries, fish farms and crocodile farms</a:t>
                      </a:r>
                    </a:p>
                    <a:p>
                      <a:pPr marL="342900" indent="-342900" algn="l" defTabSz="914400">
                        <a:spcBef>
                          <a:spcPts val="300"/>
                        </a:spcBef>
                        <a:buSzPct val="100000"/>
                        <a:buAutoNum type="alphaLcParenR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Production, processing and preserving of aquaculture fish</a:t>
                      </a:r>
                    </a:p>
                    <a:p>
                      <a:pPr marL="342900" indent="-342900" algn="l" defTabSz="914400">
                        <a:spcBef>
                          <a:spcPts val="300"/>
                        </a:spcBef>
                        <a:buSzPct val="100000"/>
                        <a:buAutoNum type="alphaLcParenR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New, upgrading or expanding projects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South African Registered Entities engaged in the following operations: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Primary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Hatchery facilities : Brood Stock, Seed Production, Juvenile (spat, fry, fingerling) 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Nursery facilities and operations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Grow out facilities and operations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Secondary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Post-harvest handling, eviscerating, packing &amp; quick freezing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Filleting, portioning, packaging and trading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Value adding: curing, brining &amp; smoking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Waste stream handling</a:t>
                      </a:r>
                    </a:p>
                    <a:p>
                      <a:pPr algn="l">
                        <a:defRPr sz="14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Ancillary</a:t>
                      </a:r>
                    </a:p>
                    <a:p>
                      <a:pPr marL="285750" indent="-285750" algn="l"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Feed manufacturing,</a:t>
                      </a:r>
                    </a:p>
                    <a:p>
                      <a:pPr algn="l"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Emerging Black farmers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400">
                          <a:solidFill>
                            <a:srgbClr val="08080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Reimbursable cost-sharing grant of 30% - 50%, maximum of </a:t>
                      </a:r>
                      <a:r>
                        <a:rPr b="1"/>
                        <a:t>R20 million </a:t>
                      </a:r>
                      <a:r>
                        <a:t>for qualifying costs: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Machinery, equipment and tools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Bulk infrastructure;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 u="sng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Land</a:t>
                      </a:r>
                      <a:r>
                        <a:rPr u="none"/>
                        <a:t> (small enterprises)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Buildings;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Competitiveness improvement activities;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Commercial vehicles and work boats. </a:t>
                      </a:r>
                    </a:p>
                    <a:p>
                      <a:pPr marL="285750" indent="-285750" algn="l" defTabSz="914400">
                        <a:spcBef>
                          <a:spcPts val="300"/>
                        </a:spcBef>
                        <a:buSzPct val="100000"/>
                        <a:buChar char="▪"/>
                        <a:defRPr sz="1400" u="sng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Mentorship</a:t>
                      </a:r>
                      <a:r>
                        <a:rPr u="none"/>
                        <a:t> (small enterprises)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14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Score based on economic benefit criteria</a:t>
                      </a:r>
                    </a:p>
                  </a:txBody>
                  <a:tcPr marL="38098" marR="38098" marT="38098" marB="38098" horzOverflow="overflow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4" y="4077418"/>
            <a:ext cx="3474264" cy="1548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89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89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89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89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1689</Words>
  <Application>Microsoft Office PowerPoint</Application>
  <PresentationFormat>On-screen Show (16:10)</PresentationFormat>
  <Paragraphs>261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Helvetica Neue</vt:lpstr>
      <vt:lpstr>Helvetica Neue Medium</vt:lpstr>
      <vt:lpstr>Times New Roman</vt:lpstr>
      <vt:lpstr>Office Theme</vt:lpstr>
      <vt:lpstr>PowerPoint Presentation</vt:lpstr>
      <vt:lpstr> CONTENTS</vt:lpstr>
      <vt:lpstr> Contact Details</vt:lpstr>
      <vt:lpstr>Industrial Financing BRANCH (IFB) </vt:lpstr>
      <vt:lpstr>PowerPoint Presentation</vt:lpstr>
      <vt:lpstr>PowerPoint Presentation</vt:lpstr>
      <vt:lpstr>PowerPoint Presentation</vt:lpstr>
      <vt:lpstr>APPLICATION PROCESS</vt:lpstr>
      <vt:lpstr>PowerPoint Presentation</vt:lpstr>
      <vt:lpstr>ADEP – SMALL BLACK FARMERS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Archillies</dc:creator>
  <cp:lastModifiedBy>October, Bjorn</cp:lastModifiedBy>
  <cp:revision>16</cp:revision>
  <dcterms:modified xsi:type="dcterms:W3CDTF">2024-05-17T10:59:46Z</dcterms:modified>
</cp:coreProperties>
</file>