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96" r:id="rId3"/>
  </p:sldMasterIdLst>
  <p:sldIdLst>
    <p:sldId id="256" r:id="rId4"/>
    <p:sldId id="314" r:id="rId5"/>
    <p:sldId id="328" r:id="rId6"/>
    <p:sldId id="354" r:id="rId7"/>
    <p:sldId id="355" r:id="rId8"/>
    <p:sldId id="348" r:id="rId9"/>
    <p:sldId id="351" r:id="rId10"/>
    <p:sldId id="356" r:id="rId11"/>
    <p:sldId id="357" r:id="rId12"/>
    <p:sldId id="332" r:id="rId13"/>
    <p:sldId id="333" r:id="rId14"/>
    <p:sldId id="334" r:id="rId15"/>
    <p:sldId id="336" r:id="rId16"/>
    <p:sldId id="337" r:id="rId17"/>
    <p:sldId id="338" r:id="rId18"/>
    <p:sldId id="339" r:id="rId19"/>
    <p:sldId id="340" r:id="rId20"/>
    <p:sldId id="358" r:id="rId21"/>
    <p:sldId id="353"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noyi, Awonke" initials="PA" lastIdx="1" clrIdx="0">
    <p:extLst>
      <p:ext uri="{19B8F6BF-5375-455C-9EA6-DF929625EA0E}">
        <p15:presenceInfo xmlns:p15="http://schemas.microsoft.com/office/powerpoint/2012/main" userId="S::aponoyi@mosselbay.gov.za::3be39cea-24c3-4c3a-8746-ac391de9c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BF7"/>
    <a:srgbClr val="ECF5E7"/>
    <a:srgbClr val="FEF8F4"/>
    <a:srgbClr val="009999"/>
    <a:srgbClr val="009393"/>
    <a:srgbClr val="EAEFF7"/>
    <a:srgbClr val="5B9BD5"/>
    <a:srgbClr val="FDF0E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114" d="100"/>
          <a:sy n="114" d="100"/>
        </p:scale>
        <p:origin x="1404" y="10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2023/24 BUDGET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2023-2024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C0-4C3F-AC81-DFB77624F5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C0-4C3F-AC81-DFB77624F5CA}"/>
              </c:ext>
            </c:extLst>
          </c:dPt>
          <c:dLbls>
            <c:dLbl>
              <c:idx val="0"/>
              <c:layout>
                <c:manualLayout>
                  <c:x val="3.4499382047767195E-2"/>
                  <c:y val="-3.28829321011468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C0-4C3F-AC81-DFB77624F5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Operating</c:v>
                </c:pt>
                <c:pt idx="1">
                  <c:v>Capital</c:v>
                </c:pt>
              </c:strCache>
            </c:strRef>
          </c:cat>
          <c:val>
            <c:numRef>
              <c:f>Sheet1!$B$2:$B$3</c:f>
              <c:numCache>
                <c:formatCode>"R"\ #\ ###\ ##0</c:formatCode>
                <c:ptCount val="2"/>
                <c:pt idx="0" formatCode="&quot;R&quot;\ #,##0">
                  <c:v>1598674245</c:v>
                </c:pt>
                <c:pt idx="1">
                  <c:v>413836049</c:v>
                </c:pt>
              </c:numCache>
            </c:numRef>
          </c:val>
          <c:extLst>
            <c:ext xmlns:c16="http://schemas.microsoft.com/office/drawing/2014/chart" uri="{C3380CC4-5D6E-409C-BE32-E72D297353CC}">
              <c16:uniqueId val="{00000000-A6A9-49E2-9DEB-CBD82234C4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F226E-F679-4894-AB74-E23F02E237F9}"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af-ZA"/>
        </a:p>
      </dgm:t>
    </dgm:pt>
    <dgm:pt modelId="{EADCDCF5-1D53-4097-AD02-C1A04FB7CABB}">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2400" b="1" dirty="0">
              <a:latin typeface="+mn-lt"/>
            </a:rPr>
            <a:t>Why is it necessary to have an IDP?</a:t>
          </a:r>
          <a:r>
            <a:rPr lang="en-US" sz="2400" b="1" dirty="0">
              <a:latin typeface="+mn-lt"/>
            </a:rPr>
            <a:t>? </a:t>
          </a:r>
          <a:endParaRPr lang="en-US" sz="2400" dirty="0">
            <a:latin typeface="+mn-lt"/>
          </a:endParaRPr>
        </a:p>
      </dgm:t>
    </dgm:pt>
    <dgm:pt modelId="{191F53FC-0754-4D5F-AD46-C242E7C337AC}" type="parTrans" cxnId="{8F3D98EF-1C38-4E6E-BAAF-28446354E972}">
      <dgm:prSet/>
      <dgm:spPr/>
      <dgm:t>
        <a:bodyPr/>
        <a:lstStyle/>
        <a:p>
          <a:endParaRPr lang="af-ZA"/>
        </a:p>
      </dgm:t>
    </dgm:pt>
    <dgm:pt modelId="{BEBB6DAA-A1BF-4A9B-B26C-673A3D65EC35}" type="sibTrans" cxnId="{8F3D98EF-1C38-4E6E-BAAF-28446354E972}">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dirty="0"/>
        </a:p>
      </dgm:t>
    </dgm:pt>
    <dgm:pt modelId="{995FFBB7-3F6D-4FAC-B9C3-B60F42706677}">
      <dgm:prSet custT="1">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r>
            <a:rPr lang="en-US" sz="2400" b="1" dirty="0">
              <a:latin typeface="+mn-lt"/>
            </a:rPr>
            <a:t>IDP life Cycle</a:t>
          </a:r>
          <a:endParaRPr lang="en-US" sz="2400" dirty="0">
            <a:latin typeface="+mn-lt"/>
          </a:endParaRPr>
        </a:p>
      </dgm:t>
    </dgm:pt>
    <dgm:pt modelId="{7A72B76A-CC4A-47F0-8AAD-26252182DF68}" type="parTrans" cxnId="{8FCB0361-8EC5-4073-93E8-07F545944CB1}">
      <dgm:prSet/>
      <dgm:spPr/>
      <dgm:t>
        <a:bodyPr/>
        <a:lstStyle/>
        <a:p>
          <a:endParaRPr lang="af-ZA"/>
        </a:p>
      </dgm:t>
    </dgm:pt>
    <dgm:pt modelId="{A15C625D-698C-43C6-B0E7-46BA765AB501}" type="sibTrans" cxnId="{8FCB0361-8EC5-4073-93E8-07F545944CB1}">
      <dgm:prSet>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endParaRPr lang="af-ZA" dirty="0"/>
        </a:p>
      </dgm:t>
    </dgm:pt>
    <dgm:pt modelId="{001C5E96-E67E-4B6D-AD28-DBB1C80DAF61}">
      <dgm:prSe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sz="2400" b="1" dirty="0">
              <a:latin typeface="+mn-lt"/>
            </a:rPr>
            <a:t>Overview of 2023/24 municipal budget </a:t>
          </a:r>
          <a:endParaRPr lang="en-US" sz="2400" dirty="0">
            <a:latin typeface="+mn-lt"/>
          </a:endParaRPr>
        </a:p>
      </dgm:t>
    </dgm:pt>
    <dgm:pt modelId="{D10D1B47-21A1-4CF8-9FAF-085B6EE56E52}" type="parTrans" cxnId="{0BBE8A9E-B190-43F1-8D6A-6EC02FEB38D5}">
      <dgm:prSet/>
      <dgm:spPr/>
      <dgm:t>
        <a:bodyPr/>
        <a:lstStyle/>
        <a:p>
          <a:endParaRPr lang="af-ZA"/>
        </a:p>
      </dgm:t>
    </dgm:pt>
    <dgm:pt modelId="{AB2A13D4-1313-4E30-9925-06D03EEDCA49}" type="sibTrans" cxnId="{0BBE8A9E-B190-43F1-8D6A-6EC02FEB38D5}">
      <dgm:prSe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endParaRPr lang="af-ZA" dirty="0"/>
        </a:p>
      </dgm:t>
    </dgm:pt>
    <dgm:pt modelId="{A3201D07-0B95-4F10-8E0E-552DF5369F16}">
      <dgm:prSet custT="1">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sz="2400" b="1" dirty="0">
              <a:latin typeface="+mn-lt"/>
            </a:rPr>
            <a:t>Tariffs and Subsidies</a:t>
          </a:r>
          <a:endParaRPr lang="en-US" sz="2400" dirty="0">
            <a:latin typeface="+mn-lt"/>
          </a:endParaRPr>
        </a:p>
      </dgm:t>
    </dgm:pt>
    <dgm:pt modelId="{B8061591-3DBA-43EA-B01A-F7892E9AAA25}" type="parTrans" cxnId="{92CA5015-C4D7-41D9-BBEE-81068CEFE1B1}">
      <dgm:prSet/>
      <dgm:spPr/>
      <dgm:t>
        <a:bodyPr/>
        <a:lstStyle/>
        <a:p>
          <a:endParaRPr lang="af-ZA"/>
        </a:p>
      </dgm:t>
    </dgm:pt>
    <dgm:pt modelId="{C2D6311E-E252-485F-9DE2-F70B206F90D5}" type="sibTrans" cxnId="{92CA5015-C4D7-41D9-BBEE-81068CEFE1B1}">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endParaRPr lang="af-ZA" dirty="0"/>
        </a:p>
      </dgm:t>
    </dgm:pt>
    <dgm:pt modelId="{CE929B02-4348-480C-B997-7D96085613F4}">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US" sz="2400" b="1" dirty="0">
              <a:latin typeface="+mn-lt"/>
            </a:rPr>
            <a:t>Ward  Development Needs</a:t>
          </a:r>
          <a:endParaRPr lang="en-US" sz="2400" dirty="0">
            <a:latin typeface="+mn-lt"/>
          </a:endParaRPr>
        </a:p>
      </dgm:t>
    </dgm:pt>
    <dgm:pt modelId="{9E106BDB-417B-4E61-82F6-1936E4473F97}" type="parTrans" cxnId="{FB7FAE37-3785-44D9-9B24-D6F68D0615E1}">
      <dgm:prSet/>
      <dgm:spPr/>
      <dgm:t>
        <a:bodyPr/>
        <a:lstStyle/>
        <a:p>
          <a:endParaRPr lang="af-ZA"/>
        </a:p>
      </dgm:t>
    </dgm:pt>
    <dgm:pt modelId="{FD4E9ED9-A5EC-4CA0-99DF-BE552302BC6B}" type="sibTrans" cxnId="{FB7FAE37-3785-44D9-9B24-D6F68D0615E1}">
      <dgm:prSet>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endParaRPr lang="af-ZA" dirty="0"/>
        </a:p>
      </dgm:t>
    </dgm:pt>
    <dgm:pt modelId="{0BF8E205-225F-4E57-B2EC-D50C6AA18CFC}">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sz="2400" b="1" dirty="0">
              <a:latin typeface="+mn-lt"/>
            </a:rPr>
            <a:t>Capital Projects: 2023/24 budget</a:t>
          </a:r>
          <a:endParaRPr lang="en-US" sz="1700" dirty="0">
            <a:latin typeface="+mn-lt"/>
          </a:endParaRPr>
        </a:p>
      </dgm:t>
    </dgm:pt>
    <dgm:pt modelId="{E55765FF-62F4-407D-AB4D-B36BBC0360D5}" type="parTrans" cxnId="{71EE2956-05C5-49FF-84D8-63290272A59A}">
      <dgm:prSet/>
      <dgm:spPr/>
      <dgm:t>
        <a:bodyPr/>
        <a:lstStyle/>
        <a:p>
          <a:endParaRPr lang="af-ZA"/>
        </a:p>
      </dgm:t>
    </dgm:pt>
    <dgm:pt modelId="{6F927770-1DBC-4AA3-B6C0-9A62821E734F}" type="sibTrans" cxnId="{71EE2956-05C5-49FF-84D8-63290272A59A}">
      <dgm:prSet/>
      <dgm:spPr/>
      <dgm:t>
        <a:bodyPr/>
        <a:lstStyle/>
        <a:p>
          <a:endParaRPr lang="af-ZA"/>
        </a:p>
      </dgm:t>
    </dgm:pt>
    <dgm:pt modelId="{CFD2EA38-C4DC-47B4-95F1-464EEF54B170}" type="pres">
      <dgm:prSet presAssocID="{CDFF226E-F679-4894-AB74-E23F02E237F9}" presName="diagram" presStyleCnt="0">
        <dgm:presLayoutVars>
          <dgm:dir/>
          <dgm:resizeHandles val="exact"/>
        </dgm:presLayoutVars>
      </dgm:prSet>
      <dgm:spPr/>
    </dgm:pt>
    <dgm:pt modelId="{5B2B66F5-45D6-4C90-916B-F72D571C3E48}" type="pres">
      <dgm:prSet presAssocID="{EADCDCF5-1D53-4097-AD02-C1A04FB7CABB}" presName="node" presStyleLbl="node1" presStyleIdx="0" presStyleCnt="6" custScaleY="146668">
        <dgm:presLayoutVars>
          <dgm:bulletEnabled val="1"/>
        </dgm:presLayoutVars>
      </dgm:prSet>
      <dgm:spPr/>
    </dgm:pt>
    <dgm:pt modelId="{4F0779B4-CDA3-4931-A5A2-AC28519FF480}" type="pres">
      <dgm:prSet presAssocID="{BEBB6DAA-A1BF-4A9B-B26C-673A3D65EC35}" presName="sibTrans" presStyleLbl="sibTrans2D1" presStyleIdx="0" presStyleCnt="5"/>
      <dgm:spPr/>
    </dgm:pt>
    <dgm:pt modelId="{2E3CEAD7-692C-4603-8557-3D21A0F313EE}" type="pres">
      <dgm:prSet presAssocID="{BEBB6DAA-A1BF-4A9B-B26C-673A3D65EC35}" presName="connectorText" presStyleLbl="sibTrans2D1" presStyleIdx="0" presStyleCnt="5"/>
      <dgm:spPr/>
    </dgm:pt>
    <dgm:pt modelId="{FD8F6F64-78F8-4D84-9D02-E754B031297C}" type="pres">
      <dgm:prSet presAssocID="{995FFBB7-3F6D-4FAC-B9C3-B60F42706677}" presName="node" presStyleLbl="node1" presStyleIdx="1" presStyleCnt="6" custScaleY="146668">
        <dgm:presLayoutVars>
          <dgm:bulletEnabled val="1"/>
        </dgm:presLayoutVars>
      </dgm:prSet>
      <dgm:spPr/>
    </dgm:pt>
    <dgm:pt modelId="{1E2E4877-9007-4EEB-95DA-9267248F389A}" type="pres">
      <dgm:prSet presAssocID="{A15C625D-698C-43C6-B0E7-46BA765AB501}" presName="sibTrans" presStyleLbl="sibTrans2D1" presStyleIdx="1" presStyleCnt="5"/>
      <dgm:spPr/>
    </dgm:pt>
    <dgm:pt modelId="{1699E2C0-A07F-410C-85F4-E2534E66F6E7}" type="pres">
      <dgm:prSet presAssocID="{A15C625D-698C-43C6-B0E7-46BA765AB501}" presName="connectorText" presStyleLbl="sibTrans2D1" presStyleIdx="1" presStyleCnt="5"/>
      <dgm:spPr/>
    </dgm:pt>
    <dgm:pt modelId="{F8B1FAC6-796C-4B64-9520-E619073120D8}" type="pres">
      <dgm:prSet presAssocID="{001C5E96-E67E-4B6D-AD28-DBB1C80DAF61}" presName="node" presStyleLbl="node1" presStyleIdx="2" presStyleCnt="6" custScaleY="146668">
        <dgm:presLayoutVars>
          <dgm:bulletEnabled val="1"/>
        </dgm:presLayoutVars>
      </dgm:prSet>
      <dgm:spPr/>
    </dgm:pt>
    <dgm:pt modelId="{7F878B54-9AAB-4DC8-9F1F-9BF06F0E0B5F}" type="pres">
      <dgm:prSet presAssocID="{AB2A13D4-1313-4E30-9925-06D03EEDCA49}" presName="sibTrans" presStyleLbl="sibTrans2D1" presStyleIdx="2" presStyleCnt="5"/>
      <dgm:spPr/>
    </dgm:pt>
    <dgm:pt modelId="{016F1AC6-9F2F-4D31-869D-D25EDEECD634}" type="pres">
      <dgm:prSet presAssocID="{AB2A13D4-1313-4E30-9925-06D03EEDCA49}" presName="connectorText" presStyleLbl="sibTrans2D1" presStyleIdx="2" presStyleCnt="5"/>
      <dgm:spPr/>
    </dgm:pt>
    <dgm:pt modelId="{5AD2E40E-19F9-468F-829D-BEC64DE37B12}" type="pres">
      <dgm:prSet presAssocID="{A3201D07-0B95-4F10-8E0E-552DF5369F16}" presName="node" presStyleLbl="node1" presStyleIdx="3" presStyleCnt="6" custScaleY="146668">
        <dgm:presLayoutVars>
          <dgm:bulletEnabled val="1"/>
        </dgm:presLayoutVars>
      </dgm:prSet>
      <dgm:spPr/>
    </dgm:pt>
    <dgm:pt modelId="{887CB179-DC95-446F-8103-D336628CAC57}" type="pres">
      <dgm:prSet presAssocID="{C2D6311E-E252-485F-9DE2-F70B206F90D5}" presName="sibTrans" presStyleLbl="sibTrans2D1" presStyleIdx="3" presStyleCnt="5"/>
      <dgm:spPr/>
    </dgm:pt>
    <dgm:pt modelId="{27A0F933-D157-4C00-9187-FD4C8F19DE35}" type="pres">
      <dgm:prSet presAssocID="{C2D6311E-E252-485F-9DE2-F70B206F90D5}" presName="connectorText" presStyleLbl="sibTrans2D1" presStyleIdx="3" presStyleCnt="5"/>
      <dgm:spPr/>
    </dgm:pt>
    <dgm:pt modelId="{94BBF706-0E6A-402F-9F53-6A7BEA7EC4EF}" type="pres">
      <dgm:prSet presAssocID="{CE929B02-4348-480C-B997-7D96085613F4}" presName="node" presStyleLbl="node1" presStyleIdx="4" presStyleCnt="6" custScaleY="146668">
        <dgm:presLayoutVars>
          <dgm:bulletEnabled val="1"/>
        </dgm:presLayoutVars>
      </dgm:prSet>
      <dgm:spPr/>
    </dgm:pt>
    <dgm:pt modelId="{04FB18E2-168D-47E0-85F5-4A7E57F1599D}" type="pres">
      <dgm:prSet presAssocID="{FD4E9ED9-A5EC-4CA0-99DF-BE552302BC6B}" presName="sibTrans" presStyleLbl="sibTrans2D1" presStyleIdx="4" presStyleCnt="5"/>
      <dgm:spPr/>
    </dgm:pt>
    <dgm:pt modelId="{CFB3D8AC-272C-4AD5-9BF5-A66533B5DA56}" type="pres">
      <dgm:prSet presAssocID="{FD4E9ED9-A5EC-4CA0-99DF-BE552302BC6B}" presName="connectorText" presStyleLbl="sibTrans2D1" presStyleIdx="4" presStyleCnt="5"/>
      <dgm:spPr/>
    </dgm:pt>
    <dgm:pt modelId="{E58F9602-BFCB-478A-9117-3B9EEDDE6559}" type="pres">
      <dgm:prSet presAssocID="{0BF8E205-225F-4E57-B2EC-D50C6AA18CFC}" presName="node" presStyleLbl="node1" presStyleIdx="5" presStyleCnt="6" custScaleY="146668">
        <dgm:presLayoutVars>
          <dgm:bulletEnabled val="1"/>
        </dgm:presLayoutVars>
      </dgm:prSet>
      <dgm:spPr/>
    </dgm:pt>
  </dgm:ptLst>
  <dgm:cxnLst>
    <dgm:cxn modelId="{B06E8A00-610D-42D2-AC9D-61808D19C75E}" type="presOf" srcId="{001C5E96-E67E-4B6D-AD28-DBB1C80DAF61}" destId="{F8B1FAC6-796C-4B64-9520-E619073120D8}" srcOrd="0" destOrd="0" presId="urn:microsoft.com/office/officeart/2005/8/layout/process5"/>
    <dgm:cxn modelId="{A4E5BD04-DC67-4244-9E5D-6816F00DE8E4}" type="presOf" srcId="{C2D6311E-E252-485F-9DE2-F70B206F90D5}" destId="{887CB179-DC95-446F-8103-D336628CAC57}" srcOrd="0" destOrd="0" presId="urn:microsoft.com/office/officeart/2005/8/layout/process5"/>
    <dgm:cxn modelId="{951ACD07-1F18-4884-8804-A235CDE3F64E}" type="presOf" srcId="{A15C625D-698C-43C6-B0E7-46BA765AB501}" destId="{1699E2C0-A07F-410C-85F4-E2534E66F6E7}" srcOrd="1" destOrd="0" presId="urn:microsoft.com/office/officeart/2005/8/layout/process5"/>
    <dgm:cxn modelId="{92CA5015-C4D7-41D9-BBEE-81068CEFE1B1}" srcId="{CDFF226E-F679-4894-AB74-E23F02E237F9}" destId="{A3201D07-0B95-4F10-8E0E-552DF5369F16}" srcOrd="3" destOrd="0" parTransId="{B8061591-3DBA-43EA-B01A-F7892E9AAA25}" sibTransId="{C2D6311E-E252-485F-9DE2-F70B206F90D5}"/>
    <dgm:cxn modelId="{D4DCFB2F-62A9-4E0F-B9F7-775579513E80}" type="presOf" srcId="{CDFF226E-F679-4894-AB74-E23F02E237F9}" destId="{CFD2EA38-C4DC-47B4-95F1-464EEF54B170}" srcOrd="0" destOrd="0" presId="urn:microsoft.com/office/officeart/2005/8/layout/process5"/>
    <dgm:cxn modelId="{EA3DB331-C307-4547-99B8-5E59C42D5FDE}" type="presOf" srcId="{FD4E9ED9-A5EC-4CA0-99DF-BE552302BC6B}" destId="{04FB18E2-168D-47E0-85F5-4A7E57F1599D}" srcOrd="0" destOrd="0" presId="urn:microsoft.com/office/officeart/2005/8/layout/process5"/>
    <dgm:cxn modelId="{93DED232-3B02-4EBC-AC6C-E934B80E6A49}" type="presOf" srcId="{A3201D07-0B95-4F10-8E0E-552DF5369F16}" destId="{5AD2E40E-19F9-468F-829D-BEC64DE37B12}" srcOrd="0" destOrd="0" presId="urn:microsoft.com/office/officeart/2005/8/layout/process5"/>
    <dgm:cxn modelId="{FB7FAE37-3785-44D9-9B24-D6F68D0615E1}" srcId="{CDFF226E-F679-4894-AB74-E23F02E237F9}" destId="{CE929B02-4348-480C-B997-7D96085613F4}" srcOrd="4" destOrd="0" parTransId="{9E106BDB-417B-4E61-82F6-1936E4473F97}" sibTransId="{FD4E9ED9-A5EC-4CA0-99DF-BE552302BC6B}"/>
    <dgm:cxn modelId="{482B885C-1AB3-45CA-978B-F891B848AC09}" type="presOf" srcId="{AB2A13D4-1313-4E30-9925-06D03EEDCA49}" destId="{016F1AC6-9F2F-4D31-869D-D25EDEECD634}" srcOrd="1" destOrd="0" presId="urn:microsoft.com/office/officeart/2005/8/layout/process5"/>
    <dgm:cxn modelId="{8FCB0361-8EC5-4073-93E8-07F545944CB1}" srcId="{CDFF226E-F679-4894-AB74-E23F02E237F9}" destId="{995FFBB7-3F6D-4FAC-B9C3-B60F42706677}" srcOrd="1" destOrd="0" parTransId="{7A72B76A-CC4A-47F0-8AAD-26252182DF68}" sibTransId="{A15C625D-698C-43C6-B0E7-46BA765AB501}"/>
    <dgm:cxn modelId="{0666DE42-B284-4E6D-9B73-68961ECCBA3F}" type="presOf" srcId="{EADCDCF5-1D53-4097-AD02-C1A04FB7CABB}" destId="{5B2B66F5-45D6-4C90-916B-F72D571C3E48}" srcOrd="0" destOrd="0" presId="urn:microsoft.com/office/officeart/2005/8/layout/process5"/>
    <dgm:cxn modelId="{C356B16A-E024-4DDA-8EA4-0CECA0058997}" type="presOf" srcId="{CE929B02-4348-480C-B997-7D96085613F4}" destId="{94BBF706-0E6A-402F-9F53-6A7BEA7EC4EF}" srcOrd="0" destOrd="0" presId="urn:microsoft.com/office/officeart/2005/8/layout/process5"/>
    <dgm:cxn modelId="{71EE2956-05C5-49FF-84D8-63290272A59A}" srcId="{CDFF226E-F679-4894-AB74-E23F02E237F9}" destId="{0BF8E205-225F-4E57-B2EC-D50C6AA18CFC}" srcOrd="5" destOrd="0" parTransId="{E55765FF-62F4-407D-AB4D-B36BBC0360D5}" sibTransId="{6F927770-1DBC-4AA3-B6C0-9A62821E734F}"/>
    <dgm:cxn modelId="{42DE1257-66B6-495C-868A-D36D131B86DB}" type="presOf" srcId="{C2D6311E-E252-485F-9DE2-F70B206F90D5}" destId="{27A0F933-D157-4C00-9187-FD4C8F19DE35}" srcOrd="1" destOrd="0" presId="urn:microsoft.com/office/officeart/2005/8/layout/process5"/>
    <dgm:cxn modelId="{EAA22482-6A8A-4639-977B-69A7B1429418}" type="presOf" srcId="{A15C625D-698C-43C6-B0E7-46BA765AB501}" destId="{1E2E4877-9007-4EEB-95DA-9267248F389A}" srcOrd="0" destOrd="0" presId="urn:microsoft.com/office/officeart/2005/8/layout/process5"/>
    <dgm:cxn modelId="{2555C28A-35FD-4C86-B2AD-F09C25FFAA28}" type="presOf" srcId="{FD4E9ED9-A5EC-4CA0-99DF-BE552302BC6B}" destId="{CFB3D8AC-272C-4AD5-9BF5-A66533B5DA56}" srcOrd="1" destOrd="0" presId="urn:microsoft.com/office/officeart/2005/8/layout/process5"/>
    <dgm:cxn modelId="{0BBE8A9E-B190-43F1-8D6A-6EC02FEB38D5}" srcId="{CDFF226E-F679-4894-AB74-E23F02E237F9}" destId="{001C5E96-E67E-4B6D-AD28-DBB1C80DAF61}" srcOrd="2" destOrd="0" parTransId="{D10D1B47-21A1-4CF8-9FAF-085B6EE56E52}" sibTransId="{AB2A13D4-1313-4E30-9925-06D03EEDCA49}"/>
    <dgm:cxn modelId="{CF949CAC-297E-44AC-B1A1-095E966D246B}" type="presOf" srcId="{BEBB6DAA-A1BF-4A9B-B26C-673A3D65EC35}" destId="{4F0779B4-CDA3-4931-A5A2-AC28519FF480}" srcOrd="0" destOrd="0" presId="urn:microsoft.com/office/officeart/2005/8/layout/process5"/>
    <dgm:cxn modelId="{2E0610D8-2CBA-4C70-8455-3101C4341892}" type="presOf" srcId="{BEBB6DAA-A1BF-4A9B-B26C-673A3D65EC35}" destId="{2E3CEAD7-692C-4603-8557-3D21A0F313EE}" srcOrd="1" destOrd="0" presId="urn:microsoft.com/office/officeart/2005/8/layout/process5"/>
    <dgm:cxn modelId="{3E696BEE-5135-4C7F-BFF4-EB5A53AF0247}" type="presOf" srcId="{AB2A13D4-1313-4E30-9925-06D03EEDCA49}" destId="{7F878B54-9AAB-4DC8-9F1F-9BF06F0E0B5F}" srcOrd="0" destOrd="0" presId="urn:microsoft.com/office/officeart/2005/8/layout/process5"/>
    <dgm:cxn modelId="{8F3D98EF-1C38-4E6E-BAAF-28446354E972}" srcId="{CDFF226E-F679-4894-AB74-E23F02E237F9}" destId="{EADCDCF5-1D53-4097-AD02-C1A04FB7CABB}" srcOrd="0" destOrd="0" parTransId="{191F53FC-0754-4D5F-AD46-C242E7C337AC}" sibTransId="{BEBB6DAA-A1BF-4A9B-B26C-673A3D65EC35}"/>
    <dgm:cxn modelId="{013142F4-1E24-4D6B-B88E-9D9128134EC0}" type="presOf" srcId="{0BF8E205-225F-4E57-B2EC-D50C6AA18CFC}" destId="{E58F9602-BFCB-478A-9117-3B9EEDDE6559}" srcOrd="0" destOrd="0" presId="urn:microsoft.com/office/officeart/2005/8/layout/process5"/>
    <dgm:cxn modelId="{417CA0FC-EB0C-4053-B7CE-7ECD4554CD58}" type="presOf" srcId="{995FFBB7-3F6D-4FAC-B9C3-B60F42706677}" destId="{FD8F6F64-78F8-4D84-9D02-E754B031297C}" srcOrd="0" destOrd="0" presId="urn:microsoft.com/office/officeart/2005/8/layout/process5"/>
    <dgm:cxn modelId="{F7D8DF6A-A33E-4A40-B16D-F57E5C0FFA8B}" type="presParOf" srcId="{CFD2EA38-C4DC-47B4-95F1-464EEF54B170}" destId="{5B2B66F5-45D6-4C90-916B-F72D571C3E48}" srcOrd="0" destOrd="0" presId="urn:microsoft.com/office/officeart/2005/8/layout/process5"/>
    <dgm:cxn modelId="{49F89E5A-B79E-441F-9539-304A1F0DC3F5}" type="presParOf" srcId="{CFD2EA38-C4DC-47B4-95F1-464EEF54B170}" destId="{4F0779B4-CDA3-4931-A5A2-AC28519FF480}" srcOrd="1" destOrd="0" presId="urn:microsoft.com/office/officeart/2005/8/layout/process5"/>
    <dgm:cxn modelId="{070FBD99-19EA-49F2-BB98-58C1171CF38C}" type="presParOf" srcId="{4F0779B4-CDA3-4931-A5A2-AC28519FF480}" destId="{2E3CEAD7-692C-4603-8557-3D21A0F313EE}" srcOrd="0" destOrd="0" presId="urn:microsoft.com/office/officeart/2005/8/layout/process5"/>
    <dgm:cxn modelId="{9C7473D0-44E9-4F55-9501-64714DC73FCA}" type="presParOf" srcId="{CFD2EA38-C4DC-47B4-95F1-464EEF54B170}" destId="{FD8F6F64-78F8-4D84-9D02-E754B031297C}" srcOrd="2" destOrd="0" presId="urn:microsoft.com/office/officeart/2005/8/layout/process5"/>
    <dgm:cxn modelId="{FA79A313-C86D-4BD1-8088-0A5AB40644F8}" type="presParOf" srcId="{CFD2EA38-C4DC-47B4-95F1-464EEF54B170}" destId="{1E2E4877-9007-4EEB-95DA-9267248F389A}" srcOrd="3" destOrd="0" presId="urn:microsoft.com/office/officeart/2005/8/layout/process5"/>
    <dgm:cxn modelId="{63BEA11C-0528-4FE8-89BC-368120397E15}" type="presParOf" srcId="{1E2E4877-9007-4EEB-95DA-9267248F389A}" destId="{1699E2C0-A07F-410C-85F4-E2534E66F6E7}" srcOrd="0" destOrd="0" presId="urn:microsoft.com/office/officeart/2005/8/layout/process5"/>
    <dgm:cxn modelId="{5E581CB3-BE68-473F-B984-BD1E8EC4845F}" type="presParOf" srcId="{CFD2EA38-C4DC-47B4-95F1-464EEF54B170}" destId="{F8B1FAC6-796C-4B64-9520-E619073120D8}" srcOrd="4" destOrd="0" presId="urn:microsoft.com/office/officeart/2005/8/layout/process5"/>
    <dgm:cxn modelId="{1D93D729-394C-45E7-B613-365FFC4636D9}" type="presParOf" srcId="{CFD2EA38-C4DC-47B4-95F1-464EEF54B170}" destId="{7F878B54-9AAB-4DC8-9F1F-9BF06F0E0B5F}" srcOrd="5" destOrd="0" presId="urn:microsoft.com/office/officeart/2005/8/layout/process5"/>
    <dgm:cxn modelId="{71BB9F1B-69F5-41DB-A59C-BA18E81463D6}" type="presParOf" srcId="{7F878B54-9AAB-4DC8-9F1F-9BF06F0E0B5F}" destId="{016F1AC6-9F2F-4D31-869D-D25EDEECD634}" srcOrd="0" destOrd="0" presId="urn:microsoft.com/office/officeart/2005/8/layout/process5"/>
    <dgm:cxn modelId="{E11FA523-387A-4E00-A7F0-1739F4BFF9BF}" type="presParOf" srcId="{CFD2EA38-C4DC-47B4-95F1-464EEF54B170}" destId="{5AD2E40E-19F9-468F-829D-BEC64DE37B12}" srcOrd="6" destOrd="0" presId="urn:microsoft.com/office/officeart/2005/8/layout/process5"/>
    <dgm:cxn modelId="{03289FEB-2C19-4922-B266-85EF2421E780}" type="presParOf" srcId="{CFD2EA38-C4DC-47B4-95F1-464EEF54B170}" destId="{887CB179-DC95-446F-8103-D336628CAC57}" srcOrd="7" destOrd="0" presId="urn:microsoft.com/office/officeart/2005/8/layout/process5"/>
    <dgm:cxn modelId="{7BC3C714-84BD-427B-AA90-A17CD75FE7EF}" type="presParOf" srcId="{887CB179-DC95-446F-8103-D336628CAC57}" destId="{27A0F933-D157-4C00-9187-FD4C8F19DE35}" srcOrd="0" destOrd="0" presId="urn:microsoft.com/office/officeart/2005/8/layout/process5"/>
    <dgm:cxn modelId="{6FF78160-1DBF-4467-B66E-145EEE39E6A1}" type="presParOf" srcId="{CFD2EA38-C4DC-47B4-95F1-464EEF54B170}" destId="{94BBF706-0E6A-402F-9F53-6A7BEA7EC4EF}" srcOrd="8" destOrd="0" presId="urn:microsoft.com/office/officeart/2005/8/layout/process5"/>
    <dgm:cxn modelId="{779F22B9-98E8-45A8-9D16-E878C3764DF5}" type="presParOf" srcId="{CFD2EA38-C4DC-47B4-95F1-464EEF54B170}" destId="{04FB18E2-168D-47E0-85F5-4A7E57F1599D}" srcOrd="9" destOrd="0" presId="urn:microsoft.com/office/officeart/2005/8/layout/process5"/>
    <dgm:cxn modelId="{2131133E-6ACA-46A3-BC7F-022FEF42D723}" type="presParOf" srcId="{04FB18E2-168D-47E0-85F5-4A7E57F1599D}" destId="{CFB3D8AC-272C-4AD5-9BF5-A66533B5DA56}" srcOrd="0" destOrd="0" presId="urn:microsoft.com/office/officeart/2005/8/layout/process5"/>
    <dgm:cxn modelId="{A7163A74-476F-416A-AC08-CD15189DA33E}" type="presParOf" srcId="{CFD2EA38-C4DC-47B4-95F1-464EEF54B170}" destId="{E58F9602-BFCB-478A-9117-3B9EEDDE6559}"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10D79-311A-457E-9D9D-6BEA5D8D1894}"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af-ZA"/>
        </a:p>
      </dgm:t>
    </dgm:pt>
    <dgm:pt modelId="{A04AD4F5-16BB-468F-B8A0-0B7A5A3388FC}">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sz="2400" b="1" dirty="0">
            <a:latin typeface="Arial Rounded MT Bold" panose="020F0704030504030204" pitchFamily="34" charset="0"/>
          </a:endParaRPr>
        </a:p>
      </dgm:t>
    </dgm:pt>
    <dgm:pt modelId="{E7F6C090-D2B9-4B69-8E8C-4E373D7346B6}" type="parTrans" cxnId="{ABA0F655-8B02-45C7-8A75-214AB878FBAF}">
      <dgm:prSet/>
      <dgm:spPr/>
      <dgm:t>
        <a:bodyPr/>
        <a:lstStyle/>
        <a:p>
          <a:endParaRPr lang="af-ZA"/>
        </a:p>
      </dgm:t>
    </dgm:pt>
    <dgm:pt modelId="{5A5F86AB-7A8B-414B-B715-280558EFE8F6}" type="sibTrans" cxnId="{ABA0F655-8B02-45C7-8A75-214AB878FBAF}">
      <dgm:prSet/>
      <dgm:spPr/>
      <dgm:t>
        <a:bodyPr/>
        <a:lstStyle/>
        <a:p>
          <a:endParaRPr lang="af-ZA"/>
        </a:p>
      </dgm:t>
    </dgm:pt>
    <dgm:pt modelId="{8B8B1D99-1710-4C6C-82DF-B7BB03B2A7AD}">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en-ZA" sz="2000" b="1" noProof="0" dirty="0">
              <a:solidFill>
                <a:schemeClr val="bg1"/>
              </a:solidFill>
              <a:latin typeface="+mn-lt"/>
            </a:rPr>
            <a:t>Legislative</a:t>
          </a:r>
          <a:r>
            <a:rPr lang="af-ZA" sz="2000" b="1" dirty="0">
              <a:solidFill>
                <a:schemeClr val="bg1"/>
              </a:solidFill>
              <a:latin typeface="+mn-lt"/>
            </a:rPr>
            <a:t> requirement </a:t>
          </a:r>
        </a:p>
      </dgm:t>
    </dgm:pt>
    <dgm:pt modelId="{A10DBADD-39C7-442A-A4A5-D7ECCC26AAC3}" type="parTrans" cxnId="{1011B9D9-2C54-4BC1-BC04-CAB2F82707E5}">
      <dgm:prSet/>
      <dgm:spPr/>
      <dgm:t>
        <a:bodyPr/>
        <a:lstStyle/>
        <a:p>
          <a:endParaRPr lang="af-ZA"/>
        </a:p>
      </dgm:t>
    </dgm:pt>
    <dgm:pt modelId="{59A430DD-A5EC-45BC-AD00-F16FF3A2782D}" type="sibTrans" cxnId="{1011B9D9-2C54-4BC1-BC04-CAB2F82707E5}">
      <dgm:prSet/>
      <dgm:spPr/>
      <dgm:t>
        <a:bodyPr/>
        <a:lstStyle/>
        <a:p>
          <a:endParaRPr lang="af-ZA"/>
        </a:p>
      </dgm:t>
    </dgm:pt>
    <dgm:pt modelId="{90D35702-C1DC-4067-B16D-71C19BDBD0BF}">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a:solidFill>
                <a:schemeClr val="bg1"/>
              </a:solidFill>
              <a:latin typeface="+mn-lt"/>
            </a:rPr>
            <a:t>Effective use of scarce resources</a:t>
          </a:r>
        </a:p>
      </dgm:t>
    </dgm:pt>
    <dgm:pt modelId="{E5F8A459-4D73-4725-9846-E398E700AE0B}" type="parTrans" cxnId="{161A2C07-E3D3-43BB-9872-9CB63D2BD67C}">
      <dgm:prSet/>
      <dgm:spPr/>
      <dgm:t>
        <a:bodyPr/>
        <a:lstStyle/>
        <a:p>
          <a:endParaRPr lang="af-ZA"/>
        </a:p>
      </dgm:t>
    </dgm:pt>
    <dgm:pt modelId="{DF37B827-B031-46B2-A79E-5AF8545F3416}" type="sibTrans" cxnId="{161A2C07-E3D3-43BB-9872-9CB63D2BD67C}">
      <dgm:prSet/>
      <dgm:spPr/>
      <dgm:t>
        <a:bodyPr/>
        <a:lstStyle/>
        <a:p>
          <a:endParaRPr lang="af-ZA"/>
        </a:p>
      </dgm:t>
    </dgm:pt>
    <dgm:pt modelId="{07BCD72A-37FE-4544-8806-64C85123FD8F}">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speed</a:t>
          </a:r>
          <a:r>
            <a:rPr lang="af-ZA" sz="2000" b="1" dirty="0">
              <a:solidFill>
                <a:schemeClr val="bg1"/>
              </a:solidFill>
              <a:latin typeface="+mn-lt"/>
            </a:rPr>
            <a:t> </a:t>
          </a:r>
          <a:r>
            <a:rPr lang="af-ZA" sz="2000" b="1" dirty="0" err="1">
              <a:solidFill>
                <a:schemeClr val="bg1"/>
              </a:solidFill>
              <a:latin typeface="+mn-lt"/>
            </a:rPr>
            <a:t>up</a:t>
          </a:r>
          <a:r>
            <a:rPr lang="af-ZA" sz="2000" b="1" dirty="0">
              <a:solidFill>
                <a:schemeClr val="bg1"/>
              </a:solidFill>
              <a:latin typeface="+mn-lt"/>
            </a:rPr>
            <a:t> </a:t>
          </a:r>
          <a:r>
            <a:rPr lang="af-ZA" sz="2000" b="1" dirty="0" err="1">
              <a:solidFill>
                <a:schemeClr val="bg1"/>
              </a:solidFill>
              <a:latin typeface="+mn-lt"/>
            </a:rPr>
            <a:t>service</a:t>
          </a:r>
          <a:r>
            <a:rPr lang="af-ZA" sz="2000" b="1" dirty="0">
              <a:solidFill>
                <a:schemeClr val="bg1"/>
              </a:solidFill>
              <a:latin typeface="+mn-lt"/>
            </a:rPr>
            <a:t> </a:t>
          </a:r>
          <a:r>
            <a:rPr lang="af-ZA" sz="2000" b="1" dirty="0" err="1">
              <a:solidFill>
                <a:schemeClr val="bg1"/>
              </a:solidFill>
              <a:latin typeface="+mn-lt"/>
            </a:rPr>
            <a:t>delivery</a:t>
          </a:r>
          <a:endParaRPr lang="af-ZA" sz="2000" b="1" dirty="0">
            <a:solidFill>
              <a:schemeClr val="bg1"/>
            </a:solidFill>
            <a:latin typeface="+mn-lt"/>
          </a:endParaRPr>
        </a:p>
      </dgm:t>
    </dgm:pt>
    <dgm:pt modelId="{589CA8DF-18C9-4306-A2A6-52C19AC16A91}" type="parTrans" cxnId="{6A332FA0-EB6F-4048-9304-1DF576419348}">
      <dgm:prSet/>
      <dgm:spPr/>
      <dgm:t>
        <a:bodyPr/>
        <a:lstStyle/>
        <a:p>
          <a:endParaRPr lang="af-ZA"/>
        </a:p>
      </dgm:t>
    </dgm:pt>
    <dgm:pt modelId="{5EF26EBD-07B7-493B-8D50-C93002A46AFF}" type="sibTrans" cxnId="{6A332FA0-EB6F-4048-9304-1DF576419348}">
      <dgm:prSet/>
      <dgm:spPr/>
      <dgm:t>
        <a:bodyPr/>
        <a:lstStyle/>
        <a:p>
          <a:endParaRPr lang="af-ZA"/>
        </a:p>
      </dgm:t>
    </dgm:pt>
    <dgm:pt modelId="{D50AB385-4BBA-488A-BD2B-2290C9025C72}">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attract</a:t>
          </a:r>
          <a:r>
            <a:rPr lang="af-ZA" sz="2000" b="1" dirty="0">
              <a:solidFill>
                <a:schemeClr val="bg1"/>
              </a:solidFill>
              <a:latin typeface="+mn-lt"/>
            </a:rPr>
            <a:t> </a:t>
          </a:r>
          <a:r>
            <a:rPr lang="af-ZA" sz="2000" b="1" dirty="0" err="1">
              <a:solidFill>
                <a:schemeClr val="bg1"/>
              </a:solidFill>
              <a:latin typeface="+mn-lt"/>
            </a:rPr>
            <a:t>additional</a:t>
          </a:r>
          <a:r>
            <a:rPr lang="af-ZA" sz="2000" b="1" dirty="0">
              <a:solidFill>
                <a:schemeClr val="bg1"/>
              </a:solidFill>
              <a:latin typeface="+mn-lt"/>
            </a:rPr>
            <a:t> </a:t>
          </a:r>
          <a:r>
            <a:rPr lang="af-ZA" sz="2000" b="1" dirty="0" err="1">
              <a:solidFill>
                <a:schemeClr val="bg1"/>
              </a:solidFill>
              <a:latin typeface="+mn-lt"/>
            </a:rPr>
            <a:t>funding</a:t>
          </a:r>
          <a:r>
            <a:rPr lang="af-ZA" sz="2000" b="1" dirty="0">
              <a:solidFill>
                <a:schemeClr val="bg1"/>
              </a:solidFill>
              <a:latin typeface="+mn-lt"/>
            </a:rPr>
            <a:t> </a:t>
          </a:r>
        </a:p>
      </dgm:t>
    </dgm:pt>
    <dgm:pt modelId="{BF8F4221-4E0A-4EC5-B0E6-8F03A0DC994D}" type="parTrans" cxnId="{AF28D1F3-7362-41F3-809B-24ACBFB6ADCD}">
      <dgm:prSet/>
      <dgm:spPr/>
      <dgm:t>
        <a:bodyPr/>
        <a:lstStyle/>
        <a:p>
          <a:endParaRPr lang="af-ZA"/>
        </a:p>
      </dgm:t>
    </dgm:pt>
    <dgm:pt modelId="{BB112C85-695F-4980-96D4-239BADF11BB7}" type="sibTrans" cxnId="{AF28D1F3-7362-41F3-809B-24ACBFB6ADCD}">
      <dgm:prSet/>
      <dgm:spPr/>
      <dgm:t>
        <a:bodyPr/>
        <a:lstStyle/>
        <a:p>
          <a:endParaRPr lang="af-ZA"/>
        </a:p>
      </dgm:t>
    </dgm:pt>
    <dgm:pt modelId="{44FE859C-0F3E-44F2-95B0-87924DA21D6E}">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err="1">
              <a:solidFill>
                <a:schemeClr val="bg1"/>
              </a:solidFill>
              <a:latin typeface="+mn-lt"/>
            </a:rPr>
            <a:t>Strengthens</a:t>
          </a:r>
          <a:r>
            <a:rPr lang="af-ZA" sz="2000" b="1" dirty="0">
              <a:solidFill>
                <a:schemeClr val="bg1"/>
              </a:solidFill>
              <a:latin typeface="+mn-lt"/>
            </a:rPr>
            <a:t> </a:t>
          </a:r>
          <a:r>
            <a:rPr lang="af-ZA" sz="2000" b="1" dirty="0" err="1">
              <a:solidFill>
                <a:schemeClr val="bg1"/>
              </a:solidFill>
              <a:latin typeface="+mn-lt"/>
            </a:rPr>
            <a:t>democracy</a:t>
          </a:r>
          <a:r>
            <a:rPr lang="af-ZA" sz="2000" b="1" dirty="0">
              <a:solidFill>
                <a:schemeClr val="bg1"/>
              </a:solidFill>
              <a:latin typeface="+mn-lt"/>
            </a:rPr>
            <a:t> </a:t>
          </a:r>
        </a:p>
      </dgm:t>
    </dgm:pt>
    <dgm:pt modelId="{A4BA4ED3-1498-4ADF-9757-ABD3AB8D2217}" type="parTrans" cxnId="{56BDDE5A-BED4-412F-B467-4E2E848101F8}">
      <dgm:prSet/>
      <dgm:spPr/>
      <dgm:t>
        <a:bodyPr/>
        <a:lstStyle/>
        <a:p>
          <a:endParaRPr lang="af-ZA"/>
        </a:p>
      </dgm:t>
    </dgm:pt>
    <dgm:pt modelId="{EED2814C-4670-4744-97C5-CBEB5BEA46B2}" type="sibTrans" cxnId="{56BDDE5A-BED4-412F-B467-4E2E848101F8}">
      <dgm:prSet/>
      <dgm:spPr/>
      <dgm:t>
        <a:bodyPr/>
        <a:lstStyle/>
        <a:p>
          <a:endParaRPr lang="af-ZA"/>
        </a:p>
      </dgm:t>
    </dgm:pt>
    <dgm:pt modelId="{5492AED9-B1FF-49AF-9733-2D387A7CF71A}">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en-US" sz="2000" b="1" dirty="0">
              <a:solidFill>
                <a:schemeClr val="bg1"/>
              </a:solidFill>
              <a:latin typeface="+mn-lt"/>
            </a:rPr>
            <a:t>Promotes coordination between local, provincial and national government</a:t>
          </a:r>
        </a:p>
      </dgm:t>
    </dgm:pt>
    <dgm:pt modelId="{888F398F-60BC-4694-9B44-413D0D6D6EE9}" type="sibTrans" cxnId="{45F0B01F-A36B-42E9-BCD7-2F777A317D91}">
      <dgm:prSet/>
      <dgm:spPr/>
      <dgm:t>
        <a:bodyPr/>
        <a:lstStyle/>
        <a:p>
          <a:endParaRPr lang="en-US"/>
        </a:p>
      </dgm:t>
    </dgm:pt>
    <dgm:pt modelId="{3B27451C-A926-465B-B468-69F5680F692A}" type="parTrans" cxnId="{45F0B01F-A36B-42E9-BCD7-2F777A317D91}">
      <dgm:prSet/>
      <dgm:spPr/>
      <dgm:t>
        <a:bodyPr/>
        <a:lstStyle/>
        <a:p>
          <a:endParaRPr lang="en-US"/>
        </a:p>
      </dgm:t>
    </dgm:pt>
    <dgm:pt modelId="{0760E651-C94D-4E50-A12E-498E8FF53314}" type="pres">
      <dgm:prSet presAssocID="{C1D10D79-311A-457E-9D9D-6BEA5D8D1894}" presName="diagram" presStyleCnt="0">
        <dgm:presLayoutVars>
          <dgm:chPref val="1"/>
          <dgm:dir/>
          <dgm:animOne val="branch"/>
          <dgm:animLvl val="lvl"/>
          <dgm:resizeHandles/>
        </dgm:presLayoutVars>
      </dgm:prSet>
      <dgm:spPr/>
    </dgm:pt>
    <dgm:pt modelId="{CEFF8F47-B572-4484-852A-5B282C4CA24B}" type="pres">
      <dgm:prSet presAssocID="{A04AD4F5-16BB-468F-B8A0-0B7A5A3388FC}" presName="root" presStyleCnt="0"/>
      <dgm:spPr/>
    </dgm:pt>
    <dgm:pt modelId="{24F67273-9E1A-4232-B262-16F9E52A0E1E}" type="pres">
      <dgm:prSet presAssocID="{A04AD4F5-16BB-468F-B8A0-0B7A5A3388FC}" presName="rootComposite" presStyleCnt="0"/>
      <dgm:spPr/>
    </dgm:pt>
    <dgm:pt modelId="{6E4CE80F-9B39-4E0D-91DD-ED67D706826B}" type="pres">
      <dgm:prSet presAssocID="{A04AD4F5-16BB-468F-B8A0-0B7A5A3388FC}" presName="rootText" presStyleLbl="node1" presStyleIdx="0" presStyleCnt="1" custFlipVert="0" custScaleX="391779" custScaleY="14818"/>
      <dgm:spPr/>
    </dgm:pt>
    <dgm:pt modelId="{C78E8075-551D-437A-BFD5-0C732B9A6275}" type="pres">
      <dgm:prSet presAssocID="{A04AD4F5-16BB-468F-B8A0-0B7A5A3388FC}" presName="rootConnector" presStyleLbl="node1" presStyleIdx="0" presStyleCnt="1"/>
      <dgm:spPr/>
    </dgm:pt>
    <dgm:pt modelId="{09CE38DE-816D-4653-8C20-4B70008C43F1}" type="pres">
      <dgm:prSet presAssocID="{A04AD4F5-16BB-468F-B8A0-0B7A5A3388FC}" presName="childShape" presStyleCnt="0"/>
      <dgm:spPr/>
    </dgm:pt>
    <dgm:pt modelId="{BF12DF83-E606-440B-BD29-0973273CA529}" type="pres">
      <dgm:prSet presAssocID="{A10DBADD-39C7-442A-A4A5-D7ECCC26AAC3}" presName="Name13" presStyleLbl="parChTrans1D2" presStyleIdx="0" presStyleCnt="6"/>
      <dgm:spPr/>
    </dgm:pt>
    <dgm:pt modelId="{A6CD3751-C284-41B5-AF58-C3F5266321F1}" type="pres">
      <dgm:prSet presAssocID="{8B8B1D99-1710-4C6C-82DF-B7BB03B2A7AD}" presName="childText" presStyleLbl="bgAcc1" presStyleIdx="0" presStyleCnt="6" custScaleX="641307">
        <dgm:presLayoutVars>
          <dgm:bulletEnabled val="1"/>
        </dgm:presLayoutVars>
      </dgm:prSet>
      <dgm:spPr/>
    </dgm:pt>
    <dgm:pt modelId="{721445D9-BE29-4CC5-9EE9-7AB57C95E67C}" type="pres">
      <dgm:prSet presAssocID="{E5F8A459-4D73-4725-9846-E398E700AE0B}" presName="Name13" presStyleLbl="parChTrans1D2" presStyleIdx="1" presStyleCnt="6"/>
      <dgm:spPr/>
    </dgm:pt>
    <dgm:pt modelId="{9F2C7703-CC19-4287-AAF5-D98F6EE99AD4}" type="pres">
      <dgm:prSet presAssocID="{90D35702-C1DC-4067-B16D-71C19BDBD0BF}" presName="childText" presStyleLbl="bgAcc1" presStyleIdx="1" presStyleCnt="6" custScaleX="641307">
        <dgm:presLayoutVars>
          <dgm:bulletEnabled val="1"/>
        </dgm:presLayoutVars>
      </dgm:prSet>
      <dgm:spPr/>
    </dgm:pt>
    <dgm:pt modelId="{BA1266AA-92E1-456E-B609-564EE58EE0EF}" type="pres">
      <dgm:prSet presAssocID="{589CA8DF-18C9-4306-A2A6-52C19AC16A91}" presName="Name13" presStyleLbl="parChTrans1D2" presStyleIdx="2" presStyleCnt="6"/>
      <dgm:spPr/>
    </dgm:pt>
    <dgm:pt modelId="{D3056B16-D390-4FB2-89E2-A6EC9B2F27CE}" type="pres">
      <dgm:prSet presAssocID="{07BCD72A-37FE-4544-8806-64C85123FD8F}" presName="childText" presStyleLbl="bgAcc1" presStyleIdx="2" presStyleCnt="6" custScaleX="641307">
        <dgm:presLayoutVars>
          <dgm:bulletEnabled val="1"/>
        </dgm:presLayoutVars>
      </dgm:prSet>
      <dgm:spPr/>
    </dgm:pt>
    <dgm:pt modelId="{6CC90AF9-A8EB-4514-9DC4-9E3DBC0137B6}" type="pres">
      <dgm:prSet presAssocID="{BF8F4221-4E0A-4EC5-B0E6-8F03A0DC994D}" presName="Name13" presStyleLbl="parChTrans1D2" presStyleIdx="3" presStyleCnt="6"/>
      <dgm:spPr/>
    </dgm:pt>
    <dgm:pt modelId="{C3C443C8-6A30-41D4-B16D-4C200ACCD68F}" type="pres">
      <dgm:prSet presAssocID="{D50AB385-4BBA-488A-BD2B-2290C9025C72}" presName="childText" presStyleLbl="bgAcc1" presStyleIdx="3" presStyleCnt="6" custScaleX="641307">
        <dgm:presLayoutVars>
          <dgm:bulletEnabled val="1"/>
        </dgm:presLayoutVars>
      </dgm:prSet>
      <dgm:spPr/>
    </dgm:pt>
    <dgm:pt modelId="{4E693267-F5F6-4C1C-A5E3-90C7F40FF226}" type="pres">
      <dgm:prSet presAssocID="{A4BA4ED3-1498-4ADF-9757-ABD3AB8D2217}" presName="Name13" presStyleLbl="parChTrans1D2" presStyleIdx="4" presStyleCnt="6"/>
      <dgm:spPr/>
    </dgm:pt>
    <dgm:pt modelId="{F279E19C-5EFD-4F51-9885-FDCAC8F67DC4}" type="pres">
      <dgm:prSet presAssocID="{44FE859C-0F3E-44F2-95B0-87924DA21D6E}" presName="childText" presStyleLbl="bgAcc1" presStyleIdx="4" presStyleCnt="6" custScaleX="641307">
        <dgm:presLayoutVars>
          <dgm:bulletEnabled val="1"/>
        </dgm:presLayoutVars>
      </dgm:prSet>
      <dgm:spPr/>
    </dgm:pt>
    <dgm:pt modelId="{E530CBAD-0234-4BBB-A0A4-FF115078E655}" type="pres">
      <dgm:prSet presAssocID="{3B27451C-A926-465B-B468-69F5680F692A}" presName="Name13" presStyleLbl="parChTrans1D2" presStyleIdx="5" presStyleCnt="6"/>
      <dgm:spPr/>
    </dgm:pt>
    <dgm:pt modelId="{BFB25BBE-3B62-4A62-B092-49BEC4D19564}" type="pres">
      <dgm:prSet presAssocID="{5492AED9-B1FF-49AF-9733-2D387A7CF71A}" presName="childText" presStyleLbl="bgAcc1" presStyleIdx="5" presStyleCnt="6" custScaleX="643075" custLinFactNeighborX="-4203" custLinFactNeighborY="-4015">
        <dgm:presLayoutVars>
          <dgm:bulletEnabled val="1"/>
        </dgm:presLayoutVars>
      </dgm:prSet>
      <dgm:spPr/>
    </dgm:pt>
  </dgm:ptLst>
  <dgm:cxnLst>
    <dgm:cxn modelId="{161A2C07-E3D3-43BB-9872-9CB63D2BD67C}" srcId="{A04AD4F5-16BB-468F-B8A0-0B7A5A3388FC}" destId="{90D35702-C1DC-4067-B16D-71C19BDBD0BF}" srcOrd="1" destOrd="0" parTransId="{E5F8A459-4D73-4725-9846-E398E700AE0B}" sibTransId="{DF37B827-B031-46B2-A79E-5AF8545F3416}"/>
    <dgm:cxn modelId="{DF83170D-DDB1-4943-BBB5-CB2C538FA177}" type="presOf" srcId="{D50AB385-4BBA-488A-BD2B-2290C9025C72}" destId="{C3C443C8-6A30-41D4-B16D-4C200ACCD68F}" srcOrd="0" destOrd="0" presId="urn:microsoft.com/office/officeart/2005/8/layout/hierarchy3"/>
    <dgm:cxn modelId="{45F0B01F-A36B-42E9-BCD7-2F777A317D91}" srcId="{A04AD4F5-16BB-468F-B8A0-0B7A5A3388FC}" destId="{5492AED9-B1FF-49AF-9733-2D387A7CF71A}" srcOrd="5" destOrd="0" parTransId="{3B27451C-A926-465B-B468-69F5680F692A}" sibTransId="{888F398F-60BC-4694-9B44-413D0D6D6EE9}"/>
    <dgm:cxn modelId="{15E65720-788E-4ACA-AA97-39F622A79B61}" type="presOf" srcId="{C1D10D79-311A-457E-9D9D-6BEA5D8D1894}" destId="{0760E651-C94D-4E50-A12E-498E8FF53314}" srcOrd="0" destOrd="0" presId="urn:microsoft.com/office/officeart/2005/8/layout/hierarchy3"/>
    <dgm:cxn modelId="{42F1BC26-8427-4907-8CD7-2E24BD29EC94}" type="presOf" srcId="{8B8B1D99-1710-4C6C-82DF-B7BB03B2A7AD}" destId="{A6CD3751-C284-41B5-AF58-C3F5266321F1}" srcOrd="0" destOrd="0" presId="urn:microsoft.com/office/officeart/2005/8/layout/hierarchy3"/>
    <dgm:cxn modelId="{E1B0542C-BA66-49CC-A29A-5383C4276B4C}" type="presOf" srcId="{07BCD72A-37FE-4544-8806-64C85123FD8F}" destId="{D3056B16-D390-4FB2-89E2-A6EC9B2F27CE}" srcOrd="0" destOrd="0" presId="urn:microsoft.com/office/officeart/2005/8/layout/hierarchy3"/>
    <dgm:cxn modelId="{2891F532-1DBE-43D3-B02D-03AAA78818A6}" type="presOf" srcId="{A04AD4F5-16BB-468F-B8A0-0B7A5A3388FC}" destId="{C78E8075-551D-437A-BFD5-0C732B9A6275}" srcOrd="1" destOrd="0" presId="urn:microsoft.com/office/officeart/2005/8/layout/hierarchy3"/>
    <dgm:cxn modelId="{628C1A34-EAD0-4726-8239-9012068AA9FB}" type="presOf" srcId="{5492AED9-B1FF-49AF-9733-2D387A7CF71A}" destId="{BFB25BBE-3B62-4A62-B092-49BEC4D19564}" srcOrd="0" destOrd="0" presId="urn:microsoft.com/office/officeart/2005/8/layout/hierarchy3"/>
    <dgm:cxn modelId="{F3CC8A63-5C11-43F6-8E85-711A04E692E4}" type="presOf" srcId="{44FE859C-0F3E-44F2-95B0-87924DA21D6E}" destId="{F279E19C-5EFD-4F51-9885-FDCAC8F67DC4}" srcOrd="0" destOrd="0" presId="urn:microsoft.com/office/officeart/2005/8/layout/hierarchy3"/>
    <dgm:cxn modelId="{CEF81268-22E4-4527-AA9B-24229D032FA3}" type="presOf" srcId="{E5F8A459-4D73-4725-9846-E398E700AE0B}" destId="{721445D9-BE29-4CC5-9EE9-7AB57C95E67C}" srcOrd="0" destOrd="0" presId="urn:microsoft.com/office/officeart/2005/8/layout/hierarchy3"/>
    <dgm:cxn modelId="{1452EC6E-B696-42AB-BBDE-B5545D21A001}" type="presOf" srcId="{589CA8DF-18C9-4306-A2A6-52C19AC16A91}" destId="{BA1266AA-92E1-456E-B609-564EE58EE0EF}" srcOrd="0" destOrd="0" presId="urn:microsoft.com/office/officeart/2005/8/layout/hierarchy3"/>
    <dgm:cxn modelId="{ABA0F655-8B02-45C7-8A75-214AB878FBAF}" srcId="{C1D10D79-311A-457E-9D9D-6BEA5D8D1894}" destId="{A04AD4F5-16BB-468F-B8A0-0B7A5A3388FC}" srcOrd="0" destOrd="0" parTransId="{E7F6C090-D2B9-4B69-8E8C-4E373D7346B6}" sibTransId="{5A5F86AB-7A8B-414B-B715-280558EFE8F6}"/>
    <dgm:cxn modelId="{5C71EC56-03F0-4DC5-B181-10C5DEFF16EB}" type="presOf" srcId="{3B27451C-A926-465B-B468-69F5680F692A}" destId="{E530CBAD-0234-4BBB-A0A4-FF115078E655}" srcOrd="0" destOrd="0" presId="urn:microsoft.com/office/officeart/2005/8/layout/hierarchy3"/>
    <dgm:cxn modelId="{A4F7807A-83BF-4885-9C26-6ADDBFC5D70E}" type="presOf" srcId="{BF8F4221-4E0A-4EC5-B0E6-8F03A0DC994D}" destId="{6CC90AF9-A8EB-4514-9DC4-9E3DBC0137B6}" srcOrd="0" destOrd="0" presId="urn:microsoft.com/office/officeart/2005/8/layout/hierarchy3"/>
    <dgm:cxn modelId="{56BDDE5A-BED4-412F-B467-4E2E848101F8}" srcId="{A04AD4F5-16BB-468F-B8A0-0B7A5A3388FC}" destId="{44FE859C-0F3E-44F2-95B0-87924DA21D6E}" srcOrd="4" destOrd="0" parTransId="{A4BA4ED3-1498-4ADF-9757-ABD3AB8D2217}" sibTransId="{EED2814C-4670-4744-97C5-CBEB5BEA46B2}"/>
    <dgm:cxn modelId="{B9D6BE7E-922A-452C-8F79-08E54DDDB6A2}" type="presOf" srcId="{A04AD4F5-16BB-468F-B8A0-0B7A5A3388FC}" destId="{6E4CE80F-9B39-4E0D-91DD-ED67D706826B}" srcOrd="0" destOrd="0" presId="urn:microsoft.com/office/officeart/2005/8/layout/hierarchy3"/>
    <dgm:cxn modelId="{6A332FA0-EB6F-4048-9304-1DF576419348}" srcId="{A04AD4F5-16BB-468F-B8A0-0B7A5A3388FC}" destId="{07BCD72A-37FE-4544-8806-64C85123FD8F}" srcOrd="2" destOrd="0" parTransId="{589CA8DF-18C9-4306-A2A6-52C19AC16A91}" sibTransId="{5EF26EBD-07B7-493B-8D50-C93002A46AFF}"/>
    <dgm:cxn modelId="{C95DB1B8-029B-481A-A09B-012970F4B62A}" type="presOf" srcId="{A4BA4ED3-1498-4ADF-9757-ABD3AB8D2217}" destId="{4E693267-F5F6-4C1C-A5E3-90C7F40FF226}" srcOrd="0" destOrd="0" presId="urn:microsoft.com/office/officeart/2005/8/layout/hierarchy3"/>
    <dgm:cxn modelId="{EE5414BC-5897-4348-BB6C-46ECEB6FAF83}" type="presOf" srcId="{90D35702-C1DC-4067-B16D-71C19BDBD0BF}" destId="{9F2C7703-CC19-4287-AAF5-D98F6EE99AD4}" srcOrd="0" destOrd="0" presId="urn:microsoft.com/office/officeart/2005/8/layout/hierarchy3"/>
    <dgm:cxn modelId="{DC7332C7-B230-420F-833B-673B26A6F36D}" type="presOf" srcId="{A10DBADD-39C7-442A-A4A5-D7ECCC26AAC3}" destId="{BF12DF83-E606-440B-BD29-0973273CA529}" srcOrd="0" destOrd="0" presId="urn:microsoft.com/office/officeart/2005/8/layout/hierarchy3"/>
    <dgm:cxn modelId="{1011B9D9-2C54-4BC1-BC04-CAB2F82707E5}" srcId="{A04AD4F5-16BB-468F-B8A0-0B7A5A3388FC}" destId="{8B8B1D99-1710-4C6C-82DF-B7BB03B2A7AD}" srcOrd="0" destOrd="0" parTransId="{A10DBADD-39C7-442A-A4A5-D7ECCC26AAC3}" sibTransId="{59A430DD-A5EC-45BC-AD00-F16FF3A2782D}"/>
    <dgm:cxn modelId="{AF28D1F3-7362-41F3-809B-24ACBFB6ADCD}" srcId="{A04AD4F5-16BB-468F-B8A0-0B7A5A3388FC}" destId="{D50AB385-4BBA-488A-BD2B-2290C9025C72}" srcOrd="3" destOrd="0" parTransId="{BF8F4221-4E0A-4EC5-B0E6-8F03A0DC994D}" sibTransId="{BB112C85-695F-4980-96D4-239BADF11BB7}"/>
    <dgm:cxn modelId="{7FF79D3B-44F0-43AE-8417-37828A2CFC97}" type="presParOf" srcId="{0760E651-C94D-4E50-A12E-498E8FF53314}" destId="{CEFF8F47-B572-4484-852A-5B282C4CA24B}" srcOrd="0" destOrd="0" presId="urn:microsoft.com/office/officeart/2005/8/layout/hierarchy3"/>
    <dgm:cxn modelId="{8C235E0C-FDA8-439C-81CA-46BCBE3CF0F0}" type="presParOf" srcId="{CEFF8F47-B572-4484-852A-5B282C4CA24B}" destId="{24F67273-9E1A-4232-B262-16F9E52A0E1E}" srcOrd="0" destOrd="0" presId="urn:microsoft.com/office/officeart/2005/8/layout/hierarchy3"/>
    <dgm:cxn modelId="{A0374C1A-8B54-40E2-93D9-A4438AF909F1}" type="presParOf" srcId="{24F67273-9E1A-4232-B262-16F9E52A0E1E}" destId="{6E4CE80F-9B39-4E0D-91DD-ED67D706826B}" srcOrd="0" destOrd="0" presId="urn:microsoft.com/office/officeart/2005/8/layout/hierarchy3"/>
    <dgm:cxn modelId="{D826DBF5-2BB4-4B6C-A81F-5D2B13A47D41}" type="presParOf" srcId="{24F67273-9E1A-4232-B262-16F9E52A0E1E}" destId="{C78E8075-551D-437A-BFD5-0C732B9A6275}" srcOrd="1" destOrd="0" presId="urn:microsoft.com/office/officeart/2005/8/layout/hierarchy3"/>
    <dgm:cxn modelId="{3EDA6607-2D4D-465A-8AA8-BC35A10583DD}" type="presParOf" srcId="{CEFF8F47-B572-4484-852A-5B282C4CA24B}" destId="{09CE38DE-816D-4653-8C20-4B70008C43F1}" srcOrd="1" destOrd="0" presId="urn:microsoft.com/office/officeart/2005/8/layout/hierarchy3"/>
    <dgm:cxn modelId="{DC35877F-AD55-4369-BC12-4922C06D92AA}" type="presParOf" srcId="{09CE38DE-816D-4653-8C20-4B70008C43F1}" destId="{BF12DF83-E606-440B-BD29-0973273CA529}" srcOrd="0" destOrd="0" presId="urn:microsoft.com/office/officeart/2005/8/layout/hierarchy3"/>
    <dgm:cxn modelId="{A32DFFE8-4082-4DFE-89B3-C8B2091EEB39}" type="presParOf" srcId="{09CE38DE-816D-4653-8C20-4B70008C43F1}" destId="{A6CD3751-C284-41B5-AF58-C3F5266321F1}" srcOrd="1" destOrd="0" presId="urn:microsoft.com/office/officeart/2005/8/layout/hierarchy3"/>
    <dgm:cxn modelId="{72E57CED-C9D9-4BC2-886F-A7DFF1DECC6D}" type="presParOf" srcId="{09CE38DE-816D-4653-8C20-4B70008C43F1}" destId="{721445D9-BE29-4CC5-9EE9-7AB57C95E67C}" srcOrd="2" destOrd="0" presId="urn:microsoft.com/office/officeart/2005/8/layout/hierarchy3"/>
    <dgm:cxn modelId="{0E9D18D3-885A-4A45-8517-233BFF4510B4}" type="presParOf" srcId="{09CE38DE-816D-4653-8C20-4B70008C43F1}" destId="{9F2C7703-CC19-4287-AAF5-D98F6EE99AD4}" srcOrd="3" destOrd="0" presId="urn:microsoft.com/office/officeart/2005/8/layout/hierarchy3"/>
    <dgm:cxn modelId="{45B0802B-ACC2-47D3-866E-CEB3A717C9C9}" type="presParOf" srcId="{09CE38DE-816D-4653-8C20-4B70008C43F1}" destId="{BA1266AA-92E1-456E-B609-564EE58EE0EF}" srcOrd="4" destOrd="0" presId="urn:microsoft.com/office/officeart/2005/8/layout/hierarchy3"/>
    <dgm:cxn modelId="{DDE21C90-812E-41F1-A3D4-F80C1DB07918}" type="presParOf" srcId="{09CE38DE-816D-4653-8C20-4B70008C43F1}" destId="{D3056B16-D390-4FB2-89E2-A6EC9B2F27CE}" srcOrd="5" destOrd="0" presId="urn:microsoft.com/office/officeart/2005/8/layout/hierarchy3"/>
    <dgm:cxn modelId="{380EA97B-FEDA-41CC-80C8-F2F6F01CD1A6}" type="presParOf" srcId="{09CE38DE-816D-4653-8C20-4B70008C43F1}" destId="{6CC90AF9-A8EB-4514-9DC4-9E3DBC0137B6}" srcOrd="6" destOrd="0" presId="urn:microsoft.com/office/officeart/2005/8/layout/hierarchy3"/>
    <dgm:cxn modelId="{506F38D3-BC34-44A6-BBE6-9799BBF85FF6}" type="presParOf" srcId="{09CE38DE-816D-4653-8C20-4B70008C43F1}" destId="{C3C443C8-6A30-41D4-B16D-4C200ACCD68F}" srcOrd="7" destOrd="0" presId="urn:microsoft.com/office/officeart/2005/8/layout/hierarchy3"/>
    <dgm:cxn modelId="{F65C3D41-0373-411A-A215-1A119162D8B6}" type="presParOf" srcId="{09CE38DE-816D-4653-8C20-4B70008C43F1}" destId="{4E693267-F5F6-4C1C-A5E3-90C7F40FF226}" srcOrd="8" destOrd="0" presId="urn:microsoft.com/office/officeart/2005/8/layout/hierarchy3"/>
    <dgm:cxn modelId="{F957451D-70F6-4B49-A725-2B59BC91DBEF}" type="presParOf" srcId="{09CE38DE-816D-4653-8C20-4B70008C43F1}" destId="{F279E19C-5EFD-4F51-9885-FDCAC8F67DC4}" srcOrd="9" destOrd="0" presId="urn:microsoft.com/office/officeart/2005/8/layout/hierarchy3"/>
    <dgm:cxn modelId="{B5B2DB0C-CAD1-440F-BBCF-93E1BE13E8CD}" type="presParOf" srcId="{09CE38DE-816D-4653-8C20-4B70008C43F1}" destId="{E530CBAD-0234-4BBB-A0A4-FF115078E655}" srcOrd="10" destOrd="0" presId="urn:microsoft.com/office/officeart/2005/8/layout/hierarchy3"/>
    <dgm:cxn modelId="{E8F8DD13-128F-4848-9A73-715581727E3B}" type="presParOf" srcId="{09CE38DE-816D-4653-8C20-4B70008C43F1}" destId="{BFB25BBE-3B62-4A62-B092-49BEC4D19564}"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82887-A6CF-4238-B22E-4E132C370AD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ZA"/>
        </a:p>
      </dgm:t>
    </dgm:pt>
    <dgm:pt modelId="{8039E7FC-F084-466E-86C9-9FD144C1F3A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t>NEEDS ANALYSIS</a:t>
          </a:r>
        </a:p>
        <a:p>
          <a:r>
            <a:rPr lang="en-ZA" sz="1200" dirty="0"/>
            <a:t>- WARD COMMITTEES</a:t>
          </a:r>
        </a:p>
        <a:p>
          <a:r>
            <a:rPr lang="en-ZA" sz="1200" dirty="0"/>
            <a:t>- EXTERNAL ANALYSIS</a:t>
          </a:r>
        </a:p>
        <a:p>
          <a:r>
            <a:rPr lang="en-ZA" sz="1200" dirty="0"/>
            <a:t>- INTERNAL ANALYSIS</a:t>
          </a:r>
        </a:p>
      </dgm:t>
    </dgm:pt>
    <dgm:pt modelId="{1C537706-A5A8-4876-9479-1F4C7AF20FF1}" type="parTrans" cxnId="{8B917004-B81F-4E24-ADDA-A766F3A3D3E5}">
      <dgm:prSet/>
      <dgm:spPr/>
      <dgm:t>
        <a:bodyPr/>
        <a:lstStyle/>
        <a:p>
          <a:endParaRPr lang="en-ZA"/>
        </a:p>
      </dgm:t>
    </dgm:pt>
    <dgm:pt modelId="{DD725519-ECE4-4F33-B950-84DF29D82AF5}" type="sibTrans" cxnId="{8B917004-B81F-4E24-ADDA-A766F3A3D3E5}">
      <dgm:prSe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endParaRPr lang="en-ZA"/>
        </a:p>
      </dgm:t>
    </dgm:pt>
    <dgm:pt modelId="{82A6A8E0-AE01-4DED-B590-77AD0EF56896}">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t>STRATEGY</a:t>
          </a:r>
        </a:p>
        <a:p>
          <a:r>
            <a:rPr lang="en-ZA" sz="1200" dirty="0"/>
            <a:t>- ORGINASATIONAL    STRATEGY REVIEW</a:t>
          </a:r>
        </a:p>
        <a:p>
          <a:r>
            <a:rPr lang="en-ZA" sz="1200" dirty="0"/>
            <a:t>- STRATEGIC PLANNING SESSION</a:t>
          </a:r>
        </a:p>
      </dgm:t>
    </dgm:pt>
    <dgm:pt modelId="{000CBA0C-2978-43A8-912E-7816534272E2}" type="parTrans" cxnId="{576CC28B-BD60-40CB-A77D-8349604D61A7}">
      <dgm:prSet/>
      <dgm:spPr/>
      <dgm:t>
        <a:bodyPr/>
        <a:lstStyle/>
        <a:p>
          <a:endParaRPr lang="en-ZA"/>
        </a:p>
      </dgm:t>
    </dgm:pt>
    <dgm:pt modelId="{E271C93B-6FB0-41AC-A39A-54816AC5A71E}" type="sibTrans" cxnId="{576CC28B-BD60-40CB-A77D-8349604D61A7}">
      <dgm:prSet/>
      <dgm:spPr/>
      <dgm:t>
        <a:bodyPr/>
        <a:lstStyle/>
        <a:p>
          <a:endParaRPr lang="en-ZA"/>
        </a:p>
      </dgm:t>
    </dgm:pt>
    <dgm:pt modelId="{7BF01094-620B-49C1-9A76-2529D1494F2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ZA" sz="1200" b="1" dirty="0"/>
            <a:t>PROJECTS</a:t>
          </a:r>
        </a:p>
        <a:p>
          <a:r>
            <a:rPr lang="en-ZA" sz="1200" dirty="0"/>
            <a:t>- PROJECTS AND PROGRAMMES IDENTIFICATION</a:t>
          </a:r>
        </a:p>
      </dgm:t>
    </dgm:pt>
    <dgm:pt modelId="{8E9FF8F9-A80E-4DA8-A305-9D5D73C3B3C9}" type="parTrans" cxnId="{F339960C-6A87-4521-A0ED-A1AE4ED1F7CB}">
      <dgm:prSet/>
      <dgm:spPr/>
      <dgm:t>
        <a:bodyPr/>
        <a:lstStyle/>
        <a:p>
          <a:endParaRPr lang="en-ZA"/>
        </a:p>
      </dgm:t>
    </dgm:pt>
    <dgm:pt modelId="{21E46D39-0E0A-4152-A60C-77E376A971DF}" type="sibTrans" cxnId="{F339960C-6A87-4521-A0ED-A1AE4ED1F7CB}">
      <dgm:prSet/>
      <dgm:spPr/>
      <dgm:t>
        <a:bodyPr/>
        <a:lstStyle/>
        <a:p>
          <a:endParaRPr lang="en-ZA"/>
        </a:p>
      </dgm:t>
    </dgm:pt>
    <dgm:pt modelId="{A9CAEEA9-AE13-443B-A43B-C903DA927E1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t>INTERGRATION</a:t>
          </a:r>
        </a:p>
        <a:p>
          <a:r>
            <a:rPr lang="en-ZA" sz="1200" dirty="0"/>
            <a:t>-Intergovernmental alignment and Public Private Partnerships</a:t>
          </a:r>
        </a:p>
      </dgm:t>
    </dgm:pt>
    <dgm:pt modelId="{034AC82A-9C7B-47EF-8BF2-D1EE81E7613E}" type="parTrans" cxnId="{9621C262-2574-4662-86C5-7786510EF4C5}">
      <dgm:prSet/>
      <dgm:spPr/>
      <dgm:t>
        <a:bodyPr/>
        <a:lstStyle/>
        <a:p>
          <a:endParaRPr lang="en-ZA"/>
        </a:p>
      </dgm:t>
    </dgm:pt>
    <dgm:pt modelId="{8C8C6542-4C14-4770-B071-8EE8DD09CD5E}" type="sibTrans" cxnId="{9621C262-2574-4662-86C5-7786510EF4C5}">
      <dgm:prSet/>
      <dgm:spPr/>
      <dgm:t>
        <a:bodyPr/>
        <a:lstStyle/>
        <a:p>
          <a:endParaRPr lang="en-ZA"/>
        </a:p>
      </dgm:t>
    </dgm:pt>
    <dgm:pt modelId="{6EC28194-D724-48F6-9F53-02137B489FF3}">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t>APPROVAL</a:t>
          </a:r>
        </a:p>
        <a:p>
          <a:r>
            <a:rPr lang="en-ZA" sz="1200" dirty="0"/>
            <a:t>-Tabling and Adoption of draft IDP and Budget</a:t>
          </a:r>
        </a:p>
        <a:p>
          <a:r>
            <a:rPr lang="en-ZA" sz="1200" dirty="0"/>
            <a:t>- Public and Stakeholder consultation</a:t>
          </a:r>
        </a:p>
        <a:p>
          <a:r>
            <a:rPr lang="en-ZA" sz="1200" dirty="0"/>
            <a:t>-Tabling and Approval of IDP and Budget</a:t>
          </a:r>
        </a:p>
      </dgm:t>
    </dgm:pt>
    <dgm:pt modelId="{6DA5DCCC-AE56-4C6F-B9B0-4F0D337B932F}" type="parTrans" cxnId="{DF37CFBE-FC3D-45DF-8FEF-404AA2D9443D}">
      <dgm:prSet/>
      <dgm:spPr/>
      <dgm:t>
        <a:bodyPr/>
        <a:lstStyle/>
        <a:p>
          <a:endParaRPr lang="en-ZA"/>
        </a:p>
      </dgm:t>
    </dgm:pt>
    <dgm:pt modelId="{34109DD9-5518-415B-9E55-4AC8569472B7}" type="sibTrans" cxnId="{DF37CFBE-FC3D-45DF-8FEF-404AA2D9443D}">
      <dgm:prSet/>
      <dgm:spPr/>
      <dgm:t>
        <a:bodyPr/>
        <a:lstStyle/>
        <a:p>
          <a:endParaRPr lang="en-ZA"/>
        </a:p>
      </dgm:t>
    </dgm:pt>
    <dgm:pt modelId="{98AC57CA-1E21-4C39-A516-9EFA2E03031B}" type="pres">
      <dgm:prSet presAssocID="{4B982887-A6CF-4238-B22E-4E132C370ADF}" presName="Name0" presStyleCnt="0">
        <dgm:presLayoutVars>
          <dgm:dir/>
          <dgm:resizeHandles val="exact"/>
        </dgm:presLayoutVars>
      </dgm:prSet>
      <dgm:spPr/>
    </dgm:pt>
    <dgm:pt modelId="{EBD59CDC-B9A0-40E7-AC02-E25A111333D3}" type="pres">
      <dgm:prSet presAssocID="{4B982887-A6CF-4238-B22E-4E132C370ADF}" presName="cycle" presStyleCnt="0"/>
      <dgm:spPr/>
    </dgm:pt>
    <dgm:pt modelId="{DA97B960-4988-4F5C-BC91-96C6537EC641}" type="pres">
      <dgm:prSet presAssocID="{8039E7FC-F084-466E-86C9-9FD144C1F3A4}" presName="nodeFirstNode" presStyleLbl="node1" presStyleIdx="0" presStyleCnt="5">
        <dgm:presLayoutVars>
          <dgm:bulletEnabled val="1"/>
        </dgm:presLayoutVars>
      </dgm:prSet>
      <dgm:spPr/>
    </dgm:pt>
    <dgm:pt modelId="{B1517DAF-7142-44F1-9631-00BD7B8D755A}" type="pres">
      <dgm:prSet presAssocID="{DD725519-ECE4-4F33-B950-84DF29D82AF5}" presName="sibTransFirstNode" presStyleLbl="bgShp" presStyleIdx="0" presStyleCnt="1"/>
      <dgm:spPr/>
    </dgm:pt>
    <dgm:pt modelId="{20F182D4-4B21-4584-93EB-9E59D3FD2FA6}" type="pres">
      <dgm:prSet presAssocID="{82A6A8E0-AE01-4DED-B590-77AD0EF56896}" presName="nodeFollowingNodes" presStyleLbl="node1" presStyleIdx="1" presStyleCnt="5">
        <dgm:presLayoutVars>
          <dgm:bulletEnabled val="1"/>
        </dgm:presLayoutVars>
      </dgm:prSet>
      <dgm:spPr/>
    </dgm:pt>
    <dgm:pt modelId="{54FA702D-2017-4370-91FC-BEF4A0C2E3CA}" type="pres">
      <dgm:prSet presAssocID="{7BF01094-620B-49C1-9A76-2529D1494F2B}" presName="nodeFollowingNodes" presStyleLbl="node1" presStyleIdx="2" presStyleCnt="5" custRadScaleRad="110477" custRadScaleInc="-11535">
        <dgm:presLayoutVars>
          <dgm:bulletEnabled val="1"/>
        </dgm:presLayoutVars>
      </dgm:prSet>
      <dgm:spPr/>
    </dgm:pt>
    <dgm:pt modelId="{B2965AC9-50CD-4695-8B35-F410E4E56BFD}" type="pres">
      <dgm:prSet presAssocID="{A9CAEEA9-AE13-443B-A43B-C903DA927E14}" presName="nodeFollowingNodes" presStyleLbl="node1" presStyleIdx="3" presStyleCnt="5" custRadScaleRad="107509" custRadScaleInc="8654">
        <dgm:presLayoutVars>
          <dgm:bulletEnabled val="1"/>
        </dgm:presLayoutVars>
      </dgm:prSet>
      <dgm:spPr/>
    </dgm:pt>
    <dgm:pt modelId="{2B06E45A-BFD7-4B55-8B89-790399AC5702}" type="pres">
      <dgm:prSet presAssocID="{6EC28194-D724-48F6-9F53-02137B489FF3}" presName="nodeFollowingNodes" presStyleLbl="node1" presStyleIdx="4" presStyleCnt="5">
        <dgm:presLayoutVars>
          <dgm:bulletEnabled val="1"/>
        </dgm:presLayoutVars>
      </dgm:prSet>
      <dgm:spPr/>
    </dgm:pt>
  </dgm:ptLst>
  <dgm:cxnLst>
    <dgm:cxn modelId="{8B917004-B81F-4E24-ADDA-A766F3A3D3E5}" srcId="{4B982887-A6CF-4238-B22E-4E132C370ADF}" destId="{8039E7FC-F084-466E-86C9-9FD144C1F3A4}" srcOrd="0" destOrd="0" parTransId="{1C537706-A5A8-4876-9479-1F4C7AF20FF1}" sibTransId="{DD725519-ECE4-4F33-B950-84DF29D82AF5}"/>
    <dgm:cxn modelId="{F339960C-6A87-4521-A0ED-A1AE4ED1F7CB}" srcId="{4B982887-A6CF-4238-B22E-4E132C370ADF}" destId="{7BF01094-620B-49C1-9A76-2529D1494F2B}" srcOrd="2" destOrd="0" parTransId="{8E9FF8F9-A80E-4DA8-A305-9D5D73C3B3C9}" sibTransId="{21E46D39-0E0A-4152-A60C-77E376A971DF}"/>
    <dgm:cxn modelId="{982E9A0F-A69F-4E5A-B585-1456A21E736F}" type="presOf" srcId="{7BF01094-620B-49C1-9A76-2529D1494F2B}" destId="{54FA702D-2017-4370-91FC-BEF4A0C2E3CA}" srcOrd="0" destOrd="0" presId="urn:microsoft.com/office/officeart/2005/8/layout/cycle3"/>
    <dgm:cxn modelId="{9621C262-2574-4662-86C5-7786510EF4C5}" srcId="{4B982887-A6CF-4238-B22E-4E132C370ADF}" destId="{A9CAEEA9-AE13-443B-A43B-C903DA927E14}" srcOrd="3" destOrd="0" parTransId="{034AC82A-9C7B-47EF-8BF2-D1EE81E7613E}" sibTransId="{8C8C6542-4C14-4770-B071-8EE8DD09CD5E}"/>
    <dgm:cxn modelId="{44BD5F77-BA04-4AAC-A81A-FDD737096B68}" type="presOf" srcId="{A9CAEEA9-AE13-443B-A43B-C903DA927E14}" destId="{B2965AC9-50CD-4695-8B35-F410E4E56BFD}" srcOrd="0" destOrd="0" presId="urn:microsoft.com/office/officeart/2005/8/layout/cycle3"/>
    <dgm:cxn modelId="{576CC28B-BD60-40CB-A77D-8349604D61A7}" srcId="{4B982887-A6CF-4238-B22E-4E132C370ADF}" destId="{82A6A8E0-AE01-4DED-B590-77AD0EF56896}" srcOrd="1" destOrd="0" parTransId="{000CBA0C-2978-43A8-912E-7816534272E2}" sibTransId="{E271C93B-6FB0-41AC-A39A-54816AC5A71E}"/>
    <dgm:cxn modelId="{BF06CB8C-A1C5-4606-8159-D4863B665C66}" type="presOf" srcId="{4B982887-A6CF-4238-B22E-4E132C370ADF}" destId="{98AC57CA-1E21-4C39-A516-9EFA2E03031B}" srcOrd="0" destOrd="0" presId="urn:microsoft.com/office/officeart/2005/8/layout/cycle3"/>
    <dgm:cxn modelId="{53B3B6A6-7B98-42F0-80E7-C562B2E30551}" type="presOf" srcId="{8039E7FC-F084-466E-86C9-9FD144C1F3A4}" destId="{DA97B960-4988-4F5C-BC91-96C6537EC641}" srcOrd="0" destOrd="0" presId="urn:microsoft.com/office/officeart/2005/8/layout/cycle3"/>
    <dgm:cxn modelId="{489A31A7-BABD-44A4-B7A0-D262BAA681FB}" type="presOf" srcId="{82A6A8E0-AE01-4DED-B590-77AD0EF56896}" destId="{20F182D4-4B21-4584-93EB-9E59D3FD2FA6}" srcOrd="0" destOrd="0" presId="urn:microsoft.com/office/officeart/2005/8/layout/cycle3"/>
    <dgm:cxn modelId="{DF37CFBE-FC3D-45DF-8FEF-404AA2D9443D}" srcId="{4B982887-A6CF-4238-B22E-4E132C370ADF}" destId="{6EC28194-D724-48F6-9F53-02137B489FF3}" srcOrd="4" destOrd="0" parTransId="{6DA5DCCC-AE56-4C6F-B9B0-4F0D337B932F}" sibTransId="{34109DD9-5518-415B-9E55-4AC8569472B7}"/>
    <dgm:cxn modelId="{7CC664C6-85F8-4E6C-95C6-5742076B3A67}" type="presOf" srcId="{DD725519-ECE4-4F33-B950-84DF29D82AF5}" destId="{B1517DAF-7142-44F1-9631-00BD7B8D755A}" srcOrd="0" destOrd="0" presId="urn:microsoft.com/office/officeart/2005/8/layout/cycle3"/>
    <dgm:cxn modelId="{7E4972CC-5AFC-4F91-93B2-5F8EE3605EC7}" type="presOf" srcId="{6EC28194-D724-48F6-9F53-02137B489FF3}" destId="{2B06E45A-BFD7-4B55-8B89-790399AC5702}" srcOrd="0" destOrd="0" presId="urn:microsoft.com/office/officeart/2005/8/layout/cycle3"/>
    <dgm:cxn modelId="{C452B3B8-9D9A-4B7F-9E62-A11BAD948373}" type="presParOf" srcId="{98AC57CA-1E21-4C39-A516-9EFA2E03031B}" destId="{EBD59CDC-B9A0-40E7-AC02-E25A111333D3}" srcOrd="0" destOrd="0" presId="urn:microsoft.com/office/officeart/2005/8/layout/cycle3"/>
    <dgm:cxn modelId="{3B2F1A9C-E427-4D67-80FC-2197F21EC093}" type="presParOf" srcId="{EBD59CDC-B9A0-40E7-AC02-E25A111333D3}" destId="{DA97B960-4988-4F5C-BC91-96C6537EC641}" srcOrd="0" destOrd="0" presId="urn:microsoft.com/office/officeart/2005/8/layout/cycle3"/>
    <dgm:cxn modelId="{6D37034D-2AE5-4B34-9169-C902D4B296A0}" type="presParOf" srcId="{EBD59CDC-B9A0-40E7-AC02-E25A111333D3}" destId="{B1517DAF-7142-44F1-9631-00BD7B8D755A}" srcOrd="1" destOrd="0" presId="urn:microsoft.com/office/officeart/2005/8/layout/cycle3"/>
    <dgm:cxn modelId="{14A4581E-BDC8-4439-B2C0-26599031554C}" type="presParOf" srcId="{EBD59CDC-B9A0-40E7-AC02-E25A111333D3}" destId="{20F182D4-4B21-4584-93EB-9E59D3FD2FA6}" srcOrd="2" destOrd="0" presId="urn:microsoft.com/office/officeart/2005/8/layout/cycle3"/>
    <dgm:cxn modelId="{9761E56C-73D8-4605-BC45-A4CE75FAB458}" type="presParOf" srcId="{EBD59CDC-B9A0-40E7-AC02-E25A111333D3}" destId="{54FA702D-2017-4370-91FC-BEF4A0C2E3CA}" srcOrd="3" destOrd="0" presId="urn:microsoft.com/office/officeart/2005/8/layout/cycle3"/>
    <dgm:cxn modelId="{D31A7FD8-5E61-49F2-8831-1D8BFB2C15AC}" type="presParOf" srcId="{EBD59CDC-B9A0-40E7-AC02-E25A111333D3}" destId="{B2965AC9-50CD-4695-8B35-F410E4E56BFD}" srcOrd="4" destOrd="0" presId="urn:microsoft.com/office/officeart/2005/8/layout/cycle3"/>
    <dgm:cxn modelId="{A698C0F3-09F5-4BFC-8DAB-FC87E7E1D5CC}" type="presParOf" srcId="{EBD59CDC-B9A0-40E7-AC02-E25A111333D3}" destId="{2B06E45A-BFD7-4B55-8B89-790399AC5702}"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FCB7F-6E70-4102-B31E-12D7C11CBD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E02CC7A-4013-46BA-98C7-87E791449EEC}">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for needs analysis phase – August 2022</a:t>
          </a:r>
          <a:endParaRPr lang="en-US" sz="2000" b="1" dirty="0">
            <a:solidFill>
              <a:schemeClr val="bg1"/>
            </a:solidFill>
            <a:latin typeface="+mn-lt"/>
            <a:ea typeface="+mn-ea"/>
            <a:cs typeface="+mn-cs"/>
          </a:endParaRPr>
        </a:p>
      </dgm:t>
    </dgm:pt>
    <dgm:pt modelId="{F00A27CC-5896-4286-8D23-43A53CCF41FC}" type="parTrans" cxnId="{EC46CE1D-F35F-4DAF-B761-4A8D6E568022}">
      <dgm:prSet/>
      <dgm:spPr/>
      <dgm:t>
        <a:bodyPr/>
        <a:lstStyle/>
        <a:p>
          <a:pPr algn="ctr"/>
          <a:endParaRPr lang="en-US" b="1">
            <a:solidFill>
              <a:schemeClr val="bg1"/>
            </a:solidFill>
            <a:latin typeface="+mn-lt"/>
          </a:endParaRPr>
        </a:p>
      </dgm:t>
    </dgm:pt>
    <dgm:pt modelId="{A9BD3345-F5FC-48F3-AFC7-544035CB3364}" type="sibTrans" cxnId="{EC46CE1D-F35F-4DAF-B761-4A8D6E568022}">
      <dgm:prSet/>
      <dgm:spPr/>
      <dgm:t>
        <a:bodyPr/>
        <a:lstStyle/>
        <a:p>
          <a:pPr algn="ctr"/>
          <a:endParaRPr lang="en-US" b="1">
            <a:solidFill>
              <a:schemeClr val="bg1"/>
            </a:solidFill>
            <a:latin typeface="+mn-lt"/>
          </a:endParaRPr>
        </a:p>
      </dgm:t>
    </dgm:pt>
    <dgm:pt modelId="{7B2A2C82-DFA5-48AA-BBAA-8AA0DC8B8DDB}">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2400" b="1" dirty="0">
            <a:solidFill>
              <a:schemeClr val="bg1"/>
            </a:solidFill>
            <a:latin typeface="+mn-lt"/>
            <a:ea typeface="+mn-ea"/>
            <a:cs typeface="+mn-cs"/>
          </a:endParaRPr>
        </a:p>
      </dgm:t>
    </dgm:pt>
    <dgm:pt modelId="{BC94D074-9FEA-4321-9818-3D4196414B22}" type="parTrans" cxnId="{895A5C63-7C43-445A-80FB-E6E757369E97}">
      <dgm:prSet/>
      <dgm:spPr/>
      <dgm:t>
        <a:bodyPr/>
        <a:lstStyle/>
        <a:p>
          <a:pPr algn="ctr"/>
          <a:endParaRPr lang="en-US" b="1">
            <a:solidFill>
              <a:schemeClr val="bg1"/>
            </a:solidFill>
            <a:latin typeface="+mn-lt"/>
          </a:endParaRPr>
        </a:p>
      </dgm:t>
    </dgm:pt>
    <dgm:pt modelId="{43681BA6-2F70-4961-8BD1-CF4CFB4DD8E2}" type="sibTrans" cxnId="{895A5C63-7C43-445A-80FB-E6E757369E97}">
      <dgm:prSet/>
      <dgm:spPr/>
      <dgm:t>
        <a:bodyPr/>
        <a:lstStyle/>
        <a:p>
          <a:pPr algn="ctr"/>
          <a:endParaRPr lang="en-US" b="1">
            <a:solidFill>
              <a:schemeClr val="bg1"/>
            </a:solidFill>
            <a:latin typeface="+mn-lt"/>
          </a:endParaRPr>
        </a:p>
      </dgm:t>
    </dgm:pt>
    <dgm:pt modelId="{A34B0469-FC9E-4B11-A95A-703A86802EF1}">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1400" b="1" dirty="0">
            <a:solidFill>
              <a:schemeClr val="bg1"/>
            </a:solidFill>
            <a:latin typeface="+mn-lt"/>
            <a:ea typeface="+mn-ea"/>
            <a:cs typeface="+mn-cs"/>
          </a:endParaRPr>
        </a:p>
      </dgm:t>
    </dgm:pt>
    <dgm:pt modelId="{3EDEADFA-D0CB-4A2D-8353-B83BF55B30A9}" type="parTrans" cxnId="{FACE94F0-9E14-472F-B1A6-BD9DFE0FC136}">
      <dgm:prSet/>
      <dgm:spPr/>
      <dgm:t>
        <a:bodyPr/>
        <a:lstStyle/>
        <a:p>
          <a:pPr algn="ctr"/>
          <a:endParaRPr lang="en-US" b="1">
            <a:solidFill>
              <a:schemeClr val="bg1"/>
            </a:solidFill>
            <a:latin typeface="+mn-lt"/>
          </a:endParaRPr>
        </a:p>
      </dgm:t>
    </dgm:pt>
    <dgm:pt modelId="{D994C18F-216E-4827-923E-3397BAE9E3A1}" type="sibTrans" cxnId="{FACE94F0-9E14-472F-B1A6-BD9DFE0FC136}">
      <dgm:prSet/>
      <dgm:spPr/>
      <dgm:t>
        <a:bodyPr/>
        <a:lstStyle/>
        <a:p>
          <a:pPr algn="ctr"/>
          <a:endParaRPr lang="en-US" b="1">
            <a:solidFill>
              <a:schemeClr val="bg1"/>
            </a:solidFill>
            <a:latin typeface="+mn-lt"/>
          </a:endParaRPr>
        </a:p>
      </dgm:t>
    </dgm:pt>
    <dgm:pt modelId="{95F08C61-CF5D-468C-B664-D9747C72EF63}">
      <dgm:prSet custT="1"/>
      <dgm:spPr>
        <a:xfrm>
          <a:off x="0" y="429964"/>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Conduct public participation into 23/24 IDP &amp; Budget Review - September 2022</a:t>
          </a:r>
          <a:endParaRPr lang="en-US" sz="2000" b="1" dirty="0">
            <a:solidFill>
              <a:schemeClr val="bg1"/>
            </a:solidFill>
            <a:latin typeface="+mn-lt"/>
            <a:ea typeface="+mn-ea"/>
            <a:cs typeface="+mn-cs"/>
          </a:endParaRPr>
        </a:p>
      </dgm:t>
    </dgm:pt>
    <dgm:pt modelId="{72020E8B-8C38-4400-B9AF-08B1E0E668F6}" type="parTrans" cxnId="{45F409AC-716B-4B17-9408-703C7B75F67F}">
      <dgm:prSet/>
      <dgm:spPr/>
      <dgm:t>
        <a:bodyPr/>
        <a:lstStyle/>
        <a:p>
          <a:pPr algn="ctr"/>
          <a:endParaRPr lang="en-US" b="1">
            <a:solidFill>
              <a:schemeClr val="bg1"/>
            </a:solidFill>
            <a:latin typeface="+mn-lt"/>
          </a:endParaRPr>
        </a:p>
      </dgm:t>
    </dgm:pt>
    <dgm:pt modelId="{6829B3E1-60F9-4887-AD0E-B7C7BCCB7E6A}" type="sibTrans" cxnId="{45F409AC-716B-4B17-9408-703C7B75F67F}">
      <dgm:prSet/>
      <dgm:spPr/>
      <dgm:t>
        <a:bodyPr/>
        <a:lstStyle/>
        <a:p>
          <a:pPr algn="ctr"/>
          <a:endParaRPr lang="en-US" b="1">
            <a:solidFill>
              <a:schemeClr val="bg1"/>
            </a:solidFill>
            <a:latin typeface="+mn-lt"/>
          </a:endParaRPr>
        </a:p>
      </dgm:t>
    </dgm:pt>
    <dgm:pt modelId="{0D2A2467-DF17-45B9-AB75-19BDF46CFBA0}">
      <dgm:prSet custT="1"/>
      <dgm:spPr>
        <a:xfrm>
          <a:off x="0" y="955476"/>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based planning session (ward committee capacity building session) – 25 March 2023</a:t>
          </a:r>
          <a:endParaRPr lang="en-US" sz="2000" b="1" dirty="0">
            <a:solidFill>
              <a:schemeClr val="bg1"/>
            </a:solidFill>
            <a:latin typeface="+mn-lt"/>
            <a:ea typeface="+mn-ea"/>
            <a:cs typeface="+mn-cs"/>
          </a:endParaRPr>
        </a:p>
      </dgm:t>
    </dgm:pt>
    <dgm:pt modelId="{5EE21412-771F-4988-8922-27D7B2E1133D}" type="parTrans" cxnId="{E19B58EF-A737-4E72-8525-EBFCDA8AE38F}">
      <dgm:prSet/>
      <dgm:spPr/>
      <dgm:t>
        <a:bodyPr/>
        <a:lstStyle/>
        <a:p>
          <a:pPr algn="ctr"/>
          <a:endParaRPr lang="en-US" b="1">
            <a:solidFill>
              <a:schemeClr val="bg1"/>
            </a:solidFill>
            <a:latin typeface="+mn-lt"/>
          </a:endParaRPr>
        </a:p>
      </dgm:t>
    </dgm:pt>
    <dgm:pt modelId="{B99D7E58-F510-46B2-9AE5-894149B27E3D}" type="sibTrans" cxnId="{E19B58EF-A737-4E72-8525-EBFCDA8AE38F}">
      <dgm:prSet/>
      <dgm:spPr/>
      <dgm:t>
        <a:bodyPr/>
        <a:lstStyle/>
        <a:p>
          <a:pPr algn="ctr"/>
          <a:endParaRPr lang="en-US" b="1">
            <a:solidFill>
              <a:schemeClr val="bg1"/>
            </a:solidFill>
            <a:latin typeface="+mn-lt"/>
          </a:endParaRPr>
        </a:p>
      </dgm:t>
    </dgm:pt>
    <dgm:pt modelId="{84E8541E-4FFC-4735-AB5F-F0F9E70D5AC7}">
      <dgm:prSet custT="1"/>
      <dgm:spPr>
        <a:xfrm>
          <a:off x="0" y="2006500"/>
          <a:ext cx="6096000" cy="477738"/>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Tabling of Draft IDP and Budget – 31 March 2023</a:t>
          </a:r>
          <a:endParaRPr lang="en-US" sz="2000" b="1" dirty="0">
            <a:solidFill>
              <a:schemeClr val="bg1"/>
            </a:solidFill>
            <a:latin typeface="+mn-lt"/>
            <a:ea typeface="+mn-ea"/>
            <a:cs typeface="+mn-cs"/>
          </a:endParaRPr>
        </a:p>
      </dgm:t>
    </dgm:pt>
    <dgm:pt modelId="{C68B5FEC-248C-48C5-A4FA-B8901C6319A7}" type="parTrans" cxnId="{C3C0B0BC-0562-4FB2-B414-485147FC04A3}">
      <dgm:prSet/>
      <dgm:spPr/>
      <dgm:t>
        <a:bodyPr/>
        <a:lstStyle/>
        <a:p>
          <a:pPr algn="ctr"/>
          <a:endParaRPr lang="en-US" b="1">
            <a:solidFill>
              <a:schemeClr val="bg1"/>
            </a:solidFill>
            <a:latin typeface="+mn-lt"/>
          </a:endParaRPr>
        </a:p>
      </dgm:t>
    </dgm:pt>
    <dgm:pt modelId="{33440662-5EBF-4B94-8B24-1532A3708041}" type="sibTrans" cxnId="{C3C0B0BC-0562-4FB2-B414-485147FC04A3}">
      <dgm:prSet/>
      <dgm:spPr/>
      <dgm:t>
        <a:bodyPr/>
        <a:lstStyle/>
        <a:p>
          <a:pPr algn="ctr"/>
          <a:endParaRPr lang="en-US" b="1">
            <a:solidFill>
              <a:schemeClr val="bg1"/>
            </a:solidFill>
            <a:latin typeface="+mn-lt"/>
          </a:endParaRPr>
        </a:p>
      </dgm:t>
    </dgm:pt>
    <dgm:pt modelId="{BBFF0204-227D-4D06-BE71-282B3E69785A}">
      <dgm:prSet custT="1"/>
      <dgm:spPr>
        <a:xfrm>
          <a:off x="0" y="2532012"/>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Public comment window on Draft IDP and Budget - April 2023</a:t>
          </a:r>
          <a:endParaRPr lang="en-US" sz="2000" b="1" dirty="0">
            <a:solidFill>
              <a:schemeClr val="bg1"/>
            </a:solidFill>
            <a:latin typeface="+mn-lt"/>
            <a:ea typeface="+mn-ea"/>
            <a:cs typeface="+mn-cs"/>
          </a:endParaRPr>
        </a:p>
      </dgm:t>
    </dgm:pt>
    <dgm:pt modelId="{8465D184-DB27-4A30-A771-1EE1902E886C}" type="parTrans" cxnId="{A035F39F-246F-41FA-B7B6-4BF40086DF55}">
      <dgm:prSet/>
      <dgm:spPr/>
      <dgm:t>
        <a:bodyPr/>
        <a:lstStyle/>
        <a:p>
          <a:pPr algn="ctr"/>
          <a:endParaRPr lang="en-US" b="1">
            <a:solidFill>
              <a:schemeClr val="bg1"/>
            </a:solidFill>
            <a:latin typeface="+mn-lt"/>
          </a:endParaRPr>
        </a:p>
      </dgm:t>
    </dgm:pt>
    <dgm:pt modelId="{F246C5AC-0D25-41D0-A138-AA95593EA4F1}" type="sibTrans" cxnId="{A035F39F-246F-41FA-B7B6-4BF40086DF55}">
      <dgm:prSet/>
      <dgm:spPr/>
      <dgm:t>
        <a:bodyPr/>
        <a:lstStyle/>
        <a:p>
          <a:pPr algn="ctr"/>
          <a:endParaRPr lang="en-US" b="1">
            <a:solidFill>
              <a:schemeClr val="bg1"/>
            </a:solidFill>
            <a:latin typeface="+mn-lt"/>
          </a:endParaRPr>
        </a:p>
      </dgm:t>
    </dgm:pt>
    <dgm:pt modelId="{A315D346-AE4F-40FB-A9C3-A60EB642BAF3}">
      <dgm:prSet custT="1"/>
      <dgm:spPr>
        <a:xfrm>
          <a:off x="0" y="3057524"/>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Committee consultation on IDP and Budget - March 2023</a:t>
          </a:r>
          <a:endParaRPr lang="en-US" sz="2000" b="1" dirty="0">
            <a:solidFill>
              <a:schemeClr val="bg1"/>
            </a:solidFill>
            <a:latin typeface="+mn-lt"/>
            <a:ea typeface="+mn-ea"/>
            <a:cs typeface="+mn-cs"/>
          </a:endParaRPr>
        </a:p>
      </dgm:t>
    </dgm:pt>
    <dgm:pt modelId="{4D7176F4-414F-493C-9891-7AF276289A60}" type="parTrans" cxnId="{7AE10E2C-433D-4D9A-AC7E-D001E81E10F3}">
      <dgm:prSet/>
      <dgm:spPr/>
      <dgm:t>
        <a:bodyPr/>
        <a:lstStyle/>
        <a:p>
          <a:pPr algn="ctr"/>
          <a:endParaRPr lang="en-US" b="1">
            <a:solidFill>
              <a:schemeClr val="bg1"/>
            </a:solidFill>
            <a:latin typeface="+mn-lt"/>
          </a:endParaRPr>
        </a:p>
      </dgm:t>
    </dgm:pt>
    <dgm:pt modelId="{A8F235A3-206F-4B5E-B84C-2DD68A98505C}" type="sibTrans" cxnId="{7AE10E2C-433D-4D9A-AC7E-D001E81E10F3}">
      <dgm:prSet/>
      <dgm:spPr/>
      <dgm:t>
        <a:bodyPr/>
        <a:lstStyle/>
        <a:p>
          <a:pPr algn="ctr"/>
          <a:endParaRPr lang="en-US" b="1">
            <a:solidFill>
              <a:schemeClr val="bg1"/>
            </a:solidFill>
            <a:latin typeface="+mn-lt"/>
          </a:endParaRPr>
        </a:p>
      </dgm:t>
    </dgm:pt>
    <dgm:pt modelId="{8BDE7521-67F6-4D36-AB23-0FE496ED9D85}">
      <dgm:prSet custT="1"/>
      <dgm:spPr>
        <a:xfrm>
          <a:off x="0" y="3583037"/>
          <a:ext cx="6096000" cy="47773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on IDP and Budget – March 2023</a:t>
          </a:r>
          <a:endParaRPr lang="en-US" sz="2000" b="1" dirty="0">
            <a:solidFill>
              <a:schemeClr val="bg1"/>
            </a:solidFill>
            <a:latin typeface="+mn-lt"/>
            <a:ea typeface="+mn-ea"/>
            <a:cs typeface="+mn-cs"/>
          </a:endParaRPr>
        </a:p>
      </dgm:t>
    </dgm:pt>
    <dgm:pt modelId="{52719D38-6227-4579-8F9C-F52E66D584AC}" type="parTrans" cxnId="{403F2BA4-810E-45D2-BDCA-758ECA39000B}">
      <dgm:prSet/>
      <dgm:spPr/>
      <dgm:t>
        <a:bodyPr/>
        <a:lstStyle/>
        <a:p>
          <a:pPr algn="ctr"/>
          <a:endParaRPr lang="en-US" b="1">
            <a:solidFill>
              <a:schemeClr val="bg1"/>
            </a:solidFill>
            <a:latin typeface="+mn-lt"/>
          </a:endParaRPr>
        </a:p>
      </dgm:t>
    </dgm:pt>
    <dgm:pt modelId="{8D8D8908-5806-4577-BCDE-61469B388AF8}" type="sibTrans" cxnId="{403F2BA4-810E-45D2-BDCA-758ECA39000B}">
      <dgm:prSet/>
      <dgm:spPr/>
      <dgm:t>
        <a:bodyPr/>
        <a:lstStyle/>
        <a:p>
          <a:pPr algn="ctr"/>
          <a:endParaRPr lang="en-US" b="1">
            <a:solidFill>
              <a:schemeClr val="bg1"/>
            </a:solidFill>
            <a:latin typeface="+mn-lt"/>
          </a:endParaRPr>
        </a:p>
      </dgm:t>
    </dgm:pt>
    <dgm:pt modelId="{DE69D510-5EAF-446C-9348-6CFE0DD0A58F}">
      <dgm:prSet custT="1"/>
      <dgm:spPr>
        <a:xfrm>
          <a:off x="0" y="1480988"/>
          <a:ext cx="6096000" cy="477738"/>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Submission of capital budget priorities by Executive Management – November 2022</a:t>
          </a:r>
          <a:endParaRPr lang="en-US" sz="2000" b="1" dirty="0">
            <a:solidFill>
              <a:schemeClr val="bg1"/>
            </a:solidFill>
            <a:latin typeface="+mn-lt"/>
            <a:ea typeface="+mn-ea"/>
            <a:cs typeface="+mn-cs"/>
          </a:endParaRPr>
        </a:p>
      </dgm:t>
    </dgm:pt>
    <dgm:pt modelId="{9642DEBE-E32F-47AF-A8DC-18C4F88227F7}" type="sibTrans" cxnId="{C7D7DB04-976E-4BF2-8905-647F4F396FBE}">
      <dgm:prSet/>
      <dgm:spPr/>
      <dgm:t>
        <a:bodyPr/>
        <a:lstStyle/>
        <a:p>
          <a:pPr algn="ctr"/>
          <a:endParaRPr lang="en-US" b="1">
            <a:solidFill>
              <a:schemeClr val="bg1"/>
            </a:solidFill>
            <a:latin typeface="+mn-lt"/>
          </a:endParaRPr>
        </a:p>
      </dgm:t>
    </dgm:pt>
    <dgm:pt modelId="{150D7D50-4C2E-4D65-8E36-034E5C521CDC}" type="parTrans" cxnId="{C7D7DB04-976E-4BF2-8905-647F4F396FBE}">
      <dgm:prSet/>
      <dgm:spPr/>
      <dgm:t>
        <a:bodyPr/>
        <a:lstStyle/>
        <a:p>
          <a:pPr algn="ctr"/>
          <a:endParaRPr lang="en-US" b="1">
            <a:solidFill>
              <a:schemeClr val="bg1"/>
            </a:solidFill>
            <a:latin typeface="+mn-lt"/>
          </a:endParaRPr>
        </a:p>
      </dgm:t>
    </dgm:pt>
    <dgm:pt modelId="{F60FB2E1-A5F6-408C-8B8D-6A817958F171}" type="pres">
      <dgm:prSet presAssocID="{21CFCB7F-6E70-4102-B31E-12D7C11CBDE1}" presName="linear" presStyleCnt="0">
        <dgm:presLayoutVars>
          <dgm:dir/>
          <dgm:resizeHandles val="exact"/>
        </dgm:presLayoutVars>
      </dgm:prSet>
      <dgm:spPr/>
    </dgm:pt>
    <dgm:pt modelId="{EAE86010-2898-4300-BFCD-092BED1CE743}" type="pres">
      <dgm:prSet presAssocID="{CE02CC7A-4013-46BA-98C7-87E791449EEC}" presName="comp" presStyleCnt="0"/>
      <dgm:spPr/>
    </dgm:pt>
    <dgm:pt modelId="{B4B948CD-E52B-4D05-AA69-A330BD528D07}" type="pres">
      <dgm:prSet presAssocID="{CE02CC7A-4013-46BA-98C7-87E791449EEC}" presName="box" presStyleLbl="node1" presStyleIdx="0" presStyleCnt="8" custScaleY="105170"/>
      <dgm:spPr/>
    </dgm:pt>
    <dgm:pt modelId="{197E932D-78D2-4B73-8683-E47C6CE14536}" type="pres">
      <dgm:prSet presAssocID="{CE02CC7A-4013-46BA-98C7-87E791449EEC}" presName="img" presStyleLbl="fgImgPlace1" presStyleIdx="0" presStyleCnt="8"/>
      <dgm:spPr>
        <a:xfrm>
          <a:off x="47773" y="0"/>
          <a:ext cx="1219200" cy="382190"/>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gm:spPr>
    </dgm:pt>
    <dgm:pt modelId="{69F89D45-3742-449C-8FB7-D6A047AC2290}" type="pres">
      <dgm:prSet presAssocID="{CE02CC7A-4013-46BA-98C7-87E791449EEC}" presName="text" presStyleLbl="node1" presStyleIdx="0" presStyleCnt="8">
        <dgm:presLayoutVars>
          <dgm:bulletEnabled val="1"/>
        </dgm:presLayoutVars>
      </dgm:prSet>
      <dgm:spPr/>
    </dgm:pt>
    <dgm:pt modelId="{80099F34-A942-4CF2-8CA4-F9D94967F4DC}" type="pres">
      <dgm:prSet presAssocID="{A9BD3345-F5FC-48F3-AFC7-544035CB3364}" presName="spacer" presStyleCnt="0"/>
      <dgm:spPr/>
    </dgm:pt>
    <dgm:pt modelId="{454F6A49-5AD2-446F-8238-0E3D769289D4}" type="pres">
      <dgm:prSet presAssocID="{95F08C61-CF5D-468C-B664-D9747C72EF63}" presName="comp" presStyleCnt="0"/>
      <dgm:spPr/>
    </dgm:pt>
    <dgm:pt modelId="{650EFE2A-294B-49F4-94C8-6478AD77B2A6}" type="pres">
      <dgm:prSet presAssocID="{95F08C61-CF5D-468C-B664-D9747C72EF63}" presName="box" presStyleLbl="node1" presStyleIdx="1" presStyleCnt="8"/>
      <dgm:spPr/>
    </dgm:pt>
    <dgm:pt modelId="{9FD202C7-BACF-4623-B418-D67C5B4777D0}" type="pres">
      <dgm:prSet presAssocID="{95F08C61-CF5D-468C-B664-D9747C72EF63}" presName="img" presStyleLbl="fgImgPlace1" presStyleIdx="1" presStyleCnt="8"/>
      <dgm:spPr>
        <a:xfrm>
          <a:off x="47773" y="477738"/>
          <a:ext cx="1219200" cy="382190"/>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E1AE500A-B3C7-42E3-B23D-FB3CB18B2D5F}" type="pres">
      <dgm:prSet presAssocID="{95F08C61-CF5D-468C-B664-D9747C72EF63}" presName="text" presStyleLbl="node1" presStyleIdx="1" presStyleCnt="8">
        <dgm:presLayoutVars>
          <dgm:bulletEnabled val="1"/>
        </dgm:presLayoutVars>
      </dgm:prSet>
      <dgm:spPr/>
    </dgm:pt>
    <dgm:pt modelId="{76F1610E-BAFC-4F8C-B7AF-9304794D8FFF}" type="pres">
      <dgm:prSet presAssocID="{6829B3E1-60F9-4887-AD0E-B7C7BCCB7E6A}" presName="spacer" presStyleCnt="0"/>
      <dgm:spPr/>
    </dgm:pt>
    <dgm:pt modelId="{368943AA-1D5B-4920-ACBF-744470D12A1C}" type="pres">
      <dgm:prSet presAssocID="{0D2A2467-DF17-45B9-AB75-19BDF46CFBA0}" presName="comp" presStyleCnt="0"/>
      <dgm:spPr/>
    </dgm:pt>
    <dgm:pt modelId="{644F89EA-7125-446D-96A0-0B1B3DB52FD6}" type="pres">
      <dgm:prSet presAssocID="{0D2A2467-DF17-45B9-AB75-19BDF46CFBA0}" presName="box" presStyleLbl="node1" presStyleIdx="2" presStyleCnt="8"/>
      <dgm:spPr/>
    </dgm:pt>
    <dgm:pt modelId="{517552FE-769A-4B74-871E-7CEA051BBE67}" type="pres">
      <dgm:prSet presAssocID="{0D2A2467-DF17-45B9-AB75-19BDF46CFBA0}" presName="img" presStyleLbl="fgImgPlace1" presStyleIdx="2" presStyleCnt="8"/>
      <dgm:spPr>
        <a:xfrm>
          <a:off x="47773" y="1003250"/>
          <a:ext cx="1219200" cy="382190"/>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gm:spPr>
    </dgm:pt>
    <dgm:pt modelId="{0820614D-85E0-441E-B84C-34D949D5488E}" type="pres">
      <dgm:prSet presAssocID="{0D2A2467-DF17-45B9-AB75-19BDF46CFBA0}" presName="text" presStyleLbl="node1" presStyleIdx="2" presStyleCnt="8">
        <dgm:presLayoutVars>
          <dgm:bulletEnabled val="1"/>
        </dgm:presLayoutVars>
      </dgm:prSet>
      <dgm:spPr/>
    </dgm:pt>
    <dgm:pt modelId="{7974A0A1-15D8-47ED-979A-6A47C529C9E7}" type="pres">
      <dgm:prSet presAssocID="{B99D7E58-F510-46B2-9AE5-894149B27E3D}" presName="spacer" presStyleCnt="0"/>
      <dgm:spPr/>
    </dgm:pt>
    <dgm:pt modelId="{6D75F3F4-3812-4342-A7A7-85A3824C5364}" type="pres">
      <dgm:prSet presAssocID="{DE69D510-5EAF-446C-9348-6CFE0DD0A58F}" presName="comp" presStyleCnt="0"/>
      <dgm:spPr/>
    </dgm:pt>
    <dgm:pt modelId="{0DEDE1F2-1010-4EE0-B114-C7F3483B6545}" type="pres">
      <dgm:prSet presAssocID="{DE69D510-5EAF-446C-9348-6CFE0DD0A58F}" presName="box" presStyleLbl="node1" presStyleIdx="3" presStyleCnt="8"/>
      <dgm:spPr/>
    </dgm:pt>
    <dgm:pt modelId="{009F2FE2-9053-4966-8D6D-BD41857DE5F1}" type="pres">
      <dgm:prSet presAssocID="{DE69D510-5EAF-446C-9348-6CFE0DD0A58F}" presName="img" presStyleLbl="fgImgPlace1" presStyleIdx="3" presStyleCnt="8"/>
      <dgm:spPr>
        <a:xfrm>
          <a:off x="47773" y="1528762"/>
          <a:ext cx="1219200" cy="382190"/>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gm:spPr>
    </dgm:pt>
    <dgm:pt modelId="{B629AFFB-6FEE-4153-8F3F-C771A72B52DF}" type="pres">
      <dgm:prSet presAssocID="{DE69D510-5EAF-446C-9348-6CFE0DD0A58F}" presName="text" presStyleLbl="node1" presStyleIdx="3" presStyleCnt="8">
        <dgm:presLayoutVars>
          <dgm:bulletEnabled val="1"/>
        </dgm:presLayoutVars>
      </dgm:prSet>
      <dgm:spPr/>
    </dgm:pt>
    <dgm:pt modelId="{63667CE3-FB24-4CFC-B249-0EC26C790EEF}" type="pres">
      <dgm:prSet presAssocID="{9642DEBE-E32F-47AF-A8DC-18C4F88227F7}" presName="spacer" presStyleCnt="0"/>
      <dgm:spPr/>
    </dgm:pt>
    <dgm:pt modelId="{A28FB065-5058-4242-8C27-8F648DCD8D4C}" type="pres">
      <dgm:prSet presAssocID="{84E8541E-4FFC-4735-AB5F-F0F9E70D5AC7}" presName="comp" presStyleCnt="0"/>
      <dgm:spPr/>
    </dgm:pt>
    <dgm:pt modelId="{859C3482-802E-428C-858B-E30CA9B6021C}" type="pres">
      <dgm:prSet presAssocID="{84E8541E-4FFC-4735-AB5F-F0F9E70D5AC7}" presName="box" presStyleLbl="node1" presStyleIdx="4" presStyleCnt="8" custLinFactNeighborX="-887"/>
      <dgm:spPr/>
    </dgm:pt>
    <dgm:pt modelId="{C9950041-20BD-47B5-964C-D5030E003B49}" type="pres">
      <dgm:prSet presAssocID="{84E8541E-4FFC-4735-AB5F-F0F9E70D5AC7}" presName="img" presStyleLbl="fgImgPlace1" presStyleIdx="4" presStyleCnt="8"/>
      <dgm:spPr>
        <a:xfrm>
          <a:off x="47773" y="2054274"/>
          <a:ext cx="1219200" cy="382190"/>
        </a:xfrm>
        <a:prstGeom prst="roundRect">
          <a:avLst>
            <a:gd name="adj" fmla="val 10000"/>
          </a:avLst>
        </a:prstGeom>
        <a:blipFill rotWithShape="1">
          <a:blip xmlns:r="http://schemas.openxmlformats.org/officeDocument/2006/relationships" r:embed="rId5"/>
          <a:srcRect/>
          <a:stretch>
            <a:fillRect t="-29000" b="-29000"/>
          </a:stretch>
        </a:blipFill>
        <a:ln w="12700" cap="flat" cmpd="sng" algn="ctr">
          <a:solidFill>
            <a:sysClr val="window" lastClr="FFFFFF">
              <a:hueOff val="0"/>
              <a:satOff val="0"/>
              <a:lumOff val="0"/>
              <a:alphaOff val="0"/>
            </a:sysClr>
          </a:solidFill>
          <a:prstDash val="solid"/>
          <a:miter lim="800000"/>
        </a:ln>
        <a:effectLst/>
      </dgm:spPr>
    </dgm:pt>
    <dgm:pt modelId="{DA17A91E-01AB-47AC-B805-27DE93C47B7D}" type="pres">
      <dgm:prSet presAssocID="{84E8541E-4FFC-4735-AB5F-F0F9E70D5AC7}" presName="text" presStyleLbl="node1" presStyleIdx="4" presStyleCnt="8">
        <dgm:presLayoutVars>
          <dgm:bulletEnabled val="1"/>
        </dgm:presLayoutVars>
      </dgm:prSet>
      <dgm:spPr/>
    </dgm:pt>
    <dgm:pt modelId="{6F38595E-746E-4A58-97F8-52CCB92EAFAC}" type="pres">
      <dgm:prSet presAssocID="{33440662-5EBF-4B94-8B24-1532A3708041}" presName="spacer" presStyleCnt="0"/>
      <dgm:spPr/>
    </dgm:pt>
    <dgm:pt modelId="{F8C0FCBD-66B5-479D-8224-1FA1EA5C03E7}" type="pres">
      <dgm:prSet presAssocID="{BBFF0204-227D-4D06-BE71-282B3E69785A}" presName="comp" presStyleCnt="0"/>
      <dgm:spPr/>
    </dgm:pt>
    <dgm:pt modelId="{DF3F9604-A3B2-48E2-AEDD-C94915D9A28D}" type="pres">
      <dgm:prSet presAssocID="{BBFF0204-227D-4D06-BE71-282B3E69785A}" presName="box" presStyleLbl="node1" presStyleIdx="5" presStyleCnt="8"/>
      <dgm:spPr/>
    </dgm:pt>
    <dgm:pt modelId="{804CCFB9-DE80-4CEC-A515-0D7A8C2754D8}" type="pres">
      <dgm:prSet presAssocID="{BBFF0204-227D-4D06-BE71-282B3E69785A}" presName="img" presStyleLbl="fgImgPlace1" presStyleIdx="5" presStyleCnt="8"/>
      <dgm:spPr>
        <a:xfrm>
          <a:off x="47773" y="2579786"/>
          <a:ext cx="1219200" cy="382190"/>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gm:spPr>
    </dgm:pt>
    <dgm:pt modelId="{0F84E891-D336-4ABF-891E-8FF067CB1861}" type="pres">
      <dgm:prSet presAssocID="{BBFF0204-227D-4D06-BE71-282B3E69785A}" presName="text" presStyleLbl="node1" presStyleIdx="5" presStyleCnt="8">
        <dgm:presLayoutVars>
          <dgm:bulletEnabled val="1"/>
        </dgm:presLayoutVars>
      </dgm:prSet>
      <dgm:spPr/>
    </dgm:pt>
    <dgm:pt modelId="{601CA513-2CAB-4BE9-97E8-F2666310D36B}" type="pres">
      <dgm:prSet presAssocID="{F246C5AC-0D25-41D0-A138-AA95593EA4F1}" presName="spacer" presStyleCnt="0"/>
      <dgm:spPr/>
    </dgm:pt>
    <dgm:pt modelId="{7F662956-C16A-4AB5-8B33-4D76C5E266B5}" type="pres">
      <dgm:prSet presAssocID="{A315D346-AE4F-40FB-A9C3-A60EB642BAF3}" presName="comp" presStyleCnt="0"/>
      <dgm:spPr/>
    </dgm:pt>
    <dgm:pt modelId="{46149BD5-E3AD-4F5B-A1B9-0583A8114852}" type="pres">
      <dgm:prSet presAssocID="{A315D346-AE4F-40FB-A9C3-A60EB642BAF3}" presName="box" presStyleLbl="node1" presStyleIdx="6" presStyleCnt="8"/>
      <dgm:spPr/>
    </dgm:pt>
    <dgm:pt modelId="{CF85212E-FE4E-4EC2-AC6E-856C6802C68F}" type="pres">
      <dgm:prSet presAssocID="{A315D346-AE4F-40FB-A9C3-A60EB642BAF3}" presName="img" presStyleLbl="fgImgPlace1" presStyleIdx="6" presStyleCnt="8"/>
      <dgm:spPr>
        <a:xfrm>
          <a:off x="47773" y="3105298"/>
          <a:ext cx="1219200" cy="382190"/>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gm:spPr>
    </dgm:pt>
    <dgm:pt modelId="{2B6D88E9-6A47-4043-AE0B-C35CA7CF6C9E}" type="pres">
      <dgm:prSet presAssocID="{A315D346-AE4F-40FB-A9C3-A60EB642BAF3}" presName="text" presStyleLbl="node1" presStyleIdx="6" presStyleCnt="8">
        <dgm:presLayoutVars>
          <dgm:bulletEnabled val="1"/>
        </dgm:presLayoutVars>
      </dgm:prSet>
      <dgm:spPr/>
    </dgm:pt>
    <dgm:pt modelId="{8F93409D-1C2E-4A4E-A592-D7D095297A5B}" type="pres">
      <dgm:prSet presAssocID="{A8F235A3-206F-4B5E-B84C-2DD68A98505C}" presName="spacer" presStyleCnt="0"/>
      <dgm:spPr/>
    </dgm:pt>
    <dgm:pt modelId="{BA2B95DA-BDC9-4BE9-8F93-200CF73765CB}" type="pres">
      <dgm:prSet presAssocID="{8BDE7521-67F6-4D36-AB23-0FE496ED9D85}" presName="comp" presStyleCnt="0"/>
      <dgm:spPr/>
    </dgm:pt>
    <dgm:pt modelId="{46BE04B2-1E6F-411C-9913-7C2046E4AF91}" type="pres">
      <dgm:prSet presAssocID="{8BDE7521-67F6-4D36-AB23-0FE496ED9D85}" presName="box" presStyleLbl="node1" presStyleIdx="7" presStyleCnt="8"/>
      <dgm:spPr/>
    </dgm:pt>
    <dgm:pt modelId="{92FF1DBC-8D12-480C-8FD6-48F46129A43A}" type="pres">
      <dgm:prSet presAssocID="{8BDE7521-67F6-4D36-AB23-0FE496ED9D85}" presName="img" presStyleLbl="fgImgPlace1" presStyleIdx="7" presStyleCnt="8"/>
      <dgm:spPr>
        <a:xfrm>
          <a:off x="47773" y="3630810"/>
          <a:ext cx="1219200" cy="382190"/>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gm:spPr>
    </dgm:pt>
    <dgm:pt modelId="{95DBD7C2-D2F5-42FD-987D-75698BE84E40}" type="pres">
      <dgm:prSet presAssocID="{8BDE7521-67F6-4D36-AB23-0FE496ED9D85}" presName="text" presStyleLbl="node1" presStyleIdx="7" presStyleCnt="8">
        <dgm:presLayoutVars>
          <dgm:bulletEnabled val="1"/>
        </dgm:presLayoutVars>
      </dgm:prSet>
      <dgm:spPr/>
    </dgm:pt>
  </dgm:ptLst>
  <dgm:cxnLst>
    <dgm:cxn modelId="{C7D7DB04-976E-4BF2-8905-647F4F396FBE}" srcId="{21CFCB7F-6E70-4102-B31E-12D7C11CBDE1}" destId="{DE69D510-5EAF-446C-9348-6CFE0DD0A58F}" srcOrd="3" destOrd="0" parTransId="{150D7D50-4C2E-4D65-8E36-034E5C521CDC}" sibTransId="{9642DEBE-E32F-47AF-A8DC-18C4F88227F7}"/>
    <dgm:cxn modelId="{96F0D50D-06EB-4A3C-A26B-4F2EF1C42353}" type="presOf" srcId="{8BDE7521-67F6-4D36-AB23-0FE496ED9D85}" destId="{95DBD7C2-D2F5-42FD-987D-75698BE84E40}" srcOrd="1" destOrd="0" presId="urn:microsoft.com/office/officeart/2005/8/layout/vList4"/>
    <dgm:cxn modelId="{BEA3AB14-E409-4150-A516-A651164FE17D}" type="presOf" srcId="{0D2A2467-DF17-45B9-AB75-19BDF46CFBA0}" destId="{0820614D-85E0-441E-B84C-34D949D5488E}" srcOrd="1" destOrd="0" presId="urn:microsoft.com/office/officeart/2005/8/layout/vList4"/>
    <dgm:cxn modelId="{70CFE917-0BBC-4E2A-8F45-97F87CE38382}" type="presOf" srcId="{7B2A2C82-DFA5-48AA-BBAA-8AA0DC8B8DDB}" destId="{B4B948CD-E52B-4D05-AA69-A330BD528D07}" srcOrd="0" destOrd="1" presId="urn:microsoft.com/office/officeart/2005/8/layout/vList4"/>
    <dgm:cxn modelId="{EC46CE1D-F35F-4DAF-B761-4A8D6E568022}" srcId="{21CFCB7F-6E70-4102-B31E-12D7C11CBDE1}" destId="{CE02CC7A-4013-46BA-98C7-87E791449EEC}" srcOrd="0" destOrd="0" parTransId="{F00A27CC-5896-4286-8D23-43A53CCF41FC}" sibTransId="{A9BD3345-F5FC-48F3-AFC7-544035CB3364}"/>
    <dgm:cxn modelId="{7AE10E2C-433D-4D9A-AC7E-D001E81E10F3}" srcId="{21CFCB7F-6E70-4102-B31E-12D7C11CBDE1}" destId="{A315D346-AE4F-40FB-A9C3-A60EB642BAF3}" srcOrd="6" destOrd="0" parTransId="{4D7176F4-414F-493C-9891-7AF276289A60}" sibTransId="{A8F235A3-206F-4B5E-B84C-2DD68A98505C}"/>
    <dgm:cxn modelId="{6FAF8D2C-FF5D-4CD1-AF68-4261438332CA}" type="presOf" srcId="{CE02CC7A-4013-46BA-98C7-87E791449EEC}" destId="{69F89D45-3742-449C-8FB7-D6A047AC2290}" srcOrd="1" destOrd="0" presId="urn:microsoft.com/office/officeart/2005/8/layout/vList4"/>
    <dgm:cxn modelId="{04E9B537-C237-43D2-BE60-7D9D6C75292F}" type="presOf" srcId="{DE69D510-5EAF-446C-9348-6CFE0DD0A58F}" destId="{B629AFFB-6FEE-4153-8F3F-C771A72B52DF}" srcOrd="1" destOrd="0" presId="urn:microsoft.com/office/officeart/2005/8/layout/vList4"/>
    <dgm:cxn modelId="{895A5C63-7C43-445A-80FB-E6E757369E97}" srcId="{CE02CC7A-4013-46BA-98C7-87E791449EEC}" destId="{7B2A2C82-DFA5-48AA-BBAA-8AA0DC8B8DDB}" srcOrd="0" destOrd="0" parTransId="{BC94D074-9FEA-4321-9818-3D4196414B22}" sibTransId="{43681BA6-2F70-4961-8BD1-CF4CFB4DD8E2}"/>
    <dgm:cxn modelId="{296C076E-74D9-47BF-89EB-47C90568EA5D}" type="presOf" srcId="{95F08C61-CF5D-468C-B664-D9747C72EF63}" destId="{650EFE2A-294B-49F4-94C8-6478AD77B2A6}" srcOrd="0" destOrd="0" presId="urn:microsoft.com/office/officeart/2005/8/layout/vList4"/>
    <dgm:cxn modelId="{F8BFCD6F-9EE5-4E85-9435-D0B9D04E7EB3}" type="presOf" srcId="{A34B0469-FC9E-4B11-A95A-703A86802EF1}" destId="{69F89D45-3742-449C-8FB7-D6A047AC2290}" srcOrd="1" destOrd="2" presId="urn:microsoft.com/office/officeart/2005/8/layout/vList4"/>
    <dgm:cxn modelId="{F3F4A675-0347-4971-B9AA-2EB1216271F9}" type="presOf" srcId="{DE69D510-5EAF-446C-9348-6CFE0DD0A58F}" destId="{0DEDE1F2-1010-4EE0-B114-C7F3483B6545}" srcOrd="0" destOrd="0" presId="urn:microsoft.com/office/officeart/2005/8/layout/vList4"/>
    <dgm:cxn modelId="{E7BDC375-1C88-4312-804A-DE256D8C3961}" type="presOf" srcId="{0D2A2467-DF17-45B9-AB75-19BDF46CFBA0}" destId="{644F89EA-7125-446D-96A0-0B1B3DB52FD6}" srcOrd="0" destOrd="0" presId="urn:microsoft.com/office/officeart/2005/8/layout/vList4"/>
    <dgm:cxn modelId="{2384AF84-04D8-4D61-BFCB-6CC7DF0A7270}" type="presOf" srcId="{8BDE7521-67F6-4D36-AB23-0FE496ED9D85}" destId="{46BE04B2-1E6F-411C-9913-7C2046E4AF91}" srcOrd="0" destOrd="0" presId="urn:microsoft.com/office/officeart/2005/8/layout/vList4"/>
    <dgm:cxn modelId="{DE64B888-14C1-4F11-A47B-15E3B95C0A4F}" type="presOf" srcId="{7B2A2C82-DFA5-48AA-BBAA-8AA0DC8B8DDB}" destId="{69F89D45-3742-449C-8FB7-D6A047AC2290}" srcOrd="1" destOrd="1" presId="urn:microsoft.com/office/officeart/2005/8/layout/vList4"/>
    <dgm:cxn modelId="{0D732296-5185-4F6F-9551-2E2FDFA5B1E3}" type="presOf" srcId="{A34B0469-FC9E-4B11-A95A-703A86802EF1}" destId="{B4B948CD-E52B-4D05-AA69-A330BD528D07}" srcOrd="0" destOrd="2" presId="urn:microsoft.com/office/officeart/2005/8/layout/vList4"/>
    <dgm:cxn modelId="{94BAFE9B-3428-4424-A6E7-8C5432668DC4}" type="presOf" srcId="{A315D346-AE4F-40FB-A9C3-A60EB642BAF3}" destId="{46149BD5-E3AD-4F5B-A1B9-0583A8114852}" srcOrd="0" destOrd="0" presId="urn:microsoft.com/office/officeart/2005/8/layout/vList4"/>
    <dgm:cxn modelId="{A035F39F-246F-41FA-B7B6-4BF40086DF55}" srcId="{21CFCB7F-6E70-4102-B31E-12D7C11CBDE1}" destId="{BBFF0204-227D-4D06-BE71-282B3E69785A}" srcOrd="5" destOrd="0" parTransId="{8465D184-DB27-4A30-A771-1EE1902E886C}" sibTransId="{F246C5AC-0D25-41D0-A138-AA95593EA4F1}"/>
    <dgm:cxn modelId="{2526B3A2-7AEB-486C-AFD9-8BD9F55BC9E6}" type="presOf" srcId="{21CFCB7F-6E70-4102-B31E-12D7C11CBDE1}" destId="{F60FB2E1-A5F6-408C-8B8D-6A817958F171}" srcOrd="0" destOrd="0" presId="urn:microsoft.com/office/officeart/2005/8/layout/vList4"/>
    <dgm:cxn modelId="{403F2BA4-810E-45D2-BDCA-758ECA39000B}" srcId="{21CFCB7F-6E70-4102-B31E-12D7C11CBDE1}" destId="{8BDE7521-67F6-4D36-AB23-0FE496ED9D85}" srcOrd="7" destOrd="0" parTransId="{52719D38-6227-4579-8F9C-F52E66D584AC}" sibTransId="{8D8D8908-5806-4577-BCDE-61469B388AF8}"/>
    <dgm:cxn modelId="{45F409AC-716B-4B17-9408-703C7B75F67F}" srcId="{21CFCB7F-6E70-4102-B31E-12D7C11CBDE1}" destId="{95F08C61-CF5D-468C-B664-D9747C72EF63}" srcOrd="1" destOrd="0" parTransId="{72020E8B-8C38-4400-B9AF-08B1E0E668F6}" sibTransId="{6829B3E1-60F9-4887-AD0E-B7C7BCCB7E6A}"/>
    <dgm:cxn modelId="{77C421BC-6ABD-4E7B-9067-A3CDC4346AC8}" type="presOf" srcId="{BBFF0204-227D-4D06-BE71-282B3E69785A}" destId="{DF3F9604-A3B2-48E2-AEDD-C94915D9A28D}" srcOrd="0" destOrd="0" presId="urn:microsoft.com/office/officeart/2005/8/layout/vList4"/>
    <dgm:cxn modelId="{C3C0B0BC-0562-4FB2-B414-485147FC04A3}" srcId="{21CFCB7F-6E70-4102-B31E-12D7C11CBDE1}" destId="{84E8541E-4FFC-4735-AB5F-F0F9E70D5AC7}" srcOrd="4" destOrd="0" parTransId="{C68B5FEC-248C-48C5-A4FA-B8901C6319A7}" sibTransId="{33440662-5EBF-4B94-8B24-1532A3708041}"/>
    <dgm:cxn modelId="{2E354EBD-A21B-4C74-A957-D402E1CC76D4}" type="presOf" srcId="{A315D346-AE4F-40FB-A9C3-A60EB642BAF3}" destId="{2B6D88E9-6A47-4043-AE0B-C35CA7CF6C9E}" srcOrd="1" destOrd="0" presId="urn:microsoft.com/office/officeart/2005/8/layout/vList4"/>
    <dgm:cxn modelId="{D4D11DC1-5320-4601-971B-F2525F42174A}" type="presOf" srcId="{84E8541E-4FFC-4735-AB5F-F0F9E70D5AC7}" destId="{DA17A91E-01AB-47AC-B805-27DE93C47B7D}" srcOrd="1" destOrd="0" presId="urn:microsoft.com/office/officeart/2005/8/layout/vList4"/>
    <dgm:cxn modelId="{02428DCD-6824-4DC1-9C7C-37953AB2A6B2}" type="presOf" srcId="{CE02CC7A-4013-46BA-98C7-87E791449EEC}" destId="{B4B948CD-E52B-4D05-AA69-A330BD528D07}" srcOrd="0" destOrd="0" presId="urn:microsoft.com/office/officeart/2005/8/layout/vList4"/>
    <dgm:cxn modelId="{E0127AE1-4DB7-4D3D-97AA-3C7E60E97339}" type="presOf" srcId="{84E8541E-4FFC-4735-AB5F-F0F9E70D5AC7}" destId="{859C3482-802E-428C-858B-E30CA9B6021C}" srcOrd="0" destOrd="0" presId="urn:microsoft.com/office/officeart/2005/8/layout/vList4"/>
    <dgm:cxn modelId="{128853E5-84C2-4C3E-9EDE-FCC11E2EC68D}" type="presOf" srcId="{95F08C61-CF5D-468C-B664-D9747C72EF63}" destId="{E1AE500A-B3C7-42E3-B23D-FB3CB18B2D5F}" srcOrd="1" destOrd="0" presId="urn:microsoft.com/office/officeart/2005/8/layout/vList4"/>
    <dgm:cxn modelId="{E19B58EF-A737-4E72-8525-EBFCDA8AE38F}" srcId="{21CFCB7F-6E70-4102-B31E-12D7C11CBDE1}" destId="{0D2A2467-DF17-45B9-AB75-19BDF46CFBA0}" srcOrd="2" destOrd="0" parTransId="{5EE21412-771F-4988-8922-27D7B2E1133D}" sibTransId="{B99D7E58-F510-46B2-9AE5-894149B27E3D}"/>
    <dgm:cxn modelId="{FACE94F0-9E14-472F-B1A6-BD9DFE0FC136}" srcId="{CE02CC7A-4013-46BA-98C7-87E791449EEC}" destId="{A34B0469-FC9E-4B11-A95A-703A86802EF1}" srcOrd="1" destOrd="0" parTransId="{3EDEADFA-D0CB-4A2D-8353-B83BF55B30A9}" sibTransId="{D994C18F-216E-4827-923E-3397BAE9E3A1}"/>
    <dgm:cxn modelId="{E7CFD7F6-F264-4E84-8DB9-4B8E3A9C1037}" type="presOf" srcId="{BBFF0204-227D-4D06-BE71-282B3E69785A}" destId="{0F84E891-D336-4ABF-891E-8FF067CB1861}" srcOrd="1" destOrd="0" presId="urn:microsoft.com/office/officeart/2005/8/layout/vList4"/>
    <dgm:cxn modelId="{240B9F98-B15F-4485-A686-D11D9AF75F5A}" type="presParOf" srcId="{F60FB2E1-A5F6-408C-8B8D-6A817958F171}" destId="{EAE86010-2898-4300-BFCD-092BED1CE743}" srcOrd="0" destOrd="0" presId="urn:microsoft.com/office/officeart/2005/8/layout/vList4"/>
    <dgm:cxn modelId="{22B7BD53-8CE7-4604-9A43-310D7069EF0D}" type="presParOf" srcId="{EAE86010-2898-4300-BFCD-092BED1CE743}" destId="{B4B948CD-E52B-4D05-AA69-A330BD528D07}" srcOrd="0" destOrd="0" presId="urn:microsoft.com/office/officeart/2005/8/layout/vList4"/>
    <dgm:cxn modelId="{4A0CB25D-6D31-4DE0-9C0C-E59C756E10BF}" type="presParOf" srcId="{EAE86010-2898-4300-BFCD-092BED1CE743}" destId="{197E932D-78D2-4B73-8683-E47C6CE14536}" srcOrd="1" destOrd="0" presId="urn:microsoft.com/office/officeart/2005/8/layout/vList4"/>
    <dgm:cxn modelId="{D7925CC7-323A-44DB-83C7-9D6A29C2DBBA}" type="presParOf" srcId="{EAE86010-2898-4300-BFCD-092BED1CE743}" destId="{69F89D45-3742-449C-8FB7-D6A047AC2290}" srcOrd="2" destOrd="0" presId="urn:microsoft.com/office/officeart/2005/8/layout/vList4"/>
    <dgm:cxn modelId="{946DF0E4-9F09-40D1-8A7C-078E9A80A334}" type="presParOf" srcId="{F60FB2E1-A5F6-408C-8B8D-6A817958F171}" destId="{80099F34-A942-4CF2-8CA4-F9D94967F4DC}" srcOrd="1" destOrd="0" presId="urn:microsoft.com/office/officeart/2005/8/layout/vList4"/>
    <dgm:cxn modelId="{6900CF49-EB9B-4E2F-8008-8E375010EE81}" type="presParOf" srcId="{F60FB2E1-A5F6-408C-8B8D-6A817958F171}" destId="{454F6A49-5AD2-446F-8238-0E3D769289D4}" srcOrd="2" destOrd="0" presId="urn:microsoft.com/office/officeart/2005/8/layout/vList4"/>
    <dgm:cxn modelId="{6977665A-FA18-46C1-B667-302DC68A083C}" type="presParOf" srcId="{454F6A49-5AD2-446F-8238-0E3D769289D4}" destId="{650EFE2A-294B-49F4-94C8-6478AD77B2A6}" srcOrd="0" destOrd="0" presId="urn:microsoft.com/office/officeart/2005/8/layout/vList4"/>
    <dgm:cxn modelId="{9995B425-8606-49F0-B7CD-6D8B009D3FD3}" type="presParOf" srcId="{454F6A49-5AD2-446F-8238-0E3D769289D4}" destId="{9FD202C7-BACF-4623-B418-D67C5B4777D0}" srcOrd="1" destOrd="0" presId="urn:microsoft.com/office/officeart/2005/8/layout/vList4"/>
    <dgm:cxn modelId="{EB82D617-2BB8-4E2C-9B8F-3768418E4B04}" type="presParOf" srcId="{454F6A49-5AD2-446F-8238-0E3D769289D4}" destId="{E1AE500A-B3C7-42E3-B23D-FB3CB18B2D5F}" srcOrd="2" destOrd="0" presId="urn:microsoft.com/office/officeart/2005/8/layout/vList4"/>
    <dgm:cxn modelId="{B2886B2F-4AD6-45D1-8690-D811CEDC38C5}" type="presParOf" srcId="{F60FB2E1-A5F6-408C-8B8D-6A817958F171}" destId="{76F1610E-BAFC-4F8C-B7AF-9304794D8FFF}" srcOrd="3" destOrd="0" presId="urn:microsoft.com/office/officeart/2005/8/layout/vList4"/>
    <dgm:cxn modelId="{6F3BE8D4-B373-41F1-8E91-03E270AC7AFD}" type="presParOf" srcId="{F60FB2E1-A5F6-408C-8B8D-6A817958F171}" destId="{368943AA-1D5B-4920-ACBF-744470D12A1C}" srcOrd="4" destOrd="0" presId="urn:microsoft.com/office/officeart/2005/8/layout/vList4"/>
    <dgm:cxn modelId="{9168DBAD-5885-4F67-B0CF-87D57447FC2C}" type="presParOf" srcId="{368943AA-1D5B-4920-ACBF-744470D12A1C}" destId="{644F89EA-7125-446D-96A0-0B1B3DB52FD6}" srcOrd="0" destOrd="0" presId="urn:microsoft.com/office/officeart/2005/8/layout/vList4"/>
    <dgm:cxn modelId="{10190E9A-0876-43C4-A557-C76D0BA8F658}" type="presParOf" srcId="{368943AA-1D5B-4920-ACBF-744470D12A1C}" destId="{517552FE-769A-4B74-871E-7CEA051BBE67}" srcOrd="1" destOrd="0" presId="urn:microsoft.com/office/officeart/2005/8/layout/vList4"/>
    <dgm:cxn modelId="{E775D9BD-7F2D-4BB1-B5B9-49BDDF6FC63D}" type="presParOf" srcId="{368943AA-1D5B-4920-ACBF-744470D12A1C}" destId="{0820614D-85E0-441E-B84C-34D949D5488E}" srcOrd="2" destOrd="0" presId="urn:microsoft.com/office/officeart/2005/8/layout/vList4"/>
    <dgm:cxn modelId="{BF9DE247-4FC1-47E6-9635-7CEA8CD724E3}" type="presParOf" srcId="{F60FB2E1-A5F6-408C-8B8D-6A817958F171}" destId="{7974A0A1-15D8-47ED-979A-6A47C529C9E7}" srcOrd="5" destOrd="0" presId="urn:microsoft.com/office/officeart/2005/8/layout/vList4"/>
    <dgm:cxn modelId="{C38A44EF-149D-4736-9103-14B12902FB06}" type="presParOf" srcId="{F60FB2E1-A5F6-408C-8B8D-6A817958F171}" destId="{6D75F3F4-3812-4342-A7A7-85A3824C5364}" srcOrd="6" destOrd="0" presId="urn:microsoft.com/office/officeart/2005/8/layout/vList4"/>
    <dgm:cxn modelId="{3D6C7AF6-396F-459A-9C8D-4E46DB79955A}" type="presParOf" srcId="{6D75F3F4-3812-4342-A7A7-85A3824C5364}" destId="{0DEDE1F2-1010-4EE0-B114-C7F3483B6545}" srcOrd="0" destOrd="0" presId="urn:microsoft.com/office/officeart/2005/8/layout/vList4"/>
    <dgm:cxn modelId="{529DFD6D-D349-4A10-BB49-93E5ECADACED}" type="presParOf" srcId="{6D75F3F4-3812-4342-A7A7-85A3824C5364}" destId="{009F2FE2-9053-4966-8D6D-BD41857DE5F1}" srcOrd="1" destOrd="0" presId="urn:microsoft.com/office/officeart/2005/8/layout/vList4"/>
    <dgm:cxn modelId="{1E5B1440-6A71-4BC1-AF75-E7347EF13A1D}" type="presParOf" srcId="{6D75F3F4-3812-4342-A7A7-85A3824C5364}" destId="{B629AFFB-6FEE-4153-8F3F-C771A72B52DF}" srcOrd="2" destOrd="0" presId="urn:microsoft.com/office/officeart/2005/8/layout/vList4"/>
    <dgm:cxn modelId="{1EC2537F-DB1C-4A1C-B38E-C2AFF11F4E47}" type="presParOf" srcId="{F60FB2E1-A5F6-408C-8B8D-6A817958F171}" destId="{63667CE3-FB24-4CFC-B249-0EC26C790EEF}" srcOrd="7" destOrd="0" presId="urn:microsoft.com/office/officeart/2005/8/layout/vList4"/>
    <dgm:cxn modelId="{4CD33FF0-EEDF-4121-A9AF-C4F48E9968E4}" type="presParOf" srcId="{F60FB2E1-A5F6-408C-8B8D-6A817958F171}" destId="{A28FB065-5058-4242-8C27-8F648DCD8D4C}" srcOrd="8" destOrd="0" presId="urn:microsoft.com/office/officeart/2005/8/layout/vList4"/>
    <dgm:cxn modelId="{2855E985-BE4B-409E-AA0E-3034437B48A1}" type="presParOf" srcId="{A28FB065-5058-4242-8C27-8F648DCD8D4C}" destId="{859C3482-802E-428C-858B-E30CA9B6021C}" srcOrd="0" destOrd="0" presId="urn:microsoft.com/office/officeart/2005/8/layout/vList4"/>
    <dgm:cxn modelId="{88E08856-CB02-4A84-B346-EA65CC06CC24}" type="presParOf" srcId="{A28FB065-5058-4242-8C27-8F648DCD8D4C}" destId="{C9950041-20BD-47B5-964C-D5030E003B49}" srcOrd="1" destOrd="0" presId="urn:microsoft.com/office/officeart/2005/8/layout/vList4"/>
    <dgm:cxn modelId="{EF2FD794-DAD0-4209-B982-7BE2FA33D98E}" type="presParOf" srcId="{A28FB065-5058-4242-8C27-8F648DCD8D4C}" destId="{DA17A91E-01AB-47AC-B805-27DE93C47B7D}" srcOrd="2" destOrd="0" presId="urn:microsoft.com/office/officeart/2005/8/layout/vList4"/>
    <dgm:cxn modelId="{50AC8660-F9DC-413F-AADF-EC83B72A6244}" type="presParOf" srcId="{F60FB2E1-A5F6-408C-8B8D-6A817958F171}" destId="{6F38595E-746E-4A58-97F8-52CCB92EAFAC}" srcOrd="9" destOrd="0" presId="urn:microsoft.com/office/officeart/2005/8/layout/vList4"/>
    <dgm:cxn modelId="{279D1F96-3A7C-410D-B02E-C346047C9AC5}" type="presParOf" srcId="{F60FB2E1-A5F6-408C-8B8D-6A817958F171}" destId="{F8C0FCBD-66B5-479D-8224-1FA1EA5C03E7}" srcOrd="10" destOrd="0" presId="urn:microsoft.com/office/officeart/2005/8/layout/vList4"/>
    <dgm:cxn modelId="{7F767F5B-D080-4AC3-B263-6E3077E18E9E}" type="presParOf" srcId="{F8C0FCBD-66B5-479D-8224-1FA1EA5C03E7}" destId="{DF3F9604-A3B2-48E2-AEDD-C94915D9A28D}" srcOrd="0" destOrd="0" presId="urn:microsoft.com/office/officeart/2005/8/layout/vList4"/>
    <dgm:cxn modelId="{918478D4-41E6-4ADF-A4B0-BDCE606C64E4}" type="presParOf" srcId="{F8C0FCBD-66B5-479D-8224-1FA1EA5C03E7}" destId="{804CCFB9-DE80-4CEC-A515-0D7A8C2754D8}" srcOrd="1" destOrd="0" presId="urn:microsoft.com/office/officeart/2005/8/layout/vList4"/>
    <dgm:cxn modelId="{8C9535E3-1F52-4177-A6B1-07D5EE407A05}" type="presParOf" srcId="{F8C0FCBD-66B5-479D-8224-1FA1EA5C03E7}" destId="{0F84E891-D336-4ABF-891E-8FF067CB1861}" srcOrd="2" destOrd="0" presId="urn:microsoft.com/office/officeart/2005/8/layout/vList4"/>
    <dgm:cxn modelId="{5E94F4C7-5FB8-448F-A6E5-809DEA5F4F1B}" type="presParOf" srcId="{F60FB2E1-A5F6-408C-8B8D-6A817958F171}" destId="{601CA513-2CAB-4BE9-97E8-F2666310D36B}" srcOrd="11" destOrd="0" presId="urn:microsoft.com/office/officeart/2005/8/layout/vList4"/>
    <dgm:cxn modelId="{C545ADF5-EDE9-4554-817D-857A2E3A3FE6}" type="presParOf" srcId="{F60FB2E1-A5F6-408C-8B8D-6A817958F171}" destId="{7F662956-C16A-4AB5-8B33-4D76C5E266B5}" srcOrd="12" destOrd="0" presId="urn:microsoft.com/office/officeart/2005/8/layout/vList4"/>
    <dgm:cxn modelId="{93A542EE-1786-4DC4-9398-9B3B071D576A}" type="presParOf" srcId="{7F662956-C16A-4AB5-8B33-4D76C5E266B5}" destId="{46149BD5-E3AD-4F5B-A1B9-0583A8114852}" srcOrd="0" destOrd="0" presId="urn:microsoft.com/office/officeart/2005/8/layout/vList4"/>
    <dgm:cxn modelId="{099238A2-BF61-408A-A6AE-A883AB2734A7}" type="presParOf" srcId="{7F662956-C16A-4AB5-8B33-4D76C5E266B5}" destId="{CF85212E-FE4E-4EC2-AC6E-856C6802C68F}" srcOrd="1" destOrd="0" presId="urn:microsoft.com/office/officeart/2005/8/layout/vList4"/>
    <dgm:cxn modelId="{325A00CE-5A09-4993-8AF2-F9FF50281055}" type="presParOf" srcId="{7F662956-C16A-4AB5-8B33-4D76C5E266B5}" destId="{2B6D88E9-6A47-4043-AE0B-C35CA7CF6C9E}" srcOrd="2" destOrd="0" presId="urn:microsoft.com/office/officeart/2005/8/layout/vList4"/>
    <dgm:cxn modelId="{770F6640-048C-4A6B-A805-2F6FBE48201F}" type="presParOf" srcId="{F60FB2E1-A5F6-408C-8B8D-6A817958F171}" destId="{8F93409D-1C2E-4A4E-A592-D7D095297A5B}" srcOrd="13" destOrd="0" presId="urn:microsoft.com/office/officeart/2005/8/layout/vList4"/>
    <dgm:cxn modelId="{C6203F94-8A4D-4B5D-96D4-F0BAB70D1E01}" type="presParOf" srcId="{F60FB2E1-A5F6-408C-8B8D-6A817958F171}" destId="{BA2B95DA-BDC9-4BE9-8F93-200CF73765CB}" srcOrd="14" destOrd="0" presId="urn:microsoft.com/office/officeart/2005/8/layout/vList4"/>
    <dgm:cxn modelId="{27300BEE-3204-4562-9E84-C7691A57F8F2}" type="presParOf" srcId="{BA2B95DA-BDC9-4BE9-8F93-200CF73765CB}" destId="{46BE04B2-1E6F-411C-9913-7C2046E4AF91}" srcOrd="0" destOrd="0" presId="urn:microsoft.com/office/officeart/2005/8/layout/vList4"/>
    <dgm:cxn modelId="{DF8B867E-E6AA-4A28-87CA-8C748FF249BC}" type="presParOf" srcId="{BA2B95DA-BDC9-4BE9-8F93-200CF73765CB}" destId="{92FF1DBC-8D12-480C-8FD6-48F46129A43A}" srcOrd="1" destOrd="0" presId="urn:microsoft.com/office/officeart/2005/8/layout/vList4"/>
    <dgm:cxn modelId="{FCD1FF07-EF8C-40E0-B6FB-AECFBF7CBBF9}" type="presParOf" srcId="{BA2B95DA-BDC9-4BE9-8F93-200CF73765CB}" destId="{95DBD7C2-D2F5-42FD-987D-75698BE84E4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955001-A11D-48D3-A032-DE5F961EDA2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ZA"/>
        </a:p>
      </dgm:t>
    </dgm:pt>
    <dgm:pt modelId="{32AC6F67-F812-47AB-B77B-FEAC847F5916}">
      <dgm:prSet phldrT="[Text]"/>
      <dgm:spPr>
        <a:solidFill>
          <a:srgbClr val="002060"/>
        </a:solidFill>
        <a:ln>
          <a:noFill/>
        </a:ln>
      </dgm:spPr>
      <dgm:t>
        <a:bodyPr/>
        <a:lstStyle/>
        <a:p>
          <a:r>
            <a:rPr lang="af-ZA" dirty="0">
              <a:latin typeface="Arial Rounded MT Bold" panose="020F0704030504030204" pitchFamily="34" charset="0"/>
            </a:rPr>
            <a:t>METHODS</a:t>
          </a:r>
          <a:endParaRPr lang="en-ZA" dirty="0"/>
        </a:p>
      </dgm:t>
    </dgm:pt>
    <dgm:pt modelId="{7CD906A0-DFE1-4AAC-8086-FB468B535394}" type="parTrans" cxnId="{5E318E3E-1F29-4094-9187-F7FAC0158B74}">
      <dgm:prSet/>
      <dgm:spPr/>
      <dgm:t>
        <a:bodyPr/>
        <a:lstStyle/>
        <a:p>
          <a:endParaRPr lang="en-ZA"/>
        </a:p>
      </dgm:t>
    </dgm:pt>
    <dgm:pt modelId="{BC8784A4-FD14-41D7-8C50-CBE780891A74}" type="sibTrans" cxnId="{5E318E3E-1F29-4094-9187-F7FAC0158B74}">
      <dgm:prSet/>
      <dgm:spPr/>
      <dgm:t>
        <a:bodyPr/>
        <a:lstStyle/>
        <a:p>
          <a:endParaRPr lang="en-ZA"/>
        </a:p>
      </dgm:t>
    </dgm:pt>
    <dgm:pt modelId="{CEDA0440-C2AE-4722-AC0A-08F341C37F0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solidFill>
                <a:schemeClr val="bg1"/>
              </a:solidFill>
              <a:latin typeface="+mn-lt"/>
            </a:rPr>
            <a:t>Email Submissions </a:t>
          </a:r>
        </a:p>
      </dgm:t>
    </dgm:pt>
    <dgm:pt modelId="{CDED6366-21B1-4513-B4A9-750734E62164}" type="parTrans" cxnId="{DF0FE2A4-0441-45B4-9223-1B1A9B35C53A}">
      <dgm:prSet/>
      <dgm:spPr>
        <a:solidFill>
          <a:schemeClr val="accent5">
            <a:lumMod val="40000"/>
            <a:lumOff val="60000"/>
          </a:schemeClr>
        </a:solidFill>
      </dgm:spPr>
      <dgm:t>
        <a:bodyPr/>
        <a:lstStyle/>
        <a:p>
          <a:endParaRPr lang="en-ZA"/>
        </a:p>
      </dgm:t>
    </dgm:pt>
    <dgm:pt modelId="{6149A9D9-2623-45AE-BF65-4B3BB094609E}" type="sibTrans" cxnId="{DF0FE2A4-0441-45B4-9223-1B1A9B35C53A}">
      <dgm:prSet/>
      <dgm:spPr/>
      <dgm:t>
        <a:bodyPr/>
        <a:lstStyle/>
        <a:p>
          <a:endParaRPr lang="en-ZA"/>
        </a:p>
      </dgm:t>
    </dgm:pt>
    <dgm:pt modelId="{4D6074A3-2EA0-4AEB-8063-C39D4A9EAAC5}">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ZA" sz="1200" b="1" dirty="0">
              <a:solidFill>
                <a:schemeClr val="bg1"/>
              </a:solidFill>
              <a:latin typeface="+mn-lt"/>
            </a:rPr>
            <a:t>Virtual Meetings via Social Media </a:t>
          </a:r>
        </a:p>
      </dgm:t>
    </dgm:pt>
    <dgm:pt modelId="{44D8031C-FC89-467D-B210-EAFC6A52C3AC}" type="parTrans" cxnId="{E1A68139-46EB-44CE-83F7-8E61024991EF}">
      <dgm:prSet/>
      <dgm:spPr>
        <a:solidFill>
          <a:schemeClr val="accent5">
            <a:lumMod val="40000"/>
            <a:lumOff val="60000"/>
          </a:schemeClr>
        </a:solidFill>
      </dgm:spPr>
      <dgm:t>
        <a:bodyPr/>
        <a:lstStyle/>
        <a:p>
          <a:endParaRPr lang="en-ZA"/>
        </a:p>
      </dgm:t>
    </dgm:pt>
    <dgm:pt modelId="{F85FA345-F0BF-435E-B18A-809CEF756704}" type="sibTrans" cxnId="{E1A68139-46EB-44CE-83F7-8E61024991EF}">
      <dgm:prSet/>
      <dgm:spPr/>
      <dgm:t>
        <a:bodyPr/>
        <a:lstStyle/>
        <a:p>
          <a:endParaRPr lang="en-ZA"/>
        </a:p>
      </dgm:t>
    </dgm:pt>
    <dgm:pt modelId="{BDC43F08-C75C-42D8-BED4-FE50E86711B0}">
      <dgm:prSet phldrT="[Text]" custT="1"/>
      <dgm:spPr>
        <a:solidFill>
          <a:srgbClr val="009999"/>
        </a:solidFill>
        <a:ln>
          <a:noFill/>
        </a:ln>
      </dgm:spPr>
      <dgm:t>
        <a:bodyPr/>
        <a:lstStyle/>
        <a:p>
          <a:r>
            <a:rPr lang="en-ZA" sz="1200" b="1" dirty="0">
              <a:solidFill>
                <a:schemeClr val="bg1"/>
              </a:solidFill>
              <a:latin typeface="+mn-lt"/>
            </a:rPr>
            <a:t>Municipal Newsletter &amp; Local newspapers </a:t>
          </a:r>
        </a:p>
      </dgm:t>
    </dgm:pt>
    <dgm:pt modelId="{E7B33BC4-D275-4CF4-A068-3E85C4399046}" type="parTrans" cxnId="{CDC10EF3-43EF-4356-8527-07D8B74054AA}">
      <dgm:prSet/>
      <dgm:spPr>
        <a:solidFill>
          <a:schemeClr val="accent5">
            <a:lumMod val="40000"/>
            <a:lumOff val="60000"/>
          </a:schemeClr>
        </a:solidFill>
      </dgm:spPr>
      <dgm:t>
        <a:bodyPr/>
        <a:lstStyle/>
        <a:p>
          <a:endParaRPr lang="en-ZA"/>
        </a:p>
      </dgm:t>
    </dgm:pt>
    <dgm:pt modelId="{613A5043-72C8-47C2-B71D-ED7360AE9F5D}" type="sibTrans" cxnId="{CDC10EF3-43EF-4356-8527-07D8B74054AA}">
      <dgm:prSet/>
      <dgm:spPr/>
      <dgm:t>
        <a:bodyPr/>
        <a:lstStyle/>
        <a:p>
          <a:endParaRPr lang="en-ZA"/>
        </a:p>
      </dgm:t>
    </dgm:pt>
    <dgm:pt modelId="{90651FFD-75E6-4DA4-AF8B-A47649C57E3D}">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solidFill>
                <a:schemeClr val="bg1"/>
              </a:solidFill>
              <a:latin typeface="+mn-lt"/>
            </a:rPr>
            <a:t>Community Surveys</a:t>
          </a:r>
        </a:p>
      </dgm:t>
    </dgm:pt>
    <dgm:pt modelId="{EFC5EB3D-FF17-4A6F-A718-7402FD77C406}" type="parTrans" cxnId="{EE5A1448-E90E-4A6E-ABAB-48594C58D337}">
      <dgm:prSet/>
      <dgm:spPr>
        <a:solidFill>
          <a:schemeClr val="accent5">
            <a:lumMod val="40000"/>
            <a:lumOff val="60000"/>
          </a:schemeClr>
        </a:solidFill>
      </dgm:spPr>
      <dgm:t>
        <a:bodyPr/>
        <a:lstStyle/>
        <a:p>
          <a:endParaRPr lang="en-ZA"/>
        </a:p>
      </dgm:t>
    </dgm:pt>
    <dgm:pt modelId="{DCD480A9-FEBD-495C-A0C4-FC90EC964BC9}" type="sibTrans" cxnId="{EE5A1448-E90E-4A6E-ABAB-48594C58D337}">
      <dgm:prSet/>
      <dgm:spPr/>
      <dgm:t>
        <a:bodyPr/>
        <a:lstStyle/>
        <a:p>
          <a:endParaRPr lang="en-ZA"/>
        </a:p>
      </dgm:t>
    </dgm:pt>
    <dgm:pt modelId="{EDCD4BB4-56A0-4D06-8D9B-07AB26E443F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ZA" sz="1100" b="1" dirty="0">
              <a:solidFill>
                <a:schemeClr val="bg1"/>
              </a:solidFill>
              <a:latin typeface="+mn-lt"/>
            </a:rPr>
            <a:t>Public meetings at areas who indicated</a:t>
          </a:r>
        </a:p>
      </dgm:t>
    </dgm:pt>
    <dgm:pt modelId="{D85B8497-42B1-4E15-A4F6-0EDF7713646F}" type="parTrans" cxnId="{22146EB1-0626-4105-99F0-C97D6A3640A8}">
      <dgm:prSet/>
      <dgm:spPr>
        <a:solidFill>
          <a:schemeClr val="accent5">
            <a:lumMod val="40000"/>
            <a:lumOff val="60000"/>
          </a:schemeClr>
        </a:solidFill>
      </dgm:spPr>
      <dgm:t>
        <a:bodyPr/>
        <a:lstStyle/>
        <a:p>
          <a:endParaRPr lang="en-ZA"/>
        </a:p>
      </dgm:t>
    </dgm:pt>
    <dgm:pt modelId="{57E455EB-EFAD-4826-AE2A-9A3EEF86AC83}" type="sibTrans" cxnId="{22146EB1-0626-4105-99F0-C97D6A3640A8}">
      <dgm:prSet/>
      <dgm:spPr/>
      <dgm:t>
        <a:bodyPr/>
        <a:lstStyle/>
        <a:p>
          <a:endParaRPr lang="en-ZA"/>
        </a:p>
      </dgm:t>
    </dgm:pt>
    <dgm:pt modelId="{16AED9F9-09A1-4EAA-AFF4-83620AAB981D}">
      <dgm:prSet phldrT="[Text]" custT="1"/>
      <dgm:spPr>
        <a:solidFill>
          <a:srgbClr val="7030A0"/>
        </a:solidFill>
      </dgm:spPr>
      <dgm:t>
        <a:bodyPr/>
        <a:lstStyle/>
        <a:p>
          <a:r>
            <a:rPr lang="en-ZA" sz="1200" b="1" dirty="0">
              <a:solidFill>
                <a:schemeClr val="bg1"/>
              </a:solidFill>
              <a:latin typeface="+mn-lt"/>
            </a:rPr>
            <a:t>IDP talks on regional radio stations </a:t>
          </a:r>
        </a:p>
      </dgm:t>
    </dgm:pt>
    <dgm:pt modelId="{089A4327-DCE5-453C-9D37-EE466E11521D}" type="parTrans" cxnId="{F8BBEF28-E50C-41A9-8AC0-027439940226}">
      <dgm:prSet/>
      <dgm:spPr>
        <a:solidFill>
          <a:schemeClr val="accent5">
            <a:lumMod val="40000"/>
            <a:lumOff val="60000"/>
          </a:schemeClr>
        </a:solidFill>
      </dgm:spPr>
      <dgm:t>
        <a:bodyPr/>
        <a:lstStyle/>
        <a:p>
          <a:endParaRPr lang="en-ZA"/>
        </a:p>
      </dgm:t>
    </dgm:pt>
    <dgm:pt modelId="{A2E22D0E-3DCC-4789-811D-23B5183E6A70}" type="sibTrans" cxnId="{F8BBEF28-E50C-41A9-8AC0-027439940226}">
      <dgm:prSet/>
      <dgm:spPr/>
      <dgm:t>
        <a:bodyPr/>
        <a:lstStyle/>
        <a:p>
          <a:endParaRPr lang="en-ZA"/>
        </a:p>
      </dgm:t>
    </dgm:pt>
    <dgm:pt modelId="{7CE28441-388E-46D6-B312-A673874D1667}" type="pres">
      <dgm:prSet presAssocID="{5A955001-A11D-48D3-A032-DE5F961EDA29}" presName="Name0" presStyleCnt="0">
        <dgm:presLayoutVars>
          <dgm:chMax val="1"/>
          <dgm:dir/>
          <dgm:animLvl val="ctr"/>
          <dgm:resizeHandles val="exact"/>
        </dgm:presLayoutVars>
      </dgm:prSet>
      <dgm:spPr/>
    </dgm:pt>
    <dgm:pt modelId="{9744A09F-E2E0-46A4-8034-1FEF8444E414}" type="pres">
      <dgm:prSet presAssocID="{32AC6F67-F812-47AB-B77B-FEAC847F5916}" presName="centerShape" presStyleLbl="node0" presStyleIdx="0" presStyleCnt="1"/>
      <dgm:spPr/>
    </dgm:pt>
    <dgm:pt modelId="{E321F901-7CEF-490D-B9EE-80B4F46C06EB}" type="pres">
      <dgm:prSet presAssocID="{CDED6366-21B1-4513-B4A9-750734E62164}" presName="parTrans" presStyleLbl="sibTrans2D1" presStyleIdx="0" presStyleCnt="6"/>
      <dgm:spPr/>
    </dgm:pt>
    <dgm:pt modelId="{5DF63FB1-B5F6-45D2-8EF7-61FC50B808CF}" type="pres">
      <dgm:prSet presAssocID="{CDED6366-21B1-4513-B4A9-750734E62164}" presName="connectorText" presStyleLbl="sibTrans2D1" presStyleIdx="0" presStyleCnt="6"/>
      <dgm:spPr/>
    </dgm:pt>
    <dgm:pt modelId="{907861CE-14B4-4910-81E8-15731409DF09}" type="pres">
      <dgm:prSet presAssocID="{CEDA0440-C2AE-4722-AC0A-08F341C37F04}" presName="node" presStyleLbl="node1" presStyleIdx="0" presStyleCnt="6">
        <dgm:presLayoutVars>
          <dgm:bulletEnabled val="1"/>
        </dgm:presLayoutVars>
      </dgm:prSet>
      <dgm:spPr/>
    </dgm:pt>
    <dgm:pt modelId="{4C8BA259-A473-49A7-80A6-E56319CADA82}" type="pres">
      <dgm:prSet presAssocID="{44D8031C-FC89-467D-B210-EAFC6A52C3AC}" presName="parTrans" presStyleLbl="sibTrans2D1" presStyleIdx="1" presStyleCnt="6"/>
      <dgm:spPr/>
    </dgm:pt>
    <dgm:pt modelId="{D858724E-964B-48BE-8959-3E5DB0316C22}" type="pres">
      <dgm:prSet presAssocID="{44D8031C-FC89-467D-B210-EAFC6A52C3AC}" presName="connectorText" presStyleLbl="sibTrans2D1" presStyleIdx="1" presStyleCnt="6"/>
      <dgm:spPr/>
    </dgm:pt>
    <dgm:pt modelId="{E37D2952-54FD-44A8-B330-C99F0119AE5F}" type="pres">
      <dgm:prSet presAssocID="{4D6074A3-2EA0-4AEB-8063-C39D4A9EAAC5}" presName="node" presStyleLbl="node1" presStyleIdx="1" presStyleCnt="6">
        <dgm:presLayoutVars>
          <dgm:bulletEnabled val="1"/>
        </dgm:presLayoutVars>
      </dgm:prSet>
      <dgm:spPr/>
    </dgm:pt>
    <dgm:pt modelId="{50F4D693-0523-4109-AE4D-4BB7E1C4C2D6}" type="pres">
      <dgm:prSet presAssocID="{D85B8497-42B1-4E15-A4F6-0EDF7713646F}" presName="parTrans" presStyleLbl="sibTrans2D1" presStyleIdx="2" presStyleCnt="6"/>
      <dgm:spPr/>
    </dgm:pt>
    <dgm:pt modelId="{791AD5F0-C79D-4848-8DCA-B935B5710A80}" type="pres">
      <dgm:prSet presAssocID="{D85B8497-42B1-4E15-A4F6-0EDF7713646F}" presName="connectorText" presStyleLbl="sibTrans2D1" presStyleIdx="2" presStyleCnt="6"/>
      <dgm:spPr/>
    </dgm:pt>
    <dgm:pt modelId="{CE69D1DB-33A2-4D89-BC0F-B9E41F6440BB}" type="pres">
      <dgm:prSet presAssocID="{EDCD4BB4-56A0-4D06-8D9B-07AB26E443FB}" presName="node" presStyleLbl="node1" presStyleIdx="2" presStyleCnt="6">
        <dgm:presLayoutVars>
          <dgm:bulletEnabled val="1"/>
        </dgm:presLayoutVars>
      </dgm:prSet>
      <dgm:spPr/>
    </dgm:pt>
    <dgm:pt modelId="{F5F938D9-5455-43F3-B362-B53B9AB756D9}" type="pres">
      <dgm:prSet presAssocID="{089A4327-DCE5-453C-9D37-EE466E11521D}" presName="parTrans" presStyleLbl="sibTrans2D1" presStyleIdx="3" presStyleCnt="6"/>
      <dgm:spPr/>
    </dgm:pt>
    <dgm:pt modelId="{570AB6DF-1FA8-4B14-B311-4CA8AECCB9CD}" type="pres">
      <dgm:prSet presAssocID="{089A4327-DCE5-453C-9D37-EE466E11521D}" presName="connectorText" presStyleLbl="sibTrans2D1" presStyleIdx="3" presStyleCnt="6"/>
      <dgm:spPr/>
    </dgm:pt>
    <dgm:pt modelId="{0B4E1F87-444E-40F9-B1B6-9F5F80CF846A}" type="pres">
      <dgm:prSet presAssocID="{16AED9F9-09A1-4EAA-AFF4-83620AAB981D}" presName="node" presStyleLbl="node1" presStyleIdx="3" presStyleCnt="6">
        <dgm:presLayoutVars>
          <dgm:bulletEnabled val="1"/>
        </dgm:presLayoutVars>
      </dgm:prSet>
      <dgm:spPr/>
    </dgm:pt>
    <dgm:pt modelId="{19C4ADA1-5638-42C1-A7F8-E8200C3EAC1E}" type="pres">
      <dgm:prSet presAssocID="{E7B33BC4-D275-4CF4-A068-3E85C4399046}" presName="parTrans" presStyleLbl="sibTrans2D1" presStyleIdx="4" presStyleCnt="6"/>
      <dgm:spPr/>
    </dgm:pt>
    <dgm:pt modelId="{9C754BB7-98B9-45E1-AF5F-71423BA4CD27}" type="pres">
      <dgm:prSet presAssocID="{E7B33BC4-D275-4CF4-A068-3E85C4399046}" presName="connectorText" presStyleLbl="sibTrans2D1" presStyleIdx="4" presStyleCnt="6"/>
      <dgm:spPr/>
    </dgm:pt>
    <dgm:pt modelId="{D9402650-137C-47B9-8DC9-EB1D1CCADFBD}" type="pres">
      <dgm:prSet presAssocID="{BDC43F08-C75C-42D8-BED4-FE50E86711B0}" presName="node" presStyleLbl="node1" presStyleIdx="4" presStyleCnt="6">
        <dgm:presLayoutVars>
          <dgm:bulletEnabled val="1"/>
        </dgm:presLayoutVars>
      </dgm:prSet>
      <dgm:spPr/>
    </dgm:pt>
    <dgm:pt modelId="{55835A27-71BB-494D-AD39-B0B8D4A9849D}" type="pres">
      <dgm:prSet presAssocID="{EFC5EB3D-FF17-4A6F-A718-7402FD77C406}" presName="parTrans" presStyleLbl="sibTrans2D1" presStyleIdx="5" presStyleCnt="6"/>
      <dgm:spPr/>
    </dgm:pt>
    <dgm:pt modelId="{BCD071C5-9442-47D2-BDCA-7199492331D9}" type="pres">
      <dgm:prSet presAssocID="{EFC5EB3D-FF17-4A6F-A718-7402FD77C406}" presName="connectorText" presStyleLbl="sibTrans2D1" presStyleIdx="5" presStyleCnt="6"/>
      <dgm:spPr/>
    </dgm:pt>
    <dgm:pt modelId="{93B76A35-5736-40E7-9876-DE0238C73EA5}" type="pres">
      <dgm:prSet presAssocID="{90651FFD-75E6-4DA4-AF8B-A47649C57E3D}" presName="node" presStyleLbl="node1" presStyleIdx="5" presStyleCnt="6">
        <dgm:presLayoutVars>
          <dgm:bulletEnabled val="1"/>
        </dgm:presLayoutVars>
      </dgm:prSet>
      <dgm:spPr/>
    </dgm:pt>
  </dgm:ptLst>
  <dgm:cxnLst>
    <dgm:cxn modelId="{5AD39A13-FACE-4E26-8435-0C0C28AEDB3A}" type="presOf" srcId="{E7B33BC4-D275-4CF4-A068-3E85C4399046}" destId="{19C4ADA1-5638-42C1-A7F8-E8200C3EAC1E}" srcOrd="0" destOrd="0" presId="urn:microsoft.com/office/officeart/2005/8/layout/radial5"/>
    <dgm:cxn modelId="{C074B824-D764-4450-88C6-C2213090FCA2}" type="presOf" srcId="{CDED6366-21B1-4513-B4A9-750734E62164}" destId="{E321F901-7CEF-490D-B9EE-80B4F46C06EB}" srcOrd="0" destOrd="0" presId="urn:microsoft.com/office/officeart/2005/8/layout/radial5"/>
    <dgm:cxn modelId="{A6139027-768D-440A-887F-46842137043E}" type="presOf" srcId="{5A955001-A11D-48D3-A032-DE5F961EDA29}" destId="{7CE28441-388E-46D6-B312-A673874D1667}" srcOrd="0" destOrd="0" presId="urn:microsoft.com/office/officeart/2005/8/layout/radial5"/>
    <dgm:cxn modelId="{F8BBEF28-E50C-41A9-8AC0-027439940226}" srcId="{32AC6F67-F812-47AB-B77B-FEAC847F5916}" destId="{16AED9F9-09A1-4EAA-AFF4-83620AAB981D}" srcOrd="3" destOrd="0" parTransId="{089A4327-DCE5-453C-9D37-EE466E11521D}" sibTransId="{A2E22D0E-3DCC-4789-811D-23B5183E6A70}"/>
    <dgm:cxn modelId="{E1A68139-46EB-44CE-83F7-8E61024991EF}" srcId="{32AC6F67-F812-47AB-B77B-FEAC847F5916}" destId="{4D6074A3-2EA0-4AEB-8063-C39D4A9EAAC5}" srcOrd="1" destOrd="0" parTransId="{44D8031C-FC89-467D-B210-EAFC6A52C3AC}" sibTransId="{F85FA345-F0BF-435E-B18A-809CEF756704}"/>
    <dgm:cxn modelId="{5E318E3E-1F29-4094-9187-F7FAC0158B74}" srcId="{5A955001-A11D-48D3-A032-DE5F961EDA29}" destId="{32AC6F67-F812-47AB-B77B-FEAC847F5916}" srcOrd="0" destOrd="0" parTransId="{7CD906A0-DFE1-4AAC-8086-FB468B535394}" sibTransId="{BC8784A4-FD14-41D7-8C50-CBE780891A74}"/>
    <dgm:cxn modelId="{E21E845D-6AF9-4855-8BAB-49AF6F4DA043}" type="presOf" srcId="{44D8031C-FC89-467D-B210-EAFC6A52C3AC}" destId="{4C8BA259-A473-49A7-80A6-E56319CADA82}" srcOrd="0" destOrd="0" presId="urn:microsoft.com/office/officeart/2005/8/layout/radial5"/>
    <dgm:cxn modelId="{EE5A1448-E90E-4A6E-ABAB-48594C58D337}" srcId="{32AC6F67-F812-47AB-B77B-FEAC847F5916}" destId="{90651FFD-75E6-4DA4-AF8B-A47649C57E3D}" srcOrd="5" destOrd="0" parTransId="{EFC5EB3D-FF17-4A6F-A718-7402FD77C406}" sibTransId="{DCD480A9-FEBD-495C-A0C4-FC90EC964BC9}"/>
    <dgm:cxn modelId="{B1114472-9502-4313-B736-3FBD614FB4AF}" type="presOf" srcId="{089A4327-DCE5-453C-9D37-EE466E11521D}" destId="{F5F938D9-5455-43F3-B362-B53B9AB756D9}" srcOrd="0" destOrd="0" presId="urn:microsoft.com/office/officeart/2005/8/layout/radial5"/>
    <dgm:cxn modelId="{1F62DF57-3C44-4D7C-BE2A-ACFF31507E17}" type="presOf" srcId="{16AED9F9-09A1-4EAA-AFF4-83620AAB981D}" destId="{0B4E1F87-444E-40F9-B1B6-9F5F80CF846A}" srcOrd="0" destOrd="0" presId="urn:microsoft.com/office/officeart/2005/8/layout/radial5"/>
    <dgm:cxn modelId="{6243E37C-02DC-447E-BC89-6B5C0C235F21}" type="presOf" srcId="{D85B8497-42B1-4E15-A4F6-0EDF7713646F}" destId="{791AD5F0-C79D-4848-8DCA-B935B5710A80}" srcOrd="1" destOrd="0" presId="urn:microsoft.com/office/officeart/2005/8/layout/radial5"/>
    <dgm:cxn modelId="{93DE478D-D89D-404C-8FA6-65DF2D1708A6}" type="presOf" srcId="{90651FFD-75E6-4DA4-AF8B-A47649C57E3D}" destId="{93B76A35-5736-40E7-9876-DE0238C73EA5}" srcOrd="0" destOrd="0" presId="urn:microsoft.com/office/officeart/2005/8/layout/radial5"/>
    <dgm:cxn modelId="{85C8B991-B0C4-49BB-A2C9-5913858A457F}" type="presOf" srcId="{CDED6366-21B1-4513-B4A9-750734E62164}" destId="{5DF63FB1-B5F6-45D2-8EF7-61FC50B808CF}" srcOrd="1" destOrd="0" presId="urn:microsoft.com/office/officeart/2005/8/layout/radial5"/>
    <dgm:cxn modelId="{55676F96-50AA-4B39-BB7F-5BC2105EB8F5}" type="presOf" srcId="{D85B8497-42B1-4E15-A4F6-0EDF7713646F}" destId="{50F4D693-0523-4109-AE4D-4BB7E1C4C2D6}" srcOrd="0" destOrd="0" presId="urn:microsoft.com/office/officeart/2005/8/layout/radial5"/>
    <dgm:cxn modelId="{703AB598-BED3-4ED8-9F5F-0F9EE2D54154}" type="presOf" srcId="{32AC6F67-F812-47AB-B77B-FEAC847F5916}" destId="{9744A09F-E2E0-46A4-8034-1FEF8444E414}" srcOrd="0" destOrd="0" presId="urn:microsoft.com/office/officeart/2005/8/layout/radial5"/>
    <dgm:cxn modelId="{84F53B9A-EB94-4D22-89F4-E6137A8C3AD3}" type="presOf" srcId="{CEDA0440-C2AE-4722-AC0A-08F341C37F04}" destId="{907861CE-14B4-4910-81E8-15731409DF09}" srcOrd="0" destOrd="0" presId="urn:microsoft.com/office/officeart/2005/8/layout/radial5"/>
    <dgm:cxn modelId="{C44E1D9F-C57E-46FE-B90E-ED74A4A0F7C3}" type="presOf" srcId="{089A4327-DCE5-453C-9D37-EE466E11521D}" destId="{570AB6DF-1FA8-4B14-B311-4CA8AECCB9CD}" srcOrd="1" destOrd="0" presId="urn:microsoft.com/office/officeart/2005/8/layout/radial5"/>
    <dgm:cxn modelId="{DF0FE2A4-0441-45B4-9223-1B1A9B35C53A}" srcId="{32AC6F67-F812-47AB-B77B-FEAC847F5916}" destId="{CEDA0440-C2AE-4722-AC0A-08F341C37F04}" srcOrd="0" destOrd="0" parTransId="{CDED6366-21B1-4513-B4A9-750734E62164}" sibTransId="{6149A9D9-2623-45AE-BF65-4B3BB094609E}"/>
    <dgm:cxn modelId="{A14CCCA9-CCAD-497C-B8F5-000C24F93A93}" type="presOf" srcId="{4D6074A3-2EA0-4AEB-8063-C39D4A9EAAC5}" destId="{E37D2952-54FD-44A8-B330-C99F0119AE5F}" srcOrd="0" destOrd="0" presId="urn:microsoft.com/office/officeart/2005/8/layout/radial5"/>
    <dgm:cxn modelId="{BB8928AA-0135-4DC4-99B5-ECE000495049}" type="presOf" srcId="{EDCD4BB4-56A0-4D06-8D9B-07AB26E443FB}" destId="{CE69D1DB-33A2-4D89-BC0F-B9E41F6440BB}" srcOrd="0" destOrd="0" presId="urn:microsoft.com/office/officeart/2005/8/layout/radial5"/>
    <dgm:cxn modelId="{3449ACAC-DDFF-45F1-8464-7039D6642A3B}" type="presOf" srcId="{BDC43F08-C75C-42D8-BED4-FE50E86711B0}" destId="{D9402650-137C-47B9-8DC9-EB1D1CCADFBD}" srcOrd="0" destOrd="0" presId="urn:microsoft.com/office/officeart/2005/8/layout/radial5"/>
    <dgm:cxn modelId="{3DA943AE-A052-402C-99CA-E53F7D093166}" type="presOf" srcId="{EFC5EB3D-FF17-4A6F-A718-7402FD77C406}" destId="{BCD071C5-9442-47D2-BDCA-7199492331D9}" srcOrd="1" destOrd="0" presId="urn:microsoft.com/office/officeart/2005/8/layout/radial5"/>
    <dgm:cxn modelId="{22146EB1-0626-4105-99F0-C97D6A3640A8}" srcId="{32AC6F67-F812-47AB-B77B-FEAC847F5916}" destId="{EDCD4BB4-56A0-4D06-8D9B-07AB26E443FB}" srcOrd="2" destOrd="0" parTransId="{D85B8497-42B1-4E15-A4F6-0EDF7713646F}" sibTransId="{57E455EB-EFAD-4826-AE2A-9A3EEF86AC83}"/>
    <dgm:cxn modelId="{85D142BD-B0EA-48F2-A8E5-0C95C33E80C9}" type="presOf" srcId="{EFC5EB3D-FF17-4A6F-A718-7402FD77C406}" destId="{55835A27-71BB-494D-AD39-B0B8D4A9849D}" srcOrd="0" destOrd="0" presId="urn:microsoft.com/office/officeart/2005/8/layout/radial5"/>
    <dgm:cxn modelId="{ED8902CF-0AD4-4B47-A53A-39FFD31B4EDF}" type="presOf" srcId="{E7B33BC4-D275-4CF4-A068-3E85C4399046}" destId="{9C754BB7-98B9-45E1-AF5F-71423BA4CD27}" srcOrd="1" destOrd="0" presId="urn:microsoft.com/office/officeart/2005/8/layout/radial5"/>
    <dgm:cxn modelId="{3972DAD5-991C-4A0C-9E61-16A5919610E7}" type="presOf" srcId="{44D8031C-FC89-467D-B210-EAFC6A52C3AC}" destId="{D858724E-964B-48BE-8959-3E5DB0316C22}" srcOrd="1" destOrd="0" presId="urn:microsoft.com/office/officeart/2005/8/layout/radial5"/>
    <dgm:cxn modelId="{CDC10EF3-43EF-4356-8527-07D8B74054AA}" srcId="{32AC6F67-F812-47AB-B77B-FEAC847F5916}" destId="{BDC43F08-C75C-42D8-BED4-FE50E86711B0}" srcOrd="4" destOrd="0" parTransId="{E7B33BC4-D275-4CF4-A068-3E85C4399046}" sibTransId="{613A5043-72C8-47C2-B71D-ED7360AE9F5D}"/>
    <dgm:cxn modelId="{5E554587-3C06-4E42-9E46-4D4188D08BA9}" type="presParOf" srcId="{7CE28441-388E-46D6-B312-A673874D1667}" destId="{9744A09F-E2E0-46A4-8034-1FEF8444E414}" srcOrd="0" destOrd="0" presId="urn:microsoft.com/office/officeart/2005/8/layout/radial5"/>
    <dgm:cxn modelId="{CEAC429C-7B01-484E-9120-7E8DCE00F832}" type="presParOf" srcId="{7CE28441-388E-46D6-B312-A673874D1667}" destId="{E321F901-7CEF-490D-B9EE-80B4F46C06EB}" srcOrd="1" destOrd="0" presId="urn:microsoft.com/office/officeart/2005/8/layout/radial5"/>
    <dgm:cxn modelId="{D434C866-F41A-49C8-8EA5-27855E0FD7C6}" type="presParOf" srcId="{E321F901-7CEF-490D-B9EE-80B4F46C06EB}" destId="{5DF63FB1-B5F6-45D2-8EF7-61FC50B808CF}" srcOrd="0" destOrd="0" presId="urn:microsoft.com/office/officeart/2005/8/layout/radial5"/>
    <dgm:cxn modelId="{17577745-1219-4B2B-AC7E-7D5B64E82700}" type="presParOf" srcId="{7CE28441-388E-46D6-B312-A673874D1667}" destId="{907861CE-14B4-4910-81E8-15731409DF09}" srcOrd="2" destOrd="0" presId="urn:microsoft.com/office/officeart/2005/8/layout/radial5"/>
    <dgm:cxn modelId="{7397ADF7-7D44-4293-8959-DA6B581D7ABB}" type="presParOf" srcId="{7CE28441-388E-46D6-B312-A673874D1667}" destId="{4C8BA259-A473-49A7-80A6-E56319CADA82}" srcOrd="3" destOrd="0" presId="urn:microsoft.com/office/officeart/2005/8/layout/radial5"/>
    <dgm:cxn modelId="{E0106751-9182-42B2-98B9-D54F89C02E31}" type="presParOf" srcId="{4C8BA259-A473-49A7-80A6-E56319CADA82}" destId="{D858724E-964B-48BE-8959-3E5DB0316C22}" srcOrd="0" destOrd="0" presId="urn:microsoft.com/office/officeart/2005/8/layout/radial5"/>
    <dgm:cxn modelId="{90A4D998-84FB-487A-AB7B-0EF7AD49731A}" type="presParOf" srcId="{7CE28441-388E-46D6-B312-A673874D1667}" destId="{E37D2952-54FD-44A8-B330-C99F0119AE5F}" srcOrd="4" destOrd="0" presId="urn:microsoft.com/office/officeart/2005/8/layout/radial5"/>
    <dgm:cxn modelId="{A83D9272-F42A-4365-AC77-14703BFD76EA}" type="presParOf" srcId="{7CE28441-388E-46D6-B312-A673874D1667}" destId="{50F4D693-0523-4109-AE4D-4BB7E1C4C2D6}" srcOrd="5" destOrd="0" presId="urn:microsoft.com/office/officeart/2005/8/layout/radial5"/>
    <dgm:cxn modelId="{DFD46D30-A312-481A-B17C-19AFBE93BFC1}" type="presParOf" srcId="{50F4D693-0523-4109-AE4D-4BB7E1C4C2D6}" destId="{791AD5F0-C79D-4848-8DCA-B935B5710A80}" srcOrd="0" destOrd="0" presId="urn:microsoft.com/office/officeart/2005/8/layout/radial5"/>
    <dgm:cxn modelId="{CA88289C-7A25-4DC3-9D22-D5315A1319CF}" type="presParOf" srcId="{7CE28441-388E-46D6-B312-A673874D1667}" destId="{CE69D1DB-33A2-4D89-BC0F-B9E41F6440BB}" srcOrd="6" destOrd="0" presId="urn:microsoft.com/office/officeart/2005/8/layout/radial5"/>
    <dgm:cxn modelId="{BBC1E184-F617-4B46-9D27-BB8AE0171364}" type="presParOf" srcId="{7CE28441-388E-46D6-B312-A673874D1667}" destId="{F5F938D9-5455-43F3-B362-B53B9AB756D9}" srcOrd="7" destOrd="0" presId="urn:microsoft.com/office/officeart/2005/8/layout/radial5"/>
    <dgm:cxn modelId="{59C93A5F-3596-4FBF-9B72-959DFC8BFA57}" type="presParOf" srcId="{F5F938D9-5455-43F3-B362-B53B9AB756D9}" destId="{570AB6DF-1FA8-4B14-B311-4CA8AECCB9CD}" srcOrd="0" destOrd="0" presId="urn:microsoft.com/office/officeart/2005/8/layout/radial5"/>
    <dgm:cxn modelId="{F02F8784-AA0D-4B4A-A126-D3AE034616FC}" type="presParOf" srcId="{7CE28441-388E-46D6-B312-A673874D1667}" destId="{0B4E1F87-444E-40F9-B1B6-9F5F80CF846A}" srcOrd="8" destOrd="0" presId="urn:microsoft.com/office/officeart/2005/8/layout/radial5"/>
    <dgm:cxn modelId="{A761C44D-11E4-4DCC-A223-9CE0B30EFB31}" type="presParOf" srcId="{7CE28441-388E-46D6-B312-A673874D1667}" destId="{19C4ADA1-5638-42C1-A7F8-E8200C3EAC1E}" srcOrd="9" destOrd="0" presId="urn:microsoft.com/office/officeart/2005/8/layout/radial5"/>
    <dgm:cxn modelId="{2455A2D1-C034-4732-98FF-3B9C83CB2957}" type="presParOf" srcId="{19C4ADA1-5638-42C1-A7F8-E8200C3EAC1E}" destId="{9C754BB7-98B9-45E1-AF5F-71423BA4CD27}" srcOrd="0" destOrd="0" presId="urn:microsoft.com/office/officeart/2005/8/layout/radial5"/>
    <dgm:cxn modelId="{B495FBBD-F477-4934-89D1-28312BE1CFB8}" type="presParOf" srcId="{7CE28441-388E-46D6-B312-A673874D1667}" destId="{D9402650-137C-47B9-8DC9-EB1D1CCADFBD}" srcOrd="10" destOrd="0" presId="urn:microsoft.com/office/officeart/2005/8/layout/radial5"/>
    <dgm:cxn modelId="{114B6772-8005-4DC3-8727-A5475D9A477A}" type="presParOf" srcId="{7CE28441-388E-46D6-B312-A673874D1667}" destId="{55835A27-71BB-494D-AD39-B0B8D4A9849D}" srcOrd="11" destOrd="0" presId="urn:microsoft.com/office/officeart/2005/8/layout/radial5"/>
    <dgm:cxn modelId="{7DBE6BCE-4375-417A-B3DD-C3F8BC18E2AC}" type="presParOf" srcId="{55835A27-71BB-494D-AD39-B0B8D4A9849D}" destId="{BCD071C5-9442-47D2-BDCA-7199492331D9}" srcOrd="0" destOrd="0" presId="urn:microsoft.com/office/officeart/2005/8/layout/radial5"/>
    <dgm:cxn modelId="{157178F9-26CA-48E3-9055-0811FC23A779}" type="presParOf" srcId="{7CE28441-388E-46D6-B312-A673874D1667}" destId="{93B76A35-5736-40E7-9876-DE0238C73EA5}"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513199-B941-4D37-B6CD-77FAD29E1BE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af-ZA"/>
        </a:p>
      </dgm:t>
    </dgm:pt>
    <dgm:pt modelId="{3FC25A7F-FBD3-4C8B-97F5-3E8DBEFEB9CD}">
      <dgm:prSet phldrT="[Text]" custT="1"/>
      <dgm:spPr/>
      <dgm:t>
        <a:bodyPr/>
        <a:lstStyle/>
        <a:p>
          <a:pPr algn="ctr"/>
          <a:r>
            <a:rPr lang="af-ZA" sz="2400" b="1" dirty="0" err="1">
              <a:latin typeface="+mn-lt"/>
            </a:rPr>
            <a:t>Property</a:t>
          </a:r>
          <a:r>
            <a:rPr lang="af-ZA" sz="2400" b="1" dirty="0">
              <a:latin typeface="+mn-lt"/>
            </a:rPr>
            <a:t> </a:t>
          </a:r>
          <a:r>
            <a:rPr lang="af-ZA" sz="2400" b="1" dirty="0" err="1">
              <a:latin typeface="+mn-lt"/>
            </a:rPr>
            <a:t>Rates</a:t>
          </a:r>
          <a:endParaRPr lang="af-ZA" sz="2400" b="1" dirty="0">
            <a:latin typeface="+mn-lt"/>
          </a:endParaRPr>
        </a:p>
      </dgm:t>
    </dgm:pt>
    <dgm:pt modelId="{9C8E8270-5F42-463D-AC5B-E71FB80284CB}" type="parTrans" cxnId="{1BFF0439-45C1-4270-91FB-FD30B72E4791}">
      <dgm:prSet/>
      <dgm:spPr/>
      <dgm:t>
        <a:bodyPr/>
        <a:lstStyle/>
        <a:p>
          <a:pPr algn="ctr"/>
          <a:endParaRPr lang="af-ZA" sz="2400" b="1">
            <a:latin typeface="+mn-lt"/>
          </a:endParaRPr>
        </a:p>
      </dgm:t>
    </dgm:pt>
    <dgm:pt modelId="{7D841C89-91A2-4A7E-8CE5-055A8C22E7EA}" type="sibTrans" cxnId="{1BFF0439-45C1-4270-91FB-FD30B72E4791}">
      <dgm:prSet/>
      <dgm:spPr/>
      <dgm:t>
        <a:bodyPr/>
        <a:lstStyle/>
        <a:p>
          <a:pPr algn="ctr"/>
          <a:endParaRPr lang="af-ZA" sz="2400" b="1">
            <a:latin typeface="+mn-lt"/>
          </a:endParaRPr>
        </a:p>
      </dgm:t>
    </dgm:pt>
    <dgm:pt modelId="{12F36D99-43FB-486C-937F-E222559A568E}">
      <dgm:prSet custT="1"/>
      <dgm:spPr/>
      <dgm:t>
        <a:bodyPr/>
        <a:lstStyle/>
        <a:p>
          <a:pPr algn="ctr"/>
          <a:r>
            <a:rPr lang="en-ZA" sz="2400" b="1" noProof="0" dirty="0">
              <a:latin typeface="+mn-lt"/>
            </a:rPr>
            <a:t>Sanitation</a:t>
          </a:r>
          <a:r>
            <a:rPr lang="af-ZA" sz="2400" b="1" dirty="0">
              <a:latin typeface="+mn-lt"/>
            </a:rPr>
            <a:t> </a:t>
          </a:r>
          <a:r>
            <a:rPr lang="en-ZA" sz="2400" b="1" noProof="0" dirty="0">
              <a:latin typeface="+mn-lt"/>
            </a:rPr>
            <a:t>charges</a:t>
          </a:r>
        </a:p>
      </dgm:t>
    </dgm:pt>
    <dgm:pt modelId="{96A8542F-9A70-4FF6-9EB3-7444BBB91571}" type="parTrans" cxnId="{2CD5FB3E-2D77-4CE7-B28F-45A84F86BC9A}">
      <dgm:prSet/>
      <dgm:spPr/>
      <dgm:t>
        <a:bodyPr/>
        <a:lstStyle/>
        <a:p>
          <a:pPr algn="ctr"/>
          <a:endParaRPr lang="af-ZA" sz="2400" b="1">
            <a:latin typeface="+mn-lt"/>
          </a:endParaRPr>
        </a:p>
      </dgm:t>
    </dgm:pt>
    <dgm:pt modelId="{024C196A-E47E-4ABC-9A6E-BB6C9E0B17BF}" type="sibTrans" cxnId="{2CD5FB3E-2D77-4CE7-B28F-45A84F86BC9A}">
      <dgm:prSet/>
      <dgm:spPr/>
      <dgm:t>
        <a:bodyPr/>
        <a:lstStyle/>
        <a:p>
          <a:pPr algn="ctr"/>
          <a:endParaRPr lang="af-ZA" sz="2400" b="1">
            <a:latin typeface="+mn-lt"/>
          </a:endParaRPr>
        </a:p>
      </dgm:t>
    </dgm:pt>
    <dgm:pt modelId="{828F67DD-B6C4-4CB5-9065-CCB838683DC2}">
      <dgm:prSet custT="1"/>
      <dgm:spPr/>
      <dgm:t>
        <a:bodyPr/>
        <a:lstStyle/>
        <a:p>
          <a:pPr algn="ctr"/>
          <a:r>
            <a:rPr lang="af-ZA" sz="2400" b="1" dirty="0">
              <a:latin typeface="+mn-lt"/>
            </a:rPr>
            <a:t>Water </a:t>
          </a:r>
          <a:r>
            <a:rPr lang="en-ZA" sz="2400" b="1" noProof="0" dirty="0">
              <a:latin typeface="+mn-lt"/>
            </a:rPr>
            <a:t>charges</a:t>
          </a:r>
          <a:r>
            <a:rPr lang="af-ZA" sz="2400" b="1" dirty="0">
              <a:latin typeface="+mn-lt"/>
            </a:rPr>
            <a:t> </a:t>
          </a:r>
          <a:r>
            <a:rPr lang="af-ZA" sz="2400" b="1" dirty="0">
              <a:solidFill>
                <a:schemeClr val="tx1"/>
              </a:solidFill>
              <a:latin typeface="+mn-lt"/>
            </a:rPr>
            <a:t>(</a:t>
          </a:r>
          <a:r>
            <a:rPr lang="en-ZA" sz="2400" b="1" noProof="0" dirty="0">
              <a:solidFill>
                <a:schemeClr val="tx1"/>
              </a:solidFill>
              <a:latin typeface="+mn-lt"/>
            </a:rPr>
            <a:t>Decrease</a:t>
          </a:r>
          <a:r>
            <a:rPr lang="af-ZA" sz="2400" b="1" dirty="0">
              <a:solidFill>
                <a:schemeClr val="tx1"/>
              </a:solidFill>
              <a:latin typeface="+mn-lt"/>
            </a:rPr>
            <a:t> of 5% in </a:t>
          </a:r>
          <a:r>
            <a:rPr lang="en-ZA" sz="2400" b="1" noProof="0" dirty="0">
              <a:solidFill>
                <a:schemeClr val="tx1"/>
              </a:solidFill>
              <a:latin typeface="+mn-lt"/>
            </a:rPr>
            <a:t>basic</a:t>
          </a:r>
          <a:r>
            <a:rPr lang="af-ZA" sz="2400" b="1" dirty="0">
              <a:solidFill>
                <a:schemeClr val="tx1"/>
              </a:solidFill>
              <a:latin typeface="+mn-lt"/>
            </a:rPr>
            <a:t> </a:t>
          </a:r>
          <a:r>
            <a:rPr lang="en-ZA" sz="2400" b="1" noProof="0" dirty="0">
              <a:solidFill>
                <a:schemeClr val="tx1"/>
              </a:solidFill>
              <a:latin typeface="+mn-lt"/>
            </a:rPr>
            <a:t>charge</a:t>
          </a:r>
          <a:r>
            <a:rPr lang="af-ZA" sz="2400" b="1" dirty="0">
              <a:solidFill>
                <a:schemeClr val="tx1"/>
              </a:solidFill>
              <a:latin typeface="+mn-lt"/>
            </a:rPr>
            <a:t>)</a:t>
          </a:r>
        </a:p>
      </dgm:t>
    </dgm:pt>
    <dgm:pt modelId="{FF1B11AB-D735-41D4-853C-FB417D55790F}" type="parTrans" cxnId="{609F351D-A604-4D53-AC7D-96D6F684F28D}">
      <dgm:prSet/>
      <dgm:spPr/>
      <dgm:t>
        <a:bodyPr/>
        <a:lstStyle/>
        <a:p>
          <a:pPr algn="ctr"/>
          <a:endParaRPr lang="af-ZA" sz="2400" b="1">
            <a:latin typeface="+mn-lt"/>
          </a:endParaRPr>
        </a:p>
      </dgm:t>
    </dgm:pt>
    <dgm:pt modelId="{A8641D36-9191-4E6A-AA4A-C78F8B3B3F02}" type="sibTrans" cxnId="{609F351D-A604-4D53-AC7D-96D6F684F28D}">
      <dgm:prSet/>
      <dgm:spPr/>
      <dgm:t>
        <a:bodyPr/>
        <a:lstStyle/>
        <a:p>
          <a:pPr algn="ctr"/>
          <a:endParaRPr lang="af-ZA" sz="2400" b="1">
            <a:latin typeface="+mn-lt"/>
          </a:endParaRPr>
        </a:p>
      </dgm:t>
    </dgm:pt>
    <dgm:pt modelId="{74D053E1-A988-4E49-A4B0-689CC0CEE299}">
      <dgm:prSet custT="1"/>
      <dgm:spPr/>
      <dgm:t>
        <a:bodyPr/>
        <a:lstStyle/>
        <a:p>
          <a:pPr algn="ctr"/>
          <a:r>
            <a:rPr lang="en-ZA" sz="2400" b="1" noProof="0" dirty="0">
              <a:latin typeface="+mn-lt"/>
            </a:rPr>
            <a:t>Refuse</a:t>
          </a:r>
          <a:r>
            <a:rPr lang="af-ZA" sz="2400" b="1" dirty="0">
              <a:latin typeface="+mn-lt"/>
            </a:rPr>
            <a:t> </a:t>
          </a:r>
          <a:r>
            <a:rPr lang="en-ZA" sz="2400" b="1" noProof="0" dirty="0">
              <a:latin typeface="+mn-lt"/>
            </a:rPr>
            <a:t>charges</a:t>
          </a:r>
        </a:p>
      </dgm:t>
    </dgm:pt>
    <dgm:pt modelId="{A3CCED6D-93F8-4732-B865-3F81D693B66B}" type="parTrans" cxnId="{E006B117-F565-4A76-90AA-5A92B69F3222}">
      <dgm:prSet/>
      <dgm:spPr/>
      <dgm:t>
        <a:bodyPr/>
        <a:lstStyle/>
        <a:p>
          <a:pPr algn="ctr"/>
          <a:endParaRPr lang="af-ZA" sz="2400" b="1">
            <a:latin typeface="+mn-lt"/>
          </a:endParaRPr>
        </a:p>
      </dgm:t>
    </dgm:pt>
    <dgm:pt modelId="{595F2903-178A-4794-AE0E-48A4DB1C9922}" type="sibTrans" cxnId="{E006B117-F565-4A76-90AA-5A92B69F3222}">
      <dgm:prSet/>
      <dgm:spPr/>
      <dgm:t>
        <a:bodyPr/>
        <a:lstStyle/>
        <a:p>
          <a:pPr algn="ctr"/>
          <a:endParaRPr lang="af-ZA" sz="2400" b="1">
            <a:latin typeface="+mn-lt"/>
          </a:endParaRPr>
        </a:p>
      </dgm:t>
    </dgm:pt>
    <dgm:pt modelId="{03444612-8118-43A4-B141-8066792AA5E4}">
      <dgm:prSet custT="1"/>
      <dgm:spPr/>
      <dgm:t>
        <a:bodyPr/>
        <a:lstStyle/>
        <a:p>
          <a:pPr algn="ctr"/>
          <a:r>
            <a:rPr lang="en-ZA" sz="2400" b="1" dirty="0">
              <a:latin typeface="+mn-lt"/>
            </a:rPr>
            <a:t>Electricity charges </a:t>
          </a:r>
          <a:r>
            <a:rPr lang="en-ZA" sz="2400" b="1" dirty="0">
              <a:solidFill>
                <a:schemeClr val="tx1"/>
              </a:solidFill>
              <a:latin typeface="+mn-lt"/>
            </a:rPr>
            <a:t>(Decrease of 5% in basic charge)</a:t>
          </a:r>
        </a:p>
        <a:p>
          <a:pPr algn="ctr"/>
          <a:r>
            <a:rPr lang="en-ZA" sz="1800" b="1" dirty="0">
              <a:latin typeface="+mn-lt"/>
            </a:rPr>
            <a:t>(Eskom increase to purchase electricity of 18.7%)</a:t>
          </a:r>
          <a:endParaRPr lang="af-ZA" sz="1800" b="1" dirty="0">
            <a:latin typeface="+mn-lt"/>
          </a:endParaRPr>
        </a:p>
      </dgm:t>
    </dgm:pt>
    <dgm:pt modelId="{08C1C864-3975-4C75-B443-6A99F2D1B226}" type="parTrans" cxnId="{24297CC2-BA1F-4294-B833-1745C0CE81A3}">
      <dgm:prSet/>
      <dgm:spPr/>
      <dgm:t>
        <a:bodyPr/>
        <a:lstStyle/>
        <a:p>
          <a:pPr algn="ctr"/>
          <a:endParaRPr lang="af-ZA" sz="2400" b="1">
            <a:latin typeface="+mn-lt"/>
          </a:endParaRPr>
        </a:p>
      </dgm:t>
    </dgm:pt>
    <dgm:pt modelId="{51336132-48BF-43D3-A372-3233126D57AF}" type="sibTrans" cxnId="{24297CC2-BA1F-4294-B833-1745C0CE81A3}">
      <dgm:prSet/>
      <dgm:spPr/>
      <dgm:t>
        <a:bodyPr/>
        <a:lstStyle/>
        <a:p>
          <a:pPr algn="ctr"/>
          <a:endParaRPr lang="af-ZA" sz="2400" b="1">
            <a:latin typeface="+mn-lt"/>
          </a:endParaRPr>
        </a:p>
      </dgm:t>
    </dgm:pt>
    <dgm:pt modelId="{E268A8F5-995C-4DD2-BBD6-0839140ED417}" type="pres">
      <dgm:prSet presAssocID="{CB513199-B941-4D37-B6CD-77FAD29E1BE5}" presName="Name0" presStyleCnt="0">
        <dgm:presLayoutVars>
          <dgm:chMax val="7"/>
          <dgm:chPref val="7"/>
          <dgm:dir/>
        </dgm:presLayoutVars>
      </dgm:prSet>
      <dgm:spPr/>
    </dgm:pt>
    <dgm:pt modelId="{27503B59-0AD8-4B83-BB21-E61896821850}" type="pres">
      <dgm:prSet presAssocID="{CB513199-B941-4D37-B6CD-77FAD29E1BE5}" presName="Name1" presStyleCnt="0"/>
      <dgm:spPr/>
    </dgm:pt>
    <dgm:pt modelId="{532FA4D2-B4C3-4A3B-AAB1-69C4166E713C}" type="pres">
      <dgm:prSet presAssocID="{CB513199-B941-4D37-B6CD-77FAD29E1BE5}" presName="cycle" presStyleCnt="0"/>
      <dgm:spPr/>
    </dgm:pt>
    <dgm:pt modelId="{A47C1456-E0B0-44F4-8165-FC80CBD9C766}" type="pres">
      <dgm:prSet presAssocID="{CB513199-B941-4D37-B6CD-77FAD29E1BE5}" presName="srcNode" presStyleLbl="node1" presStyleIdx="0" presStyleCnt="5"/>
      <dgm:spPr/>
    </dgm:pt>
    <dgm:pt modelId="{6A1CDFA2-EBCB-4BFE-87E7-9B4ED86DE5FB}" type="pres">
      <dgm:prSet presAssocID="{CB513199-B941-4D37-B6CD-77FAD29E1BE5}" presName="conn" presStyleLbl="parChTrans1D2" presStyleIdx="0" presStyleCnt="1"/>
      <dgm:spPr/>
    </dgm:pt>
    <dgm:pt modelId="{E44FF98C-21F0-48D2-A3A0-4C64522607AB}" type="pres">
      <dgm:prSet presAssocID="{CB513199-B941-4D37-B6CD-77FAD29E1BE5}" presName="extraNode" presStyleLbl="node1" presStyleIdx="0" presStyleCnt="5"/>
      <dgm:spPr/>
    </dgm:pt>
    <dgm:pt modelId="{962265A0-1EAF-44FB-81BE-C966C647ADBA}" type="pres">
      <dgm:prSet presAssocID="{CB513199-B941-4D37-B6CD-77FAD29E1BE5}" presName="dstNode" presStyleLbl="node1" presStyleIdx="0" presStyleCnt="5"/>
      <dgm:spPr/>
    </dgm:pt>
    <dgm:pt modelId="{4A6A8E4F-77C1-408D-8CE2-8FC7AB33E9E3}" type="pres">
      <dgm:prSet presAssocID="{3FC25A7F-FBD3-4C8B-97F5-3E8DBEFEB9CD}" presName="text_1" presStyleLbl="node1" presStyleIdx="0" presStyleCnt="5">
        <dgm:presLayoutVars>
          <dgm:bulletEnabled val="1"/>
        </dgm:presLayoutVars>
      </dgm:prSet>
      <dgm:spPr/>
    </dgm:pt>
    <dgm:pt modelId="{8BFE46B2-47B0-4C59-B7E9-07BC45B7A693}" type="pres">
      <dgm:prSet presAssocID="{3FC25A7F-FBD3-4C8B-97F5-3E8DBEFEB9CD}" presName="accent_1" presStyleCnt="0"/>
      <dgm:spPr/>
    </dgm:pt>
    <dgm:pt modelId="{C001B8EC-93F1-4F17-A245-9D0C59D357E3}" type="pres">
      <dgm:prSet presAssocID="{3FC25A7F-FBD3-4C8B-97F5-3E8DBEFEB9CD}" presName="accentRepeatNode" presStyleLbl="solidFgAcc1" presStyleIdx="0" presStyleCnt="5"/>
      <dgm:spPr/>
    </dgm:pt>
    <dgm:pt modelId="{732FA672-6E2A-4EB6-B7F6-FC9CCEA62D74}" type="pres">
      <dgm:prSet presAssocID="{12F36D99-43FB-486C-937F-E222559A568E}" presName="text_2" presStyleLbl="node1" presStyleIdx="1" presStyleCnt="5">
        <dgm:presLayoutVars>
          <dgm:bulletEnabled val="1"/>
        </dgm:presLayoutVars>
      </dgm:prSet>
      <dgm:spPr/>
    </dgm:pt>
    <dgm:pt modelId="{FEFC6AE8-CD6C-4C44-A1F5-F6F8EB4219BD}" type="pres">
      <dgm:prSet presAssocID="{12F36D99-43FB-486C-937F-E222559A568E}" presName="accent_2" presStyleCnt="0"/>
      <dgm:spPr/>
    </dgm:pt>
    <dgm:pt modelId="{4A9C9F86-9E46-436D-B502-B82B10D73EE4}" type="pres">
      <dgm:prSet presAssocID="{12F36D99-43FB-486C-937F-E222559A568E}" presName="accentRepeatNode" presStyleLbl="solidFgAcc1" presStyleIdx="1" presStyleCnt="5"/>
      <dgm:spPr/>
    </dgm:pt>
    <dgm:pt modelId="{CB8CCCAD-0ED6-4C86-9E1D-1B078EC5A2B2}" type="pres">
      <dgm:prSet presAssocID="{828F67DD-B6C4-4CB5-9065-CCB838683DC2}" presName="text_3" presStyleLbl="node1" presStyleIdx="2" presStyleCnt="5">
        <dgm:presLayoutVars>
          <dgm:bulletEnabled val="1"/>
        </dgm:presLayoutVars>
      </dgm:prSet>
      <dgm:spPr/>
    </dgm:pt>
    <dgm:pt modelId="{1E112F9D-7E16-424E-AE1A-95AFFE2B7F75}" type="pres">
      <dgm:prSet presAssocID="{828F67DD-B6C4-4CB5-9065-CCB838683DC2}" presName="accent_3" presStyleCnt="0"/>
      <dgm:spPr/>
    </dgm:pt>
    <dgm:pt modelId="{976490AF-4226-40C5-8F7D-8088D9C00BE7}" type="pres">
      <dgm:prSet presAssocID="{828F67DD-B6C4-4CB5-9065-CCB838683DC2}" presName="accentRepeatNode" presStyleLbl="solidFgAcc1" presStyleIdx="2" presStyleCnt="5"/>
      <dgm:spPr/>
    </dgm:pt>
    <dgm:pt modelId="{E38BB940-17AD-48C0-A474-3B24727F0912}" type="pres">
      <dgm:prSet presAssocID="{74D053E1-A988-4E49-A4B0-689CC0CEE299}" presName="text_4" presStyleLbl="node1" presStyleIdx="3" presStyleCnt="5">
        <dgm:presLayoutVars>
          <dgm:bulletEnabled val="1"/>
        </dgm:presLayoutVars>
      </dgm:prSet>
      <dgm:spPr/>
    </dgm:pt>
    <dgm:pt modelId="{A67C7135-1622-407A-8AAA-5BB51D1F9354}" type="pres">
      <dgm:prSet presAssocID="{74D053E1-A988-4E49-A4B0-689CC0CEE299}" presName="accent_4" presStyleCnt="0"/>
      <dgm:spPr/>
    </dgm:pt>
    <dgm:pt modelId="{8E78BC32-1503-4A6F-81A5-9E9D3E836674}" type="pres">
      <dgm:prSet presAssocID="{74D053E1-A988-4E49-A4B0-689CC0CEE299}" presName="accentRepeatNode" presStyleLbl="solidFgAcc1" presStyleIdx="3" presStyleCnt="5"/>
      <dgm:spPr/>
    </dgm:pt>
    <dgm:pt modelId="{BD492AA0-8173-4D6A-A508-7116EFEFD5A3}" type="pres">
      <dgm:prSet presAssocID="{03444612-8118-43A4-B141-8066792AA5E4}" presName="text_5" presStyleLbl="node1" presStyleIdx="4" presStyleCnt="5">
        <dgm:presLayoutVars>
          <dgm:bulletEnabled val="1"/>
        </dgm:presLayoutVars>
      </dgm:prSet>
      <dgm:spPr/>
    </dgm:pt>
    <dgm:pt modelId="{C3C1A050-2A99-4703-90D0-BE0CCEA39BFC}" type="pres">
      <dgm:prSet presAssocID="{03444612-8118-43A4-B141-8066792AA5E4}" presName="accent_5" presStyleCnt="0"/>
      <dgm:spPr/>
    </dgm:pt>
    <dgm:pt modelId="{537BC70F-5D72-4B45-913D-2D0ED7B855B3}" type="pres">
      <dgm:prSet presAssocID="{03444612-8118-43A4-B141-8066792AA5E4}" presName="accentRepeatNode" presStyleLbl="solidFgAcc1" presStyleIdx="4" presStyleCnt="5"/>
      <dgm:spPr/>
    </dgm:pt>
  </dgm:ptLst>
  <dgm:cxnLst>
    <dgm:cxn modelId="{84135701-5630-48DA-898D-9E82EFCAFBF0}" type="presOf" srcId="{CB513199-B941-4D37-B6CD-77FAD29E1BE5}" destId="{E268A8F5-995C-4DD2-BBD6-0839140ED417}" srcOrd="0" destOrd="0" presId="urn:microsoft.com/office/officeart/2008/layout/VerticalCurvedList"/>
    <dgm:cxn modelId="{E006B117-F565-4A76-90AA-5A92B69F3222}" srcId="{CB513199-B941-4D37-B6CD-77FAD29E1BE5}" destId="{74D053E1-A988-4E49-A4B0-689CC0CEE299}" srcOrd="3" destOrd="0" parTransId="{A3CCED6D-93F8-4732-B865-3F81D693B66B}" sibTransId="{595F2903-178A-4794-AE0E-48A4DB1C9922}"/>
    <dgm:cxn modelId="{609F351D-A604-4D53-AC7D-96D6F684F28D}" srcId="{CB513199-B941-4D37-B6CD-77FAD29E1BE5}" destId="{828F67DD-B6C4-4CB5-9065-CCB838683DC2}" srcOrd="2" destOrd="0" parTransId="{FF1B11AB-D735-41D4-853C-FB417D55790F}" sibTransId="{A8641D36-9191-4E6A-AA4A-C78F8B3B3F02}"/>
    <dgm:cxn modelId="{1BFF0439-45C1-4270-91FB-FD30B72E4791}" srcId="{CB513199-B941-4D37-B6CD-77FAD29E1BE5}" destId="{3FC25A7F-FBD3-4C8B-97F5-3E8DBEFEB9CD}" srcOrd="0" destOrd="0" parTransId="{9C8E8270-5F42-463D-AC5B-E71FB80284CB}" sibTransId="{7D841C89-91A2-4A7E-8CE5-055A8C22E7EA}"/>
    <dgm:cxn modelId="{57795D3C-983E-4C67-A02A-9D066A5625A2}" type="presOf" srcId="{7D841C89-91A2-4A7E-8CE5-055A8C22E7EA}" destId="{6A1CDFA2-EBCB-4BFE-87E7-9B4ED86DE5FB}" srcOrd="0" destOrd="0" presId="urn:microsoft.com/office/officeart/2008/layout/VerticalCurvedList"/>
    <dgm:cxn modelId="{2CD5FB3E-2D77-4CE7-B28F-45A84F86BC9A}" srcId="{CB513199-B941-4D37-B6CD-77FAD29E1BE5}" destId="{12F36D99-43FB-486C-937F-E222559A568E}" srcOrd="1" destOrd="0" parTransId="{96A8542F-9A70-4FF6-9EB3-7444BBB91571}" sibTransId="{024C196A-E47E-4ABC-9A6E-BB6C9E0B17BF}"/>
    <dgm:cxn modelId="{3429213F-803B-4068-B748-E83C849771A7}" type="presOf" srcId="{74D053E1-A988-4E49-A4B0-689CC0CEE299}" destId="{E38BB940-17AD-48C0-A474-3B24727F0912}" srcOrd="0" destOrd="0" presId="urn:microsoft.com/office/officeart/2008/layout/VerticalCurvedList"/>
    <dgm:cxn modelId="{44F6CB65-9A39-41C9-9087-F43E58849AC1}" type="presOf" srcId="{12F36D99-43FB-486C-937F-E222559A568E}" destId="{732FA672-6E2A-4EB6-B7F6-FC9CCEA62D74}" srcOrd="0" destOrd="0" presId="urn:microsoft.com/office/officeart/2008/layout/VerticalCurvedList"/>
    <dgm:cxn modelId="{8E75D17F-F5F1-4058-8402-F0E1CFAA5715}" type="presOf" srcId="{828F67DD-B6C4-4CB5-9065-CCB838683DC2}" destId="{CB8CCCAD-0ED6-4C86-9E1D-1B078EC5A2B2}" srcOrd="0" destOrd="0" presId="urn:microsoft.com/office/officeart/2008/layout/VerticalCurvedList"/>
    <dgm:cxn modelId="{C1B69DA4-9693-478E-A4EF-319519952011}" type="presOf" srcId="{03444612-8118-43A4-B141-8066792AA5E4}" destId="{BD492AA0-8173-4D6A-A508-7116EFEFD5A3}" srcOrd="0" destOrd="0" presId="urn:microsoft.com/office/officeart/2008/layout/VerticalCurvedList"/>
    <dgm:cxn modelId="{B1F702A7-A23C-4B62-B582-E07822997282}" type="presOf" srcId="{3FC25A7F-FBD3-4C8B-97F5-3E8DBEFEB9CD}" destId="{4A6A8E4F-77C1-408D-8CE2-8FC7AB33E9E3}" srcOrd="0" destOrd="0" presId="urn:microsoft.com/office/officeart/2008/layout/VerticalCurvedList"/>
    <dgm:cxn modelId="{24297CC2-BA1F-4294-B833-1745C0CE81A3}" srcId="{CB513199-B941-4D37-B6CD-77FAD29E1BE5}" destId="{03444612-8118-43A4-B141-8066792AA5E4}" srcOrd="4" destOrd="0" parTransId="{08C1C864-3975-4C75-B443-6A99F2D1B226}" sibTransId="{51336132-48BF-43D3-A372-3233126D57AF}"/>
    <dgm:cxn modelId="{C5F9FF3B-C7A3-4650-B495-7272EBEB4846}" type="presParOf" srcId="{E268A8F5-995C-4DD2-BBD6-0839140ED417}" destId="{27503B59-0AD8-4B83-BB21-E61896821850}" srcOrd="0" destOrd="0" presId="urn:microsoft.com/office/officeart/2008/layout/VerticalCurvedList"/>
    <dgm:cxn modelId="{109923D6-F61D-4E11-B2F3-66A16B9E0925}" type="presParOf" srcId="{27503B59-0AD8-4B83-BB21-E61896821850}" destId="{532FA4D2-B4C3-4A3B-AAB1-69C4166E713C}" srcOrd="0" destOrd="0" presId="urn:microsoft.com/office/officeart/2008/layout/VerticalCurvedList"/>
    <dgm:cxn modelId="{5F7D8F6D-D073-4241-8122-294DDB9D643E}" type="presParOf" srcId="{532FA4D2-B4C3-4A3B-AAB1-69C4166E713C}" destId="{A47C1456-E0B0-44F4-8165-FC80CBD9C766}" srcOrd="0" destOrd="0" presId="urn:microsoft.com/office/officeart/2008/layout/VerticalCurvedList"/>
    <dgm:cxn modelId="{0C200AE6-3EF7-495A-A665-31747062B82E}" type="presParOf" srcId="{532FA4D2-B4C3-4A3B-AAB1-69C4166E713C}" destId="{6A1CDFA2-EBCB-4BFE-87E7-9B4ED86DE5FB}" srcOrd="1" destOrd="0" presId="urn:microsoft.com/office/officeart/2008/layout/VerticalCurvedList"/>
    <dgm:cxn modelId="{6D0EFCFC-2513-45DC-850B-BF91AC614612}" type="presParOf" srcId="{532FA4D2-B4C3-4A3B-AAB1-69C4166E713C}" destId="{E44FF98C-21F0-48D2-A3A0-4C64522607AB}" srcOrd="2" destOrd="0" presId="urn:microsoft.com/office/officeart/2008/layout/VerticalCurvedList"/>
    <dgm:cxn modelId="{D476C4F4-E768-45A9-A5D7-8253F461BDC7}" type="presParOf" srcId="{532FA4D2-B4C3-4A3B-AAB1-69C4166E713C}" destId="{962265A0-1EAF-44FB-81BE-C966C647ADBA}" srcOrd="3" destOrd="0" presId="urn:microsoft.com/office/officeart/2008/layout/VerticalCurvedList"/>
    <dgm:cxn modelId="{5505BC21-BBDE-4B67-B22A-82146EB19CF1}" type="presParOf" srcId="{27503B59-0AD8-4B83-BB21-E61896821850}" destId="{4A6A8E4F-77C1-408D-8CE2-8FC7AB33E9E3}" srcOrd="1" destOrd="0" presId="urn:microsoft.com/office/officeart/2008/layout/VerticalCurvedList"/>
    <dgm:cxn modelId="{85A1C1A9-EB2A-44D9-BD4F-55984C51BD93}" type="presParOf" srcId="{27503B59-0AD8-4B83-BB21-E61896821850}" destId="{8BFE46B2-47B0-4C59-B7E9-07BC45B7A693}" srcOrd="2" destOrd="0" presId="urn:microsoft.com/office/officeart/2008/layout/VerticalCurvedList"/>
    <dgm:cxn modelId="{4BD913F8-936C-4149-A6C2-A3C21AA89F1C}" type="presParOf" srcId="{8BFE46B2-47B0-4C59-B7E9-07BC45B7A693}" destId="{C001B8EC-93F1-4F17-A245-9D0C59D357E3}" srcOrd="0" destOrd="0" presId="urn:microsoft.com/office/officeart/2008/layout/VerticalCurvedList"/>
    <dgm:cxn modelId="{5E71D30C-2109-4131-BC74-E66B21B8B923}" type="presParOf" srcId="{27503B59-0AD8-4B83-BB21-E61896821850}" destId="{732FA672-6E2A-4EB6-B7F6-FC9CCEA62D74}" srcOrd="3" destOrd="0" presId="urn:microsoft.com/office/officeart/2008/layout/VerticalCurvedList"/>
    <dgm:cxn modelId="{DE9534C9-6406-4F48-9013-047593F1DE25}" type="presParOf" srcId="{27503B59-0AD8-4B83-BB21-E61896821850}" destId="{FEFC6AE8-CD6C-4C44-A1F5-F6F8EB4219BD}" srcOrd="4" destOrd="0" presId="urn:microsoft.com/office/officeart/2008/layout/VerticalCurvedList"/>
    <dgm:cxn modelId="{88FDD050-2DE9-4AED-9C82-5967A3CD7558}" type="presParOf" srcId="{FEFC6AE8-CD6C-4C44-A1F5-F6F8EB4219BD}" destId="{4A9C9F86-9E46-436D-B502-B82B10D73EE4}" srcOrd="0" destOrd="0" presId="urn:microsoft.com/office/officeart/2008/layout/VerticalCurvedList"/>
    <dgm:cxn modelId="{49CE1AC5-E098-4523-A91B-2945D335390D}" type="presParOf" srcId="{27503B59-0AD8-4B83-BB21-E61896821850}" destId="{CB8CCCAD-0ED6-4C86-9E1D-1B078EC5A2B2}" srcOrd="5" destOrd="0" presId="urn:microsoft.com/office/officeart/2008/layout/VerticalCurvedList"/>
    <dgm:cxn modelId="{6320F2A5-4928-4050-AD8D-48256FECFDFB}" type="presParOf" srcId="{27503B59-0AD8-4B83-BB21-E61896821850}" destId="{1E112F9D-7E16-424E-AE1A-95AFFE2B7F75}" srcOrd="6" destOrd="0" presId="urn:microsoft.com/office/officeart/2008/layout/VerticalCurvedList"/>
    <dgm:cxn modelId="{D6F3A08B-9D9E-40E5-ABC7-46BA7FEA8F81}" type="presParOf" srcId="{1E112F9D-7E16-424E-AE1A-95AFFE2B7F75}" destId="{976490AF-4226-40C5-8F7D-8088D9C00BE7}" srcOrd="0" destOrd="0" presId="urn:microsoft.com/office/officeart/2008/layout/VerticalCurvedList"/>
    <dgm:cxn modelId="{5C488904-0993-40CE-898F-B56DA68D5912}" type="presParOf" srcId="{27503B59-0AD8-4B83-BB21-E61896821850}" destId="{E38BB940-17AD-48C0-A474-3B24727F0912}" srcOrd="7" destOrd="0" presId="urn:microsoft.com/office/officeart/2008/layout/VerticalCurvedList"/>
    <dgm:cxn modelId="{51A1F474-A9DD-4A86-A161-70252E14932C}" type="presParOf" srcId="{27503B59-0AD8-4B83-BB21-E61896821850}" destId="{A67C7135-1622-407A-8AAA-5BB51D1F9354}" srcOrd="8" destOrd="0" presId="urn:microsoft.com/office/officeart/2008/layout/VerticalCurvedList"/>
    <dgm:cxn modelId="{B316A8F4-218C-4A9E-A75C-F37BB2B3E2F4}" type="presParOf" srcId="{A67C7135-1622-407A-8AAA-5BB51D1F9354}" destId="{8E78BC32-1503-4A6F-81A5-9E9D3E836674}" srcOrd="0" destOrd="0" presId="urn:microsoft.com/office/officeart/2008/layout/VerticalCurvedList"/>
    <dgm:cxn modelId="{E0E382AA-5A54-4EC8-BFED-1F3FECD71D91}" type="presParOf" srcId="{27503B59-0AD8-4B83-BB21-E61896821850}" destId="{BD492AA0-8173-4D6A-A508-7116EFEFD5A3}" srcOrd="9" destOrd="0" presId="urn:microsoft.com/office/officeart/2008/layout/VerticalCurvedList"/>
    <dgm:cxn modelId="{E13F9AE1-132C-4757-AAAC-5583EAFCA8C8}" type="presParOf" srcId="{27503B59-0AD8-4B83-BB21-E61896821850}" destId="{C3C1A050-2A99-4703-90D0-BE0CCEA39BFC}" srcOrd="10" destOrd="0" presId="urn:microsoft.com/office/officeart/2008/layout/VerticalCurvedList"/>
    <dgm:cxn modelId="{2F754313-D8AD-46BF-87E1-E0E90E082225}" type="presParOf" srcId="{C3C1A050-2A99-4703-90D0-BE0CCEA39BFC}" destId="{537BC70F-5D72-4B45-913D-2D0ED7B855B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B66F5-45D6-4C90-916B-F72D571C3E48}">
      <dsp:nvSpPr>
        <dsp:cNvPr id="0" name=""/>
        <dsp:cNvSpPr/>
      </dsp:nvSpPr>
      <dsp:spPr>
        <a:xfrm>
          <a:off x="7774" y="122163"/>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Why is it necessary to have an IDP?</a:t>
          </a:r>
          <a:r>
            <a:rPr lang="en-US" sz="2400" b="1" kern="1200" dirty="0">
              <a:latin typeface="+mn-lt"/>
            </a:rPr>
            <a:t>? </a:t>
          </a:r>
          <a:endParaRPr lang="en-US" sz="2400" kern="1200" dirty="0">
            <a:latin typeface="+mn-lt"/>
          </a:endParaRPr>
        </a:p>
      </dsp:txBody>
      <dsp:txXfrm>
        <a:off x="67666" y="182055"/>
        <a:ext cx="2203900" cy="1925076"/>
      </dsp:txXfrm>
    </dsp:sp>
    <dsp:sp modelId="{4F0779B4-CDA3-4931-A5A2-AC28519FF480}">
      <dsp:nvSpPr>
        <dsp:cNvPr id="0" name=""/>
        <dsp:cNvSpPr/>
      </dsp:nvSpPr>
      <dsp:spPr>
        <a:xfrm>
          <a:off x="2535943" y="856457"/>
          <a:ext cx="492621" cy="576273"/>
        </a:xfrm>
        <a:prstGeom prst="rightArrow">
          <a:avLst>
            <a:gd name="adj1" fmla="val 60000"/>
            <a:gd name="adj2" fmla="val 50000"/>
          </a:avLst>
        </a:prstGeom>
        <a:solidFill>
          <a:schemeClr val="accent2"/>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2535943" y="971712"/>
        <a:ext cx="344835" cy="345763"/>
      </dsp:txXfrm>
    </dsp:sp>
    <dsp:sp modelId="{FD8F6F64-78F8-4D84-9D02-E754B031297C}">
      <dsp:nvSpPr>
        <dsp:cNvPr id="0" name=""/>
        <dsp:cNvSpPr/>
      </dsp:nvSpPr>
      <dsp:spPr>
        <a:xfrm>
          <a:off x="3260932" y="122163"/>
          <a:ext cx="2323684" cy="2044860"/>
        </a:xfrm>
        <a:prstGeom prst="roundRect">
          <a:avLst>
            <a:gd name="adj" fmla="val 10000"/>
          </a:avLst>
        </a:prstGeom>
        <a:solidFill>
          <a:schemeClr val="accent3"/>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IDP life Cycle</a:t>
          </a:r>
          <a:endParaRPr lang="en-US" sz="2400" kern="1200" dirty="0">
            <a:latin typeface="+mn-lt"/>
          </a:endParaRPr>
        </a:p>
      </dsp:txBody>
      <dsp:txXfrm>
        <a:off x="3320824" y="182055"/>
        <a:ext cx="2203900" cy="1925076"/>
      </dsp:txXfrm>
    </dsp:sp>
    <dsp:sp modelId="{1E2E4877-9007-4EEB-95DA-9267248F389A}">
      <dsp:nvSpPr>
        <dsp:cNvPr id="0" name=""/>
        <dsp:cNvSpPr/>
      </dsp:nvSpPr>
      <dsp:spPr>
        <a:xfrm>
          <a:off x="5789101" y="856457"/>
          <a:ext cx="492621" cy="576273"/>
        </a:xfrm>
        <a:prstGeom prst="rightArrow">
          <a:avLst>
            <a:gd name="adj1" fmla="val 60000"/>
            <a:gd name="adj2" fmla="val 50000"/>
          </a:avLst>
        </a:prstGeom>
        <a:solidFill>
          <a:schemeClr val="accent3"/>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5789101" y="971712"/>
        <a:ext cx="344835" cy="345763"/>
      </dsp:txXfrm>
    </dsp:sp>
    <dsp:sp modelId="{F8B1FAC6-796C-4B64-9520-E619073120D8}">
      <dsp:nvSpPr>
        <dsp:cNvPr id="0" name=""/>
        <dsp:cNvSpPr/>
      </dsp:nvSpPr>
      <dsp:spPr>
        <a:xfrm>
          <a:off x="6514091" y="122163"/>
          <a:ext cx="2323684" cy="2044860"/>
        </a:xfrm>
        <a:prstGeom prst="roundRect">
          <a:avLst>
            <a:gd name="adj" fmla="val 10000"/>
          </a:avLst>
        </a:prstGeom>
        <a:solidFill>
          <a:schemeClr val="accent4"/>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Overview of 2023/24 municipal budget </a:t>
          </a:r>
          <a:endParaRPr lang="en-US" sz="2400" kern="1200" dirty="0">
            <a:latin typeface="+mn-lt"/>
          </a:endParaRPr>
        </a:p>
      </dsp:txBody>
      <dsp:txXfrm>
        <a:off x="6573983" y="182055"/>
        <a:ext cx="2203900" cy="1925076"/>
      </dsp:txXfrm>
    </dsp:sp>
    <dsp:sp modelId="{7F878B54-9AAB-4DC8-9F1F-9BF06F0E0B5F}">
      <dsp:nvSpPr>
        <dsp:cNvPr id="0" name=""/>
        <dsp:cNvSpPr/>
      </dsp:nvSpPr>
      <dsp:spPr>
        <a:xfrm rot="5400000">
          <a:off x="7429622" y="2329682"/>
          <a:ext cx="492621" cy="576273"/>
        </a:xfrm>
        <a:prstGeom prst="rightArrow">
          <a:avLst>
            <a:gd name="adj1" fmla="val 60000"/>
            <a:gd name="adj2" fmla="val 50000"/>
          </a:avLst>
        </a:prstGeom>
        <a:solidFill>
          <a:schemeClr val="accent4"/>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5400000">
        <a:off x="7503051" y="2371508"/>
        <a:ext cx="345763" cy="344835"/>
      </dsp:txXfrm>
    </dsp:sp>
    <dsp:sp modelId="{5AD2E40E-19F9-468F-829D-BEC64DE37B12}">
      <dsp:nvSpPr>
        <dsp:cNvPr id="0" name=""/>
        <dsp:cNvSpPr/>
      </dsp:nvSpPr>
      <dsp:spPr>
        <a:xfrm>
          <a:off x="6514091" y="3096498"/>
          <a:ext cx="2323684" cy="2044860"/>
        </a:xfrm>
        <a:prstGeom prst="roundRect">
          <a:avLst>
            <a:gd name="adj" fmla="val 10000"/>
          </a:avLst>
        </a:prstGeom>
        <a:solidFill>
          <a:schemeClr val="accent5"/>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Tariffs and Subsidies</a:t>
          </a:r>
          <a:endParaRPr lang="en-US" sz="2400" kern="1200" dirty="0">
            <a:latin typeface="+mn-lt"/>
          </a:endParaRPr>
        </a:p>
      </dsp:txBody>
      <dsp:txXfrm>
        <a:off x="6573983" y="3156390"/>
        <a:ext cx="2203900" cy="1925076"/>
      </dsp:txXfrm>
    </dsp:sp>
    <dsp:sp modelId="{887CB179-DC95-446F-8103-D336628CAC57}">
      <dsp:nvSpPr>
        <dsp:cNvPr id="0" name=""/>
        <dsp:cNvSpPr/>
      </dsp:nvSpPr>
      <dsp:spPr>
        <a:xfrm rot="10800000">
          <a:off x="5816985" y="3830792"/>
          <a:ext cx="492621" cy="576273"/>
        </a:xfrm>
        <a:prstGeom prst="rightArrow">
          <a:avLst>
            <a:gd name="adj1" fmla="val 60000"/>
            <a:gd name="adj2" fmla="val 50000"/>
          </a:avLst>
        </a:prstGeom>
        <a:solidFill>
          <a:schemeClr val="accent5"/>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10800000">
        <a:off x="5964771" y="3946047"/>
        <a:ext cx="344835" cy="345763"/>
      </dsp:txXfrm>
    </dsp:sp>
    <dsp:sp modelId="{94BBF706-0E6A-402F-9F53-6A7BEA7EC4EF}">
      <dsp:nvSpPr>
        <dsp:cNvPr id="0" name=""/>
        <dsp:cNvSpPr/>
      </dsp:nvSpPr>
      <dsp:spPr>
        <a:xfrm>
          <a:off x="3260932" y="3096498"/>
          <a:ext cx="2323684" cy="2044860"/>
        </a:xfrm>
        <a:prstGeom prst="roundRect">
          <a:avLst>
            <a:gd name="adj" fmla="val 10000"/>
          </a:avLst>
        </a:prstGeom>
        <a:solidFill>
          <a:schemeClr val="accent6"/>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Ward  Development Needs</a:t>
          </a:r>
          <a:endParaRPr lang="en-US" sz="2400" kern="1200" dirty="0">
            <a:latin typeface="+mn-lt"/>
          </a:endParaRPr>
        </a:p>
      </dsp:txBody>
      <dsp:txXfrm>
        <a:off x="3320824" y="3156390"/>
        <a:ext cx="2203900" cy="1925076"/>
      </dsp:txXfrm>
    </dsp:sp>
    <dsp:sp modelId="{04FB18E2-168D-47E0-85F5-4A7E57F1599D}">
      <dsp:nvSpPr>
        <dsp:cNvPr id="0" name=""/>
        <dsp:cNvSpPr/>
      </dsp:nvSpPr>
      <dsp:spPr>
        <a:xfrm rot="10800000">
          <a:off x="2563827" y="3830792"/>
          <a:ext cx="492621" cy="576273"/>
        </a:xfrm>
        <a:prstGeom prst="rightArrow">
          <a:avLst>
            <a:gd name="adj1" fmla="val 60000"/>
            <a:gd name="adj2" fmla="val 50000"/>
          </a:avLst>
        </a:prstGeom>
        <a:solidFill>
          <a:schemeClr val="accent6"/>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10800000">
        <a:off x="2711613" y="3946047"/>
        <a:ext cx="344835" cy="345763"/>
      </dsp:txXfrm>
    </dsp:sp>
    <dsp:sp modelId="{E58F9602-BFCB-478A-9117-3B9EEDDE6559}">
      <dsp:nvSpPr>
        <dsp:cNvPr id="0" name=""/>
        <dsp:cNvSpPr/>
      </dsp:nvSpPr>
      <dsp:spPr>
        <a:xfrm>
          <a:off x="7774" y="3096498"/>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Capital Projects: 2023/24 budget</a:t>
          </a:r>
          <a:endParaRPr lang="en-US" sz="1700" kern="1200" dirty="0">
            <a:latin typeface="+mn-lt"/>
          </a:endParaRPr>
        </a:p>
      </dsp:txBody>
      <dsp:txXfrm>
        <a:off x="67666" y="3156390"/>
        <a:ext cx="2203900" cy="192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E80F-9B39-4E0D-91DD-ED67D706826B}">
      <dsp:nvSpPr>
        <dsp:cNvPr id="0" name=""/>
        <dsp:cNvSpPr/>
      </dsp:nvSpPr>
      <dsp:spPr>
        <a:xfrm>
          <a:off x="368690" y="2615"/>
          <a:ext cx="5426084" cy="102613"/>
        </a:xfrm>
        <a:prstGeom prst="roundRect">
          <a:avLst>
            <a:gd name="adj" fmla="val 10000"/>
          </a:avLst>
        </a:prstGeom>
        <a:solidFill>
          <a:schemeClr val="accent2"/>
        </a:solidFill>
        <a:ln>
          <a:noFill/>
        </a:ln>
        <a:effectLst/>
        <a:scene3d>
          <a:camera prst="orthographicFront"/>
          <a:lightRig rig="threePt" dir="t">
            <a:rot lat="0" lon="0" rev="7500000"/>
          </a:lightRig>
        </a:scene3d>
      </dsp:spPr>
      <dsp:style>
        <a:lnRef idx="0">
          <a:scrgbClr r="0" g="0" b="0"/>
        </a:lnRef>
        <a:fillRef idx="0">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af-ZA" sz="2400" b="1" kern="1200" dirty="0">
            <a:latin typeface="Arial Rounded MT Bold" panose="020F0704030504030204" pitchFamily="34" charset="0"/>
          </a:endParaRPr>
        </a:p>
      </dsp:txBody>
      <dsp:txXfrm>
        <a:off x="371695" y="5620"/>
        <a:ext cx="5420074" cy="96603"/>
      </dsp:txXfrm>
    </dsp:sp>
    <dsp:sp modelId="{BF12DF83-E606-440B-BD29-0973273CA529}">
      <dsp:nvSpPr>
        <dsp:cNvPr id="0" name=""/>
        <dsp:cNvSpPr/>
      </dsp:nvSpPr>
      <dsp:spPr>
        <a:xfrm>
          <a:off x="911298" y="105229"/>
          <a:ext cx="542608" cy="519369"/>
        </a:xfrm>
        <a:custGeom>
          <a:avLst/>
          <a:gdLst/>
          <a:ahLst/>
          <a:cxnLst/>
          <a:rect l="0" t="0" r="0" b="0"/>
          <a:pathLst>
            <a:path>
              <a:moveTo>
                <a:pt x="0" y="0"/>
              </a:moveTo>
              <a:lnTo>
                <a:pt x="0" y="519369"/>
              </a:lnTo>
              <a:lnTo>
                <a:pt x="542608" y="51936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CD3751-C284-41B5-AF58-C3F5266321F1}">
      <dsp:nvSpPr>
        <dsp:cNvPr id="0" name=""/>
        <dsp:cNvSpPr/>
      </dsp:nvSpPr>
      <dsp:spPr>
        <a:xfrm>
          <a:off x="1453906" y="278352"/>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ZA" sz="2000" b="1" kern="1200" noProof="0" dirty="0">
              <a:solidFill>
                <a:schemeClr val="bg1"/>
              </a:solidFill>
              <a:latin typeface="+mn-lt"/>
            </a:rPr>
            <a:t>Legislative</a:t>
          </a:r>
          <a:r>
            <a:rPr lang="af-ZA" sz="2000" b="1" kern="1200" dirty="0">
              <a:solidFill>
                <a:schemeClr val="bg1"/>
              </a:solidFill>
              <a:latin typeface="+mn-lt"/>
            </a:rPr>
            <a:t> requirement </a:t>
          </a:r>
        </a:p>
      </dsp:txBody>
      <dsp:txXfrm>
        <a:off x="1474188" y="298634"/>
        <a:ext cx="7065045" cy="651929"/>
      </dsp:txXfrm>
    </dsp:sp>
    <dsp:sp modelId="{721445D9-BE29-4CC5-9EE9-7AB57C95E67C}">
      <dsp:nvSpPr>
        <dsp:cNvPr id="0" name=""/>
        <dsp:cNvSpPr/>
      </dsp:nvSpPr>
      <dsp:spPr>
        <a:xfrm>
          <a:off x="911298" y="105229"/>
          <a:ext cx="542608" cy="1384986"/>
        </a:xfrm>
        <a:custGeom>
          <a:avLst/>
          <a:gdLst/>
          <a:ahLst/>
          <a:cxnLst/>
          <a:rect l="0" t="0" r="0" b="0"/>
          <a:pathLst>
            <a:path>
              <a:moveTo>
                <a:pt x="0" y="0"/>
              </a:moveTo>
              <a:lnTo>
                <a:pt x="0" y="1384986"/>
              </a:lnTo>
              <a:lnTo>
                <a:pt x="542608" y="138498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2C7703-CC19-4287-AAF5-D98F6EE99AD4}">
      <dsp:nvSpPr>
        <dsp:cNvPr id="0" name=""/>
        <dsp:cNvSpPr/>
      </dsp:nvSpPr>
      <dsp:spPr>
        <a:xfrm>
          <a:off x="1453906" y="1143968"/>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Effective use of scarce resources</a:t>
          </a:r>
        </a:p>
      </dsp:txBody>
      <dsp:txXfrm>
        <a:off x="1474188" y="1164250"/>
        <a:ext cx="7065045" cy="651929"/>
      </dsp:txXfrm>
    </dsp:sp>
    <dsp:sp modelId="{BA1266AA-92E1-456E-B609-564EE58EE0EF}">
      <dsp:nvSpPr>
        <dsp:cNvPr id="0" name=""/>
        <dsp:cNvSpPr/>
      </dsp:nvSpPr>
      <dsp:spPr>
        <a:xfrm>
          <a:off x="911298" y="105229"/>
          <a:ext cx="542608" cy="2250602"/>
        </a:xfrm>
        <a:custGeom>
          <a:avLst/>
          <a:gdLst/>
          <a:ahLst/>
          <a:cxnLst/>
          <a:rect l="0" t="0" r="0" b="0"/>
          <a:pathLst>
            <a:path>
              <a:moveTo>
                <a:pt x="0" y="0"/>
              </a:moveTo>
              <a:lnTo>
                <a:pt x="0" y="2250602"/>
              </a:lnTo>
              <a:lnTo>
                <a:pt x="542608" y="225060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056B16-D390-4FB2-89E2-A6EC9B2F27CE}">
      <dsp:nvSpPr>
        <dsp:cNvPr id="0" name=""/>
        <dsp:cNvSpPr/>
      </dsp:nvSpPr>
      <dsp:spPr>
        <a:xfrm>
          <a:off x="1453906" y="2009584"/>
          <a:ext cx="7105609"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speed</a:t>
          </a:r>
          <a:r>
            <a:rPr lang="af-ZA" sz="2000" b="1" kern="1200" dirty="0">
              <a:solidFill>
                <a:schemeClr val="bg1"/>
              </a:solidFill>
              <a:latin typeface="+mn-lt"/>
            </a:rPr>
            <a:t> </a:t>
          </a:r>
          <a:r>
            <a:rPr lang="af-ZA" sz="2000" b="1" kern="1200" dirty="0" err="1">
              <a:solidFill>
                <a:schemeClr val="bg1"/>
              </a:solidFill>
              <a:latin typeface="+mn-lt"/>
            </a:rPr>
            <a:t>up</a:t>
          </a:r>
          <a:r>
            <a:rPr lang="af-ZA" sz="2000" b="1" kern="1200" dirty="0">
              <a:solidFill>
                <a:schemeClr val="bg1"/>
              </a:solidFill>
              <a:latin typeface="+mn-lt"/>
            </a:rPr>
            <a:t> </a:t>
          </a:r>
          <a:r>
            <a:rPr lang="af-ZA" sz="2000" b="1" kern="1200" dirty="0" err="1">
              <a:solidFill>
                <a:schemeClr val="bg1"/>
              </a:solidFill>
              <a:latin typeface="+mn-lt"/>
            </a:rPr>
            <a:t>service</a:t>
          </a:r>
          <a:r>
            <a:rPr lang="af-ZA" sz="2000" b="1" kern="1200" dirty="0">
              <a:solidFill>
                <a:schemeClr val="bg1"/>
              </a:solidFill>
              <a:latin typeface="+mn-lt"/>
            </a:rPr>
            <a:t> </a:t>
          </a:r>
          <a:r>
            <a:rPr lang="af-ZA" sz="2000" b="1" kern="1200" dirty="0" err="1">
              <a:solidFill>
                <a:schemeClr val="bg1"/>
              </a:solidFill>
              <a:latin typeface="+mn-lt"/>
            </a:rPr>
            <a:t>delivery</a:t>
          </a:r>
          <a:endParaRPr lang="af-ZA" sz="2000" b="1" kern="1200" dirty="0">
            <a:solidFill>
              <a:schemeClr val="bg1"/>
            </a:solidFill>
            <a:latin typeface="+mn-lt"/>
          </a:endParaRPr>
        </a:p>
      </dsp:txBody>
      <dsp:txXfrm>
        <a:off x="1474188" y="2029866"/>
        <a:ext cx="7065045" cy="651929"/>
      </dsp:txXfrm>
    </dsp:sp>
    <dsp:sp modelId="{6CC90AF9-A8EB-4514-9DC4-9E3DBC0137B6}">
      <dsp:nvSpPr>
        <dsp:cNvPr id="0" name=""/>
        <dsp:cNvSpPr/>
      </dsp:nvSpPr>
      <dsp:spPr>
        <a:xfrm>
          <a:off x="911298" y="105229"/>
          <a:ext cx="542608" cy="3116218"/>
        </a:xfrm>
        <a:custGeom>
          <a:avLst/>
          <a:gdLst/>
          <a:ahLst/>
          <a:cxnLst/>
          <a:rect l="0" t="0" r="0" b="0"/>
          <a:pathLst>
            <a:path>
              <a:moveTo>
                <a:pt x="0" y="0"/>
              </a:moveTo>
              <a:lnTo>
                <a:pt x="0" y="3116218"/>
              </a:lnTo>
              <a:lnTo>
                <a:pt x="542608" y="311621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C443C8-6A30-41D4-B16D-4C200ACCD68F}">
      <dsp:nvSpPr>
        <dsp:cNvPr id="0" name=""/>
        <dsp:cNvSpPr/>
      </dsp:nvSpPr>
      <dsp:spPr>
        <a:xfrm>
          <a:off x="1453906" y="2875201"/>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attract</a:t>
          </a:r>
          <a:r>
            <a:rPr lang="af-ZA" sz="2000" b="1" kern="1200" dirty="0">
              <a:solidFill>
                <a:schemeClr val="bg1"/>
              </a:solidFill>
              <a:latin typeface="+mn-lt"/>
            </a:rPr>
            <a:t> </a:t>
          </a:r>
          <a:r>
            <a:rPr lang="af-ZA" sz="2000" b="1" kern="1200" dirty="0" err="1">
              <a:solidFill>
                <a:schemeClr val="bg1"/>
              </a:solidFill>
              <a:latin typeface="+mn-lt"/>
            </a:rPr>
            <a:t>additional</a:t>
          </a:r>
          <a:r>
            <a:rPr lang="af-ZA" sz="2000" b="1" kern="1200" dirty="0">
              <a:solidFill>
                <a:schemeClr val="bg1"/>
              </a:solidFill>
              <a:latin typeface="+mn-lt"/>
            </a:rPr>
            <a:t> </a:t>
          </a:r>
          <a:r>
            <a:rPr lang="af-ZA" sz="2000" b="1" kern="1200" dirty="0" err="1">
              <a:solidFill>
                <a:schemeClr val="bg1"/>
              </a:solidFill>
              <a:latin typeface="+mn-lt"/>
            </a:rPr>
            <a:t>funding</a:t>
          </a:r>
          <a:r>
            <a:rPr lang="af-ZA" sz="2000" b="1" kern="1200" dirty="0">
              <a:solidFill>
                <a:schemeClr val="bg1"/>
              </a:solidFill>
              <a:latin typeface="+mn-lt"/>
            </a:rPr>
            <a:t> </a:t>
          </a:r>
        </a:p>
      </dsp:txBody>
      <dsp:txXfrm>
        <a:off x="1474188" y="2895483"/>
        <a:ext cx="7065045" cy="651929"/>
      </dsp:txXfrm>
    </dsp:sp>
    <dsp:sp modelId="{4E693267-F5F6-4C1C-A5E3-90C7F40FF226}">
      <dsp:nvSpPr>
        <dsp:cNvPr id="0" name=""/>
        <dsp:cNvSpPr/>
      </dsp:nvSpPr>
      <dsp:spPr>
        <a:xfrm>
          <a:off x="911298" y="105229"/>
          <a:ext cx="542608" cy="3981834"/>
        </a:xfrm>
        <a:custGeom>
          <a:avLst/>
          <a:gdLst/>
          <a:ahLst/>
          <a:cxnLst/>
          <a:rect l="0" t="0" r="0" b="0"/>
          <a:pathLst>
            <a:path>
              <a:moveTo>
                <a:pt x="0" y="0"/>
              </a:moveTo>
              <a:lnTo>
                <a:pt x="0" y="3981834"/>
              </a:lnTo>
              <a:lnTo>
                <a:pt x="542608" y="398183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79E19C-5EFD-4F51-9885-FDCAC8F67DC4}">
      <dsp:nvSpPr>
        <dsp:cNvPr id="0" name=""/>
        <dsp:cNvSpPr/>
      </dsp:nvSpPr>
      <dsp:spPr>
        <a:xfrm>
          <a:off x="1453906" y="3740817"/>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err="1">
              <a:solidFill>
                <a:schemeClr val="bg1"/>
              </a:solidFill>
              <a:latin typeface="+mn-lt"/>
            </a:rPr>
            <a:t>Strengthens</a:t>
          </a:r>
          <a:r>
            <a:rPr lang="af-ZA" sz="2000" b="1" kern="1200" dirty="0">
              <a:solidFill>
                <a:schemeClr val="bg1"/>
              </a:solidFill>
              <a:latin typeface="+mn-lt"/>
            </a:rPr>
            <a:t> </a:t>
          </a:r>
          <a:r>
            <a:rPr lang="af-ZA" sz="2000" b="1" kern="1200" dirty="0" err="1">
              <a:solidFill>
                <a:schemeClr val="bg1"/>
              </a:solidFill>
              <a:latin typeface="+mn-lt"/>
            </a:rPr>
            <a:t>democracy</a:t>
          </a:r>
          <a:r>
            <a:rPr lang="af-ZA" sz="2000" b="1" kern="1200" dirty="0">
              <a:solidFill>
                <a:schemeClr val="bg1"/>
              </a:solidFill>
              <a:latin typeface="+mn-lt"/>
            </a:rPr>
            <a:t> </a:t>
          </a:r>
        </a:p>
      </dsp:txBody>
      <dsp:txXfrm>
        <a:off x="1474188" y="3761099"/>
        <a:ext cx="7065045" cy="651929"/>
      </dsp:txXfrm>
    </dsp:sp>
    <dsp:sp modelId="{E530CBAD-0234-4BBB-A0A4-FF115078E655}">
      <dsp:nvSpPr>
        <dsp:cNvPr id="0" name=""/>
        <dsp:cNvSpPr/>
      </dsp:nvSpPr>
      <dsp:spPr>
        <a:xfrm>
          <a:off x="911298" y="105229"/>
          <a:ext cx="496039" cy="4819647"/>
        </a:xfrm>
        <a:custGeom>
          <a:avLst/>
          <a:gdLst/>
          <a:ahLst/>
          <a:cxnLst/>
          <a:rect l="0" t="0" r="0" b="0"/>
          <a:pathLst>
            <a:path>
              <a:moveTo>
                <a:pt x="0" y="0"/>
              </a:moveTo>
              <a:lnTo>
                <a:pt x="0" y="4819647"/>
              </a:lnTo>
              <a:lnTo>
                <a:pt x="496039" y="481964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B25BBE-3B62-4A62-B092-49BEC4D19564}">
      <dsp:nvSpPr>
        <dsp:cNvPr id="0" name=""/>
        <dsp:cNvSpPr/>
      </dsp:nvSpPr>
      <dsp:spPr>
        <a:xfrm>
          <a:off x="1407338" y="4578629"/>
          <a:ext cx="7125198"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bg1"/>
              </a:solidFill>
              <a:latin typeface="+mn-lt"/>
            </a:rPr>
            <a:t>Promotes coordination between local, provincial and national government</a:t>
          </a:r>
        </a:p>
      </dsp:txBody>
      <dsp:txXfrm>
        <a:off x="1427620" y="4598911"/>
        <a:ext cx="7084634" cy="651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17DAF-7142-44F1-9631-00BD7B8D755A}">
      <dsp:nvSpPr>
        <dsp:cNvPr id="0" name=""/>
        <dsp:cNvSpPr/>
      </dsp:nvSpPr>
      <dsp:spPr>
        <a:xfrm>
          <a:off x="1558953" y="-34483"/>
          <a:ext cx="5646711" cy="5646711"/>
        </a:xfrm>
        <a:prstGeom prst="circularArrow">
          <a:avLst>
            <a:gd name="adj1" fmla="val 5544"/>
            <a:gd name="adj2" fmla="val 330680"/>
            <a:gd name="adj3" fmla="val 13760332"/>
            <a:gd name="adj4" fmla="val 17395462"/>
            <a:gd name="adj5" fmla="val 5757"/>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DA97B960-4988-4F5C-BC91-96C6537EC641}">
      <dsp:nvSpPr>
        <dsp:cNvPr id="0" name=""/>
        <dsp:cNvSpPr/>
      </dsp:nvSpPr>
      <dsp:spPr>
        <a:xfrm>
          <a:off x="3051353" y="2058"/>
          <a:ext cx="2661910" cy="1330955"/>
        </a:xfrm>
        <a:prstGeom prst="round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NEEDS ANALYSIS</a:t>
          </a:r>
        </a:p>
        <a:p>
          <a:pPr marL="0" lvl="0" indent="0" algn="ctr" defTabSz="533400">
            <a:lnSpc>
              <a:spcPct val="90000"/>
            </a:lnSpc>
            <a:spcBef>
              <a:spcPct val="0"/>
            </a:spcBef>
            <a:spcAft>
              <a:spcPct val="35000"/>
            </a:spcAft>
            <a:buNone/>
          </a:pPr>
          <a:r>
            <a:rPr lang="en-ZA" sz="1200" kern="1200" dirty="0"/>
            <a:t>- WARD COMMITTEES</a:t>
          </a:r>
        </a:p>
        <a:p>
          <a:pPr marL="0" lvl="0" indent="0" algn="ctr" defTabSz="533400">
            <a:lnSpc>
              <a:spcPct val="90000"/>
            </a:lnSpc>
            <a:spcBef>
              <a:spcPct val="0"/>
            </a:spcBef>
            <a:spcAft>
              <a:spcPct val="35000"/>
            </a:spcAft>
            <a:buNone/>
          </a:pPr>
          <a:r>
            <a:rPr lang="en-ZA" sz="1200" kern="1200" dirty="0"/>
            <a:t>- EXTERNAL ANALYSIS</a:t>
          </a:r>
        </a:p>
        <a:p>
          <a:pPr marL="0" lvl="0" indent="0" algn="ctr" defTabSz="533400">
            <a:lnSpc>
              <a:spcPct val="90000"/>
            </a:lnSpc>
            <a:spcBef>
              <a:spcPct val="0"/>
            </a:spcBef>
            <a:spcAft>
              <a:spcPct val="35000"/>
            </a:spcAft>
            <a:buNone/>
          </a:pPr>
          <a:r>
            <a:rPr lang="en-ZA" sz="1200" kern="1200" dirty="0"/>
            <a:t>- INTERNAL ANALYSIS</a:t>
          </a:r>
        </a:p>
      </dsp:txBody>
      <dsp:txXfrm>
        <a:off x="3116325" y="67030"/>
        <a:ext cx="2531966" cy="1201011"/>
      </dsp:txXfrm>
    </dsp:sp>
    <dsp:sp modelId="{20F182D4-4B21-4584-93EB-9E59D3FD2FA6}">
      <dsp:nvSpPr>
        <dsp:cNvPr id="0" name=""/>
        <dsp:cNvSpPr/>
      </dsp:nvSpPr>
      <dsp:spPr>
        <a:xfrm>
          <a:off x="5341478" y="1665930"/>
          <a:ext cx="2661910" cy="1330955"/>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STRATEGY</a:t>
          </a:r>
        </a:p>
        <a:p>
          <a:pPr marL="0" lvl="0" indent="0" algn="ctr" defTabSz="533400">
            <a:lnSpc>
              <a:spcPct val="90000"/>
            </a:lnSpc>
            <a:spcBef>
              <a:spcPct val="0"/>
            </a:spcBef>
            <a:spcAft>
              <a:spcPct val="35000"/>
            </a:spcAft>
            <a:buNone/>
          </a:pPr>
          <a:r>
            <a:rPr lang="en-ZA" sz="1200" kern="1200" dirty="0"/>
            <a:t>- ORGINASATIONAL    STRATEGY REVIEW</a:t>
          </a:r>
        </a:p>
        <a:p>
          <a:pPr marL="0" lvl="0" indent="0" algn="ctr" defTabSz="533400">
            <a:lnSpc>
              <a:spcPct val="90000"/>
            </a:lnSpc>
            <a:spcBef>
              <a:spcPct val="0"/>
            </a:spcBef>
            <a:spcAft>
              <a:spcPct val="35000"/>
            </a:spcAft>
            <a:buNone/>
          </a:pPr>
          <a:r>
            <a:rPr lang="en-ZA" sz="1200" kern="1200" dirty="0"/>
            <a:t>- STRATEGIC PLANNING SESSION</a:t>
          </a:r>
        </a:p>
      </dsp:txBody>
      <dsp:txXfrm>
        <a:off x="5406450" y="1730902"/>
        <a:ext cx="2531966" cy="1201011"/>
      </dsp:txXfrm>
    </dsp:sp>
    <dsp:sp modelId="{54FA702D-2017-4370-91FC-BEF4A0C2E3CA}">
      <dsp:nvSpPr>
        <dsp:cNvPr id="0" name=""/>
        <dsp:cNvSpPr/>
      </dsp:nvSpPr>
      <dsp:spPr>
        <a:xfrm>
          <a:off x="4862964" y="4358130"/>
          <a:ext cx="2661910" cy="1330955"/>
        </a:xfrm>
        <a:prstGeom prst="round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PROJECTS</a:t>
          </a:r>
        </a:p>
        <a:p>
          <a:pPr marL="0" lvl="0" indent="0" algn="ctr" defTabSz="533400">
            <a:lnSpc>
              <a:spcPct val="90000"/>
            </a:lnSpc>
            <a:spcBef>
              <a:spcPct val="0"/>
            </a:spcBef>
            <a:spcAft>
              <a:spcPct val="35000"/>
            </a:spcAft>
            <a:buNone/>
          </a:pPr>
          <a:r>
            <a:rPr lang="en-ZA" sz="1200" kern="1200" dirty="0"/>
            <a:t>- PROJECTS AND PROGRAMMES IDENTIFICATION</a:t>
          </a:r>
        </a:p>
      </dsp:txBody>
      <dsp:txXfrm>
        <a:off x="4927936" y="4423102"/>
        <a:ext cx="2531966" cy="1201011"/>
      </dsp:txXfrm>
    </dsp:sp>
    <dsp:sp modelId="{B2965AC9-50CD-4695-8B35-F410E4E56BFD}">
      <dsp:nvSpPr>
        <dsp:cNvPr id="0" name=""/>
        <dsp:cNvSpPr/>
      </dsp:nvSpPr>
      <dsp:spPr>
        <a:xfrm>
          <a:off x="1346400" y="4358111"/>
          <a:ext cx="2661910" cy="1330955"/>
        </a:xfrm>
        <a:prstGeom prst="round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INTERGRATION</a:t>
          </a:r>
        </a:p>
        <a:p>
          <a:pPr marL="0" lvl="0" indent="0" algn="ctr" defTabSz="533400">
            <a:lnSpc>
              <a:spcPct val="90000"/>
            </a:lnSpc>
            <a:spcBef>
              <a:spcPct val="0"/>
            </a:spcBef>
            <a:spcAft>
              <a:spcPct val="35000"/>
            </a:spcAft>
            <a:buNone/>
          </a:pPr>
          <a:r>
            <a:rPr lang="en-ZA" sz="1200" kern="1200" dirty="0"/>
            <a:t>-Intergovernmental alignment and Public Private Partnerships</a:t>
          </a:r>
        </a:p>
      </dsp:txBody>
      <dsp:txXfrm>
        <a:off x="1411372" y="4423083"/>
        <a:ext cx="2531966" cy="1201011"/>
      </dsp:txXfrm>
    </dsp:sp>
    <dsp:sp modelId="{2B06E45A-BFD7-4B55-8B89-790399AC5702}">
      <dsp:nvSpPr>
        <dsp:cNvPr id="0" name=""/>
        <dsp:cNvSpPr/>
      </dsp:nvSpPr>
      <dsp:spPr>
        <a:xfrm>
          <a:off x="761229" y="1665930"/>
          <a:ext cx="2661910" cy="1330955"/>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APPROVAL</a:t>
          </a:r>
        </a:p>
        <a:p>
          <a:pPr marL="0" lvl="0" indent="0" algn="ctr" defTabSz="533400">
            <a:lnSpc>
              <a:spcPct val="90000"/>
            </a:lnSpc>
            <a:spcBef>
              <a:spcPct val="0"/>
            </a:spcBef>
            <a:spcAft>
              <a:spcPct val="35000"/>
            </a:spcAft>
            <a:buNone/>
          </a:pPr>
          <a:r>
            <a:rPr lang="en-ZA" sz="1200" kern="1200" dirty="0"/>
            <a:t>-Tabling and Adoption of draft IDP and Budget</a:t>
          </a:r>
        </a:p>
        <a:p>
          <a:pPr marL="0" lvl="0" indent="0" algn="ctr" defTabSz="533400">
            <a:lnSpc>
              <a:spcPct val="90000"/>
            </a:lnSpc>
            <a:spcBef>
              <a:spcPct val="0"/>
            </a:spcBef>
            <a:spcAft>
              <a:spcPct val="35000"/>
            </a:spcAft>
            <a:buNone/>
          </a:pPr>
          <a:r>
            <a:rPr lang="en-ZA" sz="1200" kern="1200" dirty="0"/>
            <a:t>- Public and Stakeholder consultation</a:t>
          </a:r>
        </a:p>
        <a:p>
          <a:pPr marL="0" lvl="0" indent="0" algn="ctr" defTabSz="533400">
            <a:lnSpc>
              <a:spcPct val="90000"/>
            </a:lnSpc>
            <a:spcBef>
              <a:spcPct val="0"/>
            </a:spcBef>
            <a:spcAft>
              <a:spcPct val="35000"/>
            </a:spcAft>
            <a:buNone/>
          </a:pPr>
          <a:r>
            <a:rPr lang="en-ZA" sz="1200" kern="1200" dirty="0"/>
            <a:t>-Tabling and Approval of IDP and Budget</a:t>
          </a:r>
        </a:p>
      </dsp:txBody>
      <dsp:txXfrm>
        <a:off x="826201" y="1730902"/>
        <a:ext cx="2531966" cy="1201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48CD-E52B-4D05-AA69-A330BD528D07}">
      <dsp:nvSpPr>
        <dsp:cNvPr id="0" name=""/>
        <dsp:cNvSpPr/>
      </dsp:nvSpPr>
      <dsp:spPr>
        <a:xfrm>
          <a:off x="0" y="0"/>
          <a:ext cx="8984610" cy="702547"/>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for needs analysis phase – August 2022</a:t>
          </a:r>
          <a:endParaRPr lang="en-US" sz="2000" b="1" kern="1200" dirty="0">
            <a:solidFill>
              <a:schemeClr val="bg1"/>
            </a:solidFill>
            <a:latin typeface="+mn-lt"/>
            <a:ea typeface="+mn-ea"/>
            <a:cs typeface="+mn-cs"/>
          </a:endParaRPr>
        </a:p>
        <a:p>
          <a:pPr marL="228600" lvl="1" indent="-228600" algn="ctr" defTabSz="1066800">
            <a:lnSpc>
              <a:spcPct val="90000"/>
            </a:lnSpc>
            <a:spcBef>
              <a:spcPct val="0"/>
            </a:spcBef>
            <a:spcAft>
              <a:spcPct val="15000"/>
            </a:spcAft>
            <a:buChar char="•"/>
          </a:pPr>
          <a:endParaRPr lang="en-US" sz="2400" b="1" kern="1200" dirty="0">
            <a:solidFill>
              <a:schemeClr val="bg1"/>
            </a:solidFill>
            <a:latin typeface="+mn-lt"/>
            <a:ea typeface="+mn-ea"/>
            <a:cs typeface="+mn-cs"/>
          </a:endParaRPr>
        </a:p>
        <a:p>
          <a:pPr marL="114300" lvl="1" indent="-114300" algn="ctr" defTabSz="622300">
            <a:lnSpc>
              <a:spcPct val="90000"/>
            </a:lnSpc>
            <a:spcBef>
              <a:spcPct val="0"/>
            </a:spcBef>
            <a:spcAft>
              <a:spcPct val="15000"/>
            </a:spcAft>
            <a:buChar char="•"/>
          </a:pPr>
          <a:endParaRPr lang="en-US" sz="1400" b="1" kern="1200" dirty="0">
            <a:solidFill>
              <a:schemeClr val="bg1"/>
            </a:solidFill>
            <a:latin typeface="+mn-lt"/>
            <a:ea typeface="+mn-ea"/>
            <a:cs typeface="+mn-cs"/>
          </a:endParaRPr>
        </a:p>
      </dsp:txBody>
      <dsp:txXfrm>
        <a:off x="1884300" y="20577"/>
        <a:ext cx="7079732" cy="661393"/>
      </dsp:txXfrm>
    </dsp:sp>
    <dsp:sp modelId="{197E932D-78D2-4B73-8683-E47C6CE14536}">
      <dsp:nvSpPr>
        <dsp:cNvPr id="0" name=""/>
        <dsp:cNvSpPr/>
      </dsp:nvSpPr>
      <dsp:spPr>
        <a:xfrm>
          <a:off x="66801" y="84069"/>
          <a:ext cx="1796922" cy="534408"/>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50EFE2A-294B-49F4-94C8-6478AD77B2A6}">
      <dsp:nvSpPr>
        <dsp:cNvPr id="0" name=""/>
        <dsp:cNvSpPr/>
      </dsp:nvSpPr>
      <dsp:spPr>
        <a:xfrm>
          <a:off x="0" y="769348"/>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Conduct public participation into 23/24 IDP &amp; Budget Review - September 2022</a:t>
          </a:r>
          <a:endParaRPr lang="en-US" sz="2000" b="1" kern="1200" dirty="0">
            <a:solidFill>
              <a:schemeClr val="bg1"/>
            </a:solidFill>
            <a:latin typeface="+mn-lt"/>
            <a:ea typeface="+mn-ea"/>
            <a:cs typeface="+mn-cs"/>
          </a:endParaRPr>
        </a:p>
      </dsp:txBody>
      <dsp:txXfrm>
        <a:off x="1883288" y="788913"/>
        <a:ext cx="7081756" cy="628880"/>
      </dsp:txXfrm>
    </dsp:sp>
    <dsp:sp modelId="{9FD202C7-BACF-4623-B418-D67C5B4777D0}">
      <dsp:nvSpPr>
        <dsp:cNvPr id="0" name=""/>
        <dsp:cNvSpPr/>
      </dsp:nvSpPr>
      <dsp:spPr>
        <a:xfrm>
          <a:off x="66801" y="836149"/>
          <a:ext cx="1796922" cy="534408"/>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44F89EA-7125-446D-96A0-0B1B3DB52FD6}">
      <dsp:nvSpPr>
        <dsp:cNvPr id="0" name=""/>
        <dsp:cNvSpPr/>
      </dsp:nvSpPr>
      <dsp:spPr>
        <a:xfrm>
          <a:off x="0" y="1504160"/>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based planning session (ward committee capacity building session) – 25 March 2023</a:t>
          </a:r>
          <a:endParaRPr lang="en-US" sz="2000" b="1" kern="1200" dirty="0">
            <a:solidFill>
              <a:schemeClr val="bg1"/>
            </a:solidFill>
            <a:latin typeface="+mn-lt"/>
            <a:ea typeface="+mn-ea"/>
            <a:cs typeface="+mn-cs"/>
          </a:endParaRPr>
        </a:p>
      </dsp:txBody>
      <dsp:txXfrm>
        <a:off x="1883288" y="1523725"/>
        <a:ext cx="7081756" cy="628880"/>
      </dsp:txXfrm>
    </dsp:sp>
    <dsp:sp modelId="{517552FE-769A-4B74-871E-7CEA051BBE67}">
      <dsp:nvSpPr>
        <dsp:cNvPr id="0" name=""/>
        <dsp:cNvSpPr/>
      </dsp:nvSpPr>
      <dsp:spPr>
        <a:xfrm>
          <a:off x="66801" y="1570961"/>
          <a:ext cx="1796922" cy="534408"/>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DEDE1F2-1010-4EE0-B114-C7F3483B6545}">
      <dsp:nvSpPr>
        <dsp:cNvPr id="0" name=""/>
        <dsp:cNvSpPr/>
      </dsp:nvSpPr>
      <dsp:spPr>
        <a:xfrm>
          <a:off x="0" y="2238972"/>
          <a:ext cx="8984610" cy="668010"/>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Submission of capital budget priorities by Executive Management – November 2022</a:t>
          </a:r>
          <a:endParaRPr lang="en-US" sz="2000" b="1" kern="1200" dirty="0">
            <a:solidFill>
              <a:schemeClr val="bg1"/>
            </a:solidFill>
            <a:latin typeface="+mn-lt"/>
            <a:ea typeface="+mn-ea"/>
            <a:cs typeface="+mn-cs"/>
          </a:endParaRPr>
        </a:p>
      </dsp:txBody>
      <dsp:txXfrm>
        <a:off x="1883288" y="2258537"/>
        <a:ext cx="7081756" cy="628880"/>
      </dsp:txXfrm>
    </dsp:sp>
    <dsp:sp modelId="{009F2FE2-9053-4966-8D6D-BD41857DE5F1}">
      <dsp:nvSpPr>
        <dsp:cNvPr id="0" name=""/>
        <dsp:cNvSpPr/>
      </dsp:nvSpPr>
      <dsp:spPr>
        <a:xfrm>
          <a:off x="66801" y="2305773"/>
          <a:ext cx="1796922" cy="534408"/>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59C3482-802E-428C-858B-E30CA9B6021C}">
      <dsp:nvSpPr>
        <dsp:cNvPr id="0" name=""/>
        <dsp:cNvSpPr/>
      </dsp:nvSpPr>
      <dsp:spPr>
        <a:xfrm>
          <a:off x="0" y="2973784"/>
          <a:ext cx="8984610" cy="66801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Tabling of Draft IDP and Budget – 31 March 2023</a:t>
          </a:r>
          <a:endParaRPr lang="en-US" sz="2000" b="1" kern="1200" dirty="0">
            <a:solidFill>
              <a:schemeClr val="bg1"/>
            </a:solidFill>
            <a:latin typeface="+mn-lt"/>
            <a:ea typeface="+mn-ea"/>
            <a:cs typeface="+mn-cs"/>
          </a:endParaRPr>
        </a:p>
      </dsp:txBody>
      <dsp:txXfrm>
        <a:off x="1883288" y="2993349"/>
        <a:ext cx="7081756" cy="628880"/>
      </dsp:txXfrm>
    </dsp:sp>
    <dsp:sp modelId="{C9950041-20BD-47B5-964C-D5030E003B49}">
      <dsp:nvSpPr>
        <dsp:cNvPr id="0" name=""/>
        <dsp:cNvSpPr/>
      </dsp:nvSpPr>
      <dsp:spPr>
        <a:xfrm>
          <a:off x="66801" y="3040585"/>
          <a:ext cx="1796922" cy="534408"/>
        </a:xfrm>
        <a:prstGeom prst="roundRect">
          <a:avLst>
            <a:gd name="adj" fmla="val 10000"/>
          </a:avLst>
        </a:prstGeom>
        <a:blipFill rotWithShape="1">
          <a:blip xmlns:r="http://schemas.openxmlformats.org/officeDocument/2006/relationships" r:embed="rId5"/>
          <a:srcRect/>
          <a:stretch>
            <a:fillRect t="-29000" b="-29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F3F9604-A3B2-48E2-AEDD-C94915D9A28D}">
      <dsp:nvSpPr>
        <dsp:cNvPr id="0" name=""/>
        <dsp:cNvSpPr/>
      </dsp:nvSpPr>
      <dsp:spPr>
        <a:xfrm>
          <a:off x="0" y="3708596"/>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Public comment window on Draft IDP and Budget - April 2023</a:t>
          </a:r>
          <a:endParaRPr lang="en-US" sz="2000" b="1" kern="1200" dirty="0">
            <a:solidFill>
              <a:schemeClr val="bg1"/>
            </a:solidFill>
            <a:latin typeface="+mn-lt"/>
            <a:ea typeface="+mn-ea"/>
            <a:cs typeface="+mn-cs"/>
          </a:endParaRPr>
        </a:p>
      </dsp:txBody>
      <dsp:txXfrm>
        <a:off x="1883288" y="3728161"/>
        <a:ext cx="7081756" cy="628880"/>
      </dsp:txXfrm>
    </dsp:sp>
    <dsp:sp modelId="{804CCFB9-DE80-4CEC-A515-0D7A8C2754D8}">
      <dsp:nvSpPr>
        <dsp:cNvPr id="0" name=""/>
        <dsp:cNvSpPr/>
      </dsp:nvSpPr>
      <dsp:spPr>
        <a:xfrm>
          <a:off x="66801" y="3775397"/>
          <a:ext cx="1796922" cy="534408"/>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149BD5-E3AD-4F5B-A1B9-0583A8114852}">
      <dsp:nvSpPr>
        <dsp:cNvPr id="0" name=""/>
        <dsp:cNvSpPr/>
      </dsp:nvSpPr>
      <dsp:spPr>
        <a:xfrm>
          <a:off x="0" y="4443408"/>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Committee consultation on IDP and Budget - March 2023</a:t>
          </a:r>
          <a:endParaRPr lang="en-US" sz="2000" b="1" kern="1200" dirty="0">
            <a:solidFill>
              <a:schemeClr val="bg1"/>
            </a:solidFill>
            <a:latin typeface="+mn-lt"/>
            <a:ea typeface="+mn-ea"/>
            <a:cs typeface="+mn-cs"/>
          </a:endParaRPr>
        </a:p>
      </dsp:txBody>
      <dsp:txXfrm>
        <a:off x="1883288" y="4462973"/>
        <a:ext cx="7081756" cy="628880"/>
      </dsp:txXfrm>
    </dsp:sp>
    <dsp:sp modelId="{CF85212E-FE4E-4EC2-AC6E-856C6802C68F}">
      <dsp:nvSpPr>
        <dsp:cNvPr id="0" name=""/>
        <dsp:cNvSpPr/>
      </dsp:nvSpPr>
      <dsp:spPr>
        <a:xfrm>
          <a:off x="66801" y="4510209"/>
          <a:ext cx="1796922" cy="534408"/>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BE04B2-1E6F-411C-9913-7C2046E4AF91}">
      <dsp:nvSpPr>
        <dsp:cNvPr id="0" name=""/>
        <dsp:cNvSpPr/>
      </dsp:nvSpPr>
      <dsp:spPr>
        <a:xfrm>
          <a:off x="0" y="5178220"/>
          <a:ext cx="8984610" cy="66801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on IDP and Budget – March 2023</a:t>
          </a:r>
          <a:endParaRPr lang="en-US" sz="2000" b="1" kern="1200" dirty="0">
            <a:solidFill>
              <a:schemeClr val="bg1"/>
            </a:solidFill>
            <a:latin typeface="+mn-lt"/>
            <a:ea typeface="+mn-ea"/>
            <a:cs typeface="+mn-cs"/>
          </a:endParaRPr>
        </a:p>
      </dsp:txBody>
      <dsp:txXfrm>
        <a:off x="1883288" y="5197785"/>
        <a:ext cx="7081756" cy="628880"/>
      </dsp:txXfrm>
    </dsp:sp>
    <dsp:sp modelId="{92FF1DBC-8D12-480C-8FD6-48F46129A43A}">
      <dsp:nvSpPr>
        <dsp:cNvPr id="0" name=""/>
        <dsp:cNvSpPr/>
      </dsp:nvSpPr>
      <dsp:spPr>
        <a:xfrm>
          <a:off x="66801" y="5245021"/>
          <a:ext cx="1796922" cy="534408"/>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4A09F-E2E0-46A4-8034-1FEF8444E414}">
      <dsp:nvSpPr>
        <dsp:cNvPr id="0" name=""/>
        <dsp:cNvSpPr/>
      </dsp:nvSpPr>
      <dsp:spPr>
        <a:xfrm>
          <a:off x="3131025" y="1865514"/>
          <a:ext cx="1331010" cy="1331010"/>
        </a:xfrm>
        <a:prstGeom prst="ellipse">
          <a:avLst/>
        </a:prstGeom>
        <a:solidFill>
          <a:srgbClr val="0020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f-ZA" sz="1400" kern="1200" dirty="0">
              <a:latin typeface="Arial Rounded MT Bold" panose="020F0704030504030204" pitchFamily="34" charset="0"/>
            </a:rPr>
            <a:t>METHODS</a:t>
          </a:r>
          <a:endParaRPr lang="en-ZA" sz="1400" kern="1200" dirty="0"/>
        </a:p>
      </dsp:txBody>
      <dsp:txXfrm>
        <a:off x="3325947" y="2060436"/>
        <a:ext cx="941166" cy="941166"/>
      </dsp:txXfrm>
    </dsp:sp>
    <dsp:sp modelId="{E321F901-7CEF-490D-B9EE-80B4F46C06EB}">
      <dsp:nvSpPr>
        <dsp:cNvPr id="0" name=""/>
        <dsp:cNvSpPr/>
      </dsp:nvSpPr>
      <dsp:spPr>
        <a:xfrm rot="16200000">
          <a:off x="3655695" y="1381487"/>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1514247"/>
        <a:ext cx="197169" cy="271525"/>
      </dsp:txXfrm>
    </dsp:sp>
    <dsp:sp modelId="{907861CE-14B4-4910-81E8-15731409DF09}">
      <dsp:nvSpPr>
        <dsp:cNvPr id="0" name=""/>
        <dsp:cNvSpPr/>
      </dsp:nvSpPr>
      <dsp:spPr>
        <a:xfrm>
          <a:off x="3131025" y="3050"/>
          <a:ext cx="1331010" cy="1331010"/>
        </a:xfrm>
        <a:prstGeom prst="ellipse">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Email Submissions </a:t>
          </a:r>
        </a:p>
      </dsp:txBody>
      <dsp:txXfrm>
        <a:off x="3325947" y="197972"/>
        <a:ext cx="941166" cy="941166"/>
      </dsp:txXfrm>
    </dsp:sp>
    <dsp:sp modelId="{4C8BA259-A473-49A7-80A6-E56319CADA82}">
      <dsp:nvSpPr>
        <dsp:cNvPr id="0" name=""/>
        <dsp:cNvSpPr/>
      </dsp:nvSpPr>
      <dsp:spPr>
        <a:xfrm rot="19800000">
          <a:off x="4455262"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1954752"/>
        <a:ext cx="197169" cy="271525"/>
      </dsp:txXfrm>
    </dsp:sp>
    <dsp:sp modelId="{E37D2952-54FD-44A8-B330-C99F0119AE5F}">
      <dsp:nvSpPr>
        <dsp:cNvPr id="0" name=""/>
        <dsp:cNvSpPr/>
      </dsp:nvSpPr>
      <dsp:spPr>
        <a:xfrm>
          <a:off x="4743967" y="934282"/>
          <a:ext cx="1331010" cy="1331010"/>
        </a:xfrm>
        <a:prstGeom prst="ellips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Virtual Meetings via Social Media </a:t>
          </a:r>
        </a:p>
      </dsp:txBody>
      <dsp:txXfrm>
        <a:off x="4938889" y="1129204"/>
        <a:ext cx="941166" cy="941166"/>
      </dsp:txXfrm>
    </dsp:sp>
    <dsp:sp modelId="{50F4D693-0523-4109-AE4D-4BB7E1C4C2D6}">
      <dsp:nvSpPr>
        <dsp:cNvPr id="0" name=""/>
        <dsp:cNvSpPr/>
      </dsp:nvSpPr>
      <dsp:spPr>
        <a:xfrm rot="1800000">
          <a:off x="4455262"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2835762"/>
        <a:ext cx="197169" cy="271525"/>
      </dsp:txXfrm>
    </dsp:sp>
    <dsp:sp modelId="{CE69D1DB-33A2-4D89-BC0F-B9E41F6440BB}">
      <dsp:nvSpPr>
        <dsp:cNvPr id="0" name=""/>
        <dsp:cNvSpPr/>
      </dsp:nvSpPr>
      <dsp:spPr>
        <a:xfrm>
          <a:off x="4743967" y="2796747"/>
          <a:ext cx="1331010" cy="1331010"/>
        </a:xfrm>
        <a:prstGeom prst="ellipse">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bg1"/>
              </a:solidFill>
              <a:latin typeface="+mn-lt"/>
            </a:rPr>
            <a:t>Public meetings at areas who indicated</a:t>
          </a:r>
        </a:p>
      </dsp:txBody>
      <dsp:txXfrm>
        <a:off x="4938889" y="2991669"/>
        <a:ext cx="941166" cy="941166"/>
      </dsp:txXfrm>
    </dsp:sp>
    <dsp:sp modelId="{F5F938D9-5455-43F3-B362-B53B9AB756D9}">
      <dsp:nvSpPr>
        <dsp:cNvPr id="0" name=""/>
        <dsp:cNvSpPr/>
      </dsp:nvSpPr>
      <dsp:spPr>
        <a:xfrm rot="5400000">
          <a:off x="3655695" y="322800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3276267"/>
        <a:ext cx="197169" cy="271525"/>
      </dsp:txXfrm>
    </dsp:sp>
    <dsp:sp modelId="{0B4E1F87-444E-40F9-B1B6-9F5F80CF846A}">
      <dsp:nvSpPr>
        <dsp:cNvPr id="0" name=""/>
        <dsp:cNvSpPr/>
      </dsp:nvSpPr>
      <dsp:spPr>
        <a:xfrm>
          <a:off x="3131025" y="3727979"/>
          <a:ext cx="1331010" cy="1331010"/>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IDP talks on regional radio stations </a:t>
          </a:r>
        </a:p>
      </dsp:txBody>
      <dsp:txXfrm>
        <a:off x="3325947" y="3922901"/>
        <a:ext cx="941166" cy="941166"/>
      </dsp:txXfrm>
    </dsp:sp>
    <dsp:sp modelId="{19C4ADA1-5638-42C1-A7F8-E8200C3EAC1E}">
      <dsp:nvSpPr>
        <dsp:cNvPr id="0" name=""/>
        <dsp:cNvSpPr/>
      </dsp:nvSpPr>
      <dsp:spPr>
        <a:xfrm rot="9000000">
          <a:off x="2856128"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2835762"/>
        <a:ext cx="197169" cy="271525"/>
      </dsp:txXfrm>
    </dsp:sp>
    <dsp:sp modelId="{D9402650-137C-47B9-8DC9-EB1D1CCADFBD}">
      <dsp:nvSpPr>
        <dsp:cNvPr id="0" name=""/>
        <dsp:cNvSpPr/>
      </dsp:nvSpPr>
      <dsp:spPr>
        <a:xfrm>
          <a:off x="1518083" y="2796747"/>
          <a:ext cx="1331010" cy="1331010"/>
        </a:xfrm>
        <a:prstGeom prst="ellipse">
          <a:avLst/>
        </a:prstGeom>
        <a:solidFill>
          <a:srgbClr val="0099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Municipal Newsletter &amp; Local newspapers </a:t>
          </a:r>
        </a:p>
      </dsp:txBody>
      <dsp:txXfrm>
        <a:off x="1713005" y="2991669"/>
        <a:ext cx="941166" cy="941166"/>
      </dsp:txXfrm>
    </dsp:sp>
    <dsp:sp modelId="{55835A27-71BB-494D-AD39-B0B8D4A9849D}">
      <dsp:nvSpPr>
        <dsp:cNvPr id="0" name=""/>
        <dsp:cNvSpPr/>
      </dsp:nvSpPr>
      <dsp:spPr>
        <a:xfrm rot="12600000">
          <a:off x="2856128"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1954752"/>
        <a:ext cx="197169" cy="271525"/>
      </dsp:txXfrm>
    </dsp:sp>
    <dsp:sp modelId="{93B76A35-5736-40E7-9876-DE0238C73EA5}">
      <dsp:nvSpPr>
        <dsp:cNvPr id="0" name=""/>
        <dsp:cNvSpPr/>
      </dsp:nvSpPr>
      <dsp:spPr>
        <a:xfrm>
          <a:off x="1518083" y="934282"/>
          <a:ext cx="1331010" cy="1331010"/>
        </a:xfrm>
        <a:prstGeom prst="ellipse">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Community Surveys</a:t>
          </a:r>
        </a:p>
      </dsp:txBody>
      <dsp:txXfrm>
        <a:off x="1713005" y="1129204"/>
        <a:ext cx="941166" cy="941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DFA2-EBCB-4BFE-87E7-9B4ED86DE5FB}">
      <dsp:nvSpPr>
        <dsp:cNvPr id="0" name=""/>
        <dsp:cNvSpPr/>
      </dsp:nvSpPr>
      <dsp:spPr>
        <a:xfrm>
          <a:off x="-6597722" y="-1008975"/>
          <a:ext cx="7852694" cy="7852694"/>
        </a:xfrm>
        <a:prstGeom prst="blockArc">
          <a:avLst>
            <a:gd name="adj1" fmla="val 18900000"/>
            <a:gd name="adj2" fmla="val 2700000"/>
            <a:gd name="adj3" fmla="val 27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A8E4F-77C1-408D-8CE2-8FC7AB33E9E3}">
      <dsp:nvSpPr>
        <dsp:cNvPr id="0" name=""/>
        <dsp:cNvSpPr/>
      </dsp:nvSpPr>
      <dsp:spPr>
        <a:xfrm>
          <a:off x="548165" y="364554"/>
          <a:ext cx="8435777" cy="7295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af-ZA" sz="2400" b="1" kern="1200" dirty="0" err="1">
              <a:latin typeface="+mn-lt"/>
            </a:rPr>
            <a:t>Property</a:t>
          </a:r>
          <a:r>
            <a:rPr lang="af-ZA" sz="2400" b="1" kern="1200" dirty="0">
              <a:latin typeface="+mn-lt"/>
            </a:rPr>
            <a:t> </a:t>
          </a:r>
          <a:r>
            <a:rPr lang="af-ZA" sz="2400" b="1" kern="1200" dirty="0" err="1">
              <a:latin typeface="+mn-lt"/>
            </a:rPr>
            <a:t>Rates</a:t>
          </a:r>
          <a:endParaRPr lang="af-ZA" sz="2400" b="1" kern="1200" dirty="0">
            <a:latin typeface="+mn-lt"/>
          </a:endParaRPr>
        </a:p>
      </dsp:txBody>
      <dsp:txXfrm>
        <a:off x="548165" y="364554"/>
        <a:ext cx="8435777" cy="729576"/>
      </dsp:txXfrm>
    </dsp:sp>
    <dsp:sp modelId="{C001B8EC-93F1-4F17-A245-9D0C59D357E3}">
      <dsp:nvSpPr>
        <dsp:cNvPr id="0" name=""/>
        <dsp:cNvSpPr/>
      </dsp:nvSpPr>
      <dsp:spPr>
        <a:xfrm>
          <a:off x="92180" y="273357"/>
          <a:ext cx="911970" cy="91197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FA672-6E2A-4EB6-B7F6-FC9CCEA62D74}">
      <dsp:nvSpPr>
        <dsp:cNvPr id="0" name=""/>
        <dsp:cNvSpPr/>
      </dsp:nvSpPr>
      <dsp:spPr>
        <a:xfrm>
          <a:off x="1070958" y="1458569"/>
          <a:ext cx="7912984" cy="7295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Sanitation</a:t>
          </a:r>
          <a:r>
            <a:rPr lang="af-ZA" sz="2400" b="1" kern="1200" dirty="0">
              <a:latin typeface="+mn-lt"/>
            </a:rPr>
            <a:t> </a:t>
          </a:r>
          <a:r>
            <a:rPr lang="en-ZA" sz="2400" b="1" kern="1200" noProof="0" dirty="0">
              <a:latin typeface="+mn-lt"/>
            </a:rPr>
            <a:t>charges</a:t>
          </a:r>
        </a:p>
      </dsp:txBody>
      <dsp:txXfrm>
        <a:off x="1070958" y="1458569"/>
        <a:ext cx="7912984" cy="729576"/>
      </dsp:txXfrm>
    </dsp:sp>
    <dsp:sp modelId="{4A9C9F86-9E46-436D-B502-B82B10D73EE4}">
      <dsp:nvSpPr>
        <dsp:cNvPr id="0" name=""/>
        <dsp:cNvSpPr/>
      </dsp:nvSpPr>
      <dsp:spPr>
        <a:xfrm>
          <a:off x="614973" y="1367372"/>
          <a:ext cx="911970" cy="91197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CCCAD-0ED6-4C86-9E1D-1B078EC5A2B2}">
      <dsp:nvSpPr>
        <dsp:cNvPr id="0" name=""/>
        <dsp:cNvSpPr/>
      </dsp:nvSpPr>
      <dsp:spPr>
        <a:xfrm>
          <a:off x="1231414" y="2552583"/>
          <a:ext cx="7752529" cy="7295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af-ZA" sz="2400" b="1" kern="1200" dirty="0">
              <a:latin typeface="+mn-lt"/>
            </a:rPr>
            <a:t>Water </a:t>
          </a:r>
          <a:r>
            <a:rPr lang="en-ZA" sz="2400" b="1" kern="1200" noProof="0" dirty="0">
              <a:latin typeface="+mn-lt"/>
            </a:rPr>
            <a:t>charges</a:t>
          </a:r>
          <a:r>
            <a:rPr lang="af-ZA" sz="2400" b="1" kern="1200" dirty="0">
              <a:latin typeface="+mn-lt"/>
            </a:rPr>
            <a:t> </a:t>
          </a:r>
          <a:r>
            <a:rPr lang="af-ZA" sz="2400" b="1" kern="1200" dirty="0">
              <a:solidFill>
                <a:schemeClr val="tx1"/>
              </a:solidFill>
              <a:latin typeface="+mn-lt"/>
            </a:rPr>
            <a:t>(</a:t>
          </a:r>
          <a:r>
            <a:rPr lang="en-ZA" sz="2400" b="1" kern="1200" noProof="0" dirty="0">
              <a:solidFill>
                <a:schemeClr val="tx1"/>
              </a:solidFill>
              <a:latin typeface="+mn-lt"/>
            </a:rPr>
            <a:t>Decrease</a:t>
          </a:r>
          <a:r>
            <a:rPr lang="af-ZA" sz="2400" b="1" kern="1200" dirty="0">
              <a:solidFill>
                <a:schemeClr val="tx1"/>
              </a:solidFill>
              <a:latin typeface="+mn-lt"/>
            </a:rPr>
            <a:t> of 5% in </a:t>
          </a:r>
          <a:r>
            <a:rPr lang="en-ZA" sz="2400" b="1" kern="1200" noProof="0" dirty="0">
              <a:solidFill>
                <a:schemeClr val="tx1"/>
              </a:solidFill>
              <a:latin typeface="+mn-lt"/>
            </a:rPr>
            <a:t>basic</a:t>
          </a:r>
          <a:r>
            <a:rPr lang="af-ZA" sz="2400" b="1" kern="1200" dirty="0">
              <a:solidFill>
                <a:schemeClr val="tx1"/>
              </a:solidFill>
              <a:latin typeface="+mn-lt"/>
            </a:rPr>
            <a:t> </a:t>
          </a:r>
          <a:r>
            <a:rPr lang="en-ZA" sz="2400" b="1" kern="1200" noProof="0" dirty="0">
              <a:solidFill>
                <a:schemeClr val="tx1"/>
              </a:solidFill>
              <a:latin typeface="+mn-lt"/>
            </a:rPr>
            <a:t>charge</a:t>
          </a:r>
          <a:r>
            <a:rPr lang="af-ZA" sz="2400" b="1" kern="1200" dirty="0">
              <a:solidFill>
                <a:schemeClr val="tx1"/>
              </a:solidFill>
              <a:latin typeface="+mn-lt"/>
            </a:rPr>
            <a:t>)</a:t>
          </a:r>
        </a:p>
      </dsp:txBody>
      <dsp:txXfrm>
        <a:off x="1231414" y="2552583"/>
        <a:ext cx="7752529" cy="729576"/>
      </dsp:txXfrm>
    </dsp:sp>
    <dsp:sp modelId="{976490AF-4226-40C5-8F7D-8088D9C00BE7}">
      <dsp:nvSpPr>
        <dsp:cNvPr id="0" name=""/>
        <dsp:cNvSpPr/>
      </dsp:nvSpPr>
      <dsp:spPr>
        <a:xfrm>
          <a:off x="775428" y="2461386"/>
          <a:ext cx="911970" cy="91197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BB940-17AD-48C0-A474-3B24727F0912}">
      <dsp:nvSpPr>
        <dsp:cNvPr id="0" name=""/>
        <dsp:cNvSpPr/>
      </dsp:nvSpPr>
      <dsp:spPr>
        <a:xfrm>
          <a:off x="1070958" y="3646597"/>
          <a:ext cx="7912984" cy="7295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Refuse</a:t>
          </a:r>
          <a:r>
            <a:rPr lang="af-ZA" sz="2400" b="1" kern="1200" dirty="0">
              <a:latin typeface="+mn-lt"/>
            </a:rPr>
            <a:t> </a:t>
          </a:r>
          <a:r>
            <a:rPr lang="en-ZA" sz="2400" b="1" kern="1200" noProof="0" dirty="0">
              <a:latin typeface="+mn-lt"/>
            </a:rPr>
            <a:t>charges</a:t>
          </a:r>
        </a:p>
      </dsp:txBody>
      <dsp:txXfrm>
        <a:off x="1070958" y="3646597"/>
        <a:ext cx="7912984" cy="729576"/>
      </dsp:txXfrm>
    </dsp:sp>
    <dsp:sp modelId="{8E78BC32-1503-4A6F-81A5-9E9D3E836674}">
      <dsp:nvSpPr>
        <dsp:cNvPr id="0" name=""/>
        <dsp:cNvSpPr/>
      </dsp:nvSpPr>
      <dsp:spPr>
        <a:xfrm>
          <a:off x="614973" y="3555400"/>
          <a:ext cx="911970" cy="91197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92AA0-8173-4D6A-A508-7116EFEFD5A3}">
      <dsp:nvSpPr>
        <dsp:cNvPr id="0" name=""/>
        <dsp:cNvSpPr/>
      </dsp:nvSpPr>
      <dsp:spPr>
        <a:xfrm>
          <a:off x="548165" y="4740611"/>
          <a:ext cx="8435777" cy="7295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Electricity charges </a:t>
          </a:r>
          <a:r>
            <a:rPr lang="en-ZA" sz="2400" b="1" kern="1200" dirty="0">
              <a:solidFill>
                <a:schemeClr val="tx1"/>
              </a:solidFill>
              <a:latin typeface="+mn-lt"/>
            </a:rPr>
            <a:t>(Decrease of 5% in basic charge)</a:t>
          </a:r>
        </a:p>
        <a:p>
          <a:pPr marL="0" lvl="0" indent="0" algn="ctr" defTabSz="1066800">
            <a:lnSpc>
              <a:spcPct val="90000"/>
            </a:lnSpc>
            <a:spcBef>
              <a:spcPct val="0"/>
            </a:spcBef>
            <a:spcAft>
              <a:spcPct val="35000"/>
            </a:spcAft>
            <a:buNone/>
          </a:pPr>
          <a:r>
            <a:rPr lang="en-ZA" sz="1800" b="1" kern="1200" dirty="0">
              <a:latin typeface="+mn-lt"/>
            </a:rPr>
            <a:t>(Eskom increase to purchase electricity of 18.7%)</a:t>
          </a:r>
          <a:endParaRPr lang="af-ZA" sz="1800" b="1" kern="1200" dirty="0">
            <a:latin typeface="+mn-lt"/>
          </a:endParaRPr>
        </a:p>
      </dsp:txBody>
      <dsp:txXfrm>
        <a:off x="548165" y="4740611"/>
        <a:ext cx="8435777" cy="729576"/>
      </dsp:txXfrm>
    </dsp:sp>
    <dsp:sp modelId="{537BC70F-5D72-4B45-913D-2D0ED7B855B3}">
      <dsp:nvSpPr>
        <dsp:cNvPr id="0" name=""/>
        <dsp:cNvSpPr/>
      </dsp:nvSpPr>
      <dsp:spPr>
        <a:xfrm>
          <a:off x="92180" y="4649414"/>
          <a:ext cx="911970" cy="91197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91CB-B183-4E83-AAA4-36C0E4D83A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3D3BA91-6EC1-43B5-B0BA-9095DE25A4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6AF1D-B2CC-4F23-B125-16DB9CE70486}"/>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5" name="Footer Placeholder 4">
            <a:extLst>
              <a:ext uri="{FF2B5EF4-FFF2-40B4-BE49-F238E27FC236}">
                <a16:creationId xmlns:a16="http://schemas.microsoft.com/office/drawing/2014/main" id="{0F1AC19F-419E-460D-A4D8-400197D401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B2A5D38-BD62-4DA7-8C68-2C961874DB0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5099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2F2B-B3E7-44A9-A19B-EEC918D842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E3572-C3C4-4CEC-8085-C61D91E8D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10FC4-9BA1-4BBC-BACB-4474ABF2AEDC}"/>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5" name="Footer Placeholder 4">
            <a:extLst>
              <a:ext uri="{FF2B5EF4-FFF2-40B4-BE49-F238E27FC236}">
                <a16:creationId xmlns:a16="http://schemas.microsoft.com/office/drawing/2014/main" id="{DC7504A8-F08B-4693-B807-9099F195027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CF9A33D-CF19-47B8-98FF-41920086F2D6}"/>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376039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3C944-29C6-4BE1-9DA4-BC8963C4EB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77A04-8090-4422-8AA1-2603A587D03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70A6A-4C93-4FE4-A7FE-F6947900F5E5}"/>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5" name="Footer Placeholder 4">
            <a:extLst>
              <a:ext uri="{FF2B5EF4-FFF2-40B4-BE49-F238E27FC236}">
                <a16:creationId xmlns:a16="http://schemas.microsoft.com/office/drawing/2014/main" id="{9D41E534-71A6-4558-A101-92ED5253A0B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670BADF-3EE6-4AA5-9857-D6AC05F3291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68209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5F3F-C914-4C40-A63F-6D3FE765C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E92CB-683F-403C-8EBF-1E4CF8F1AA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273FC-EB83-4A34-BB44-F9AA87B2D02F}"/>
              </a:ext>
            </a:extLst>
          </p:cNvPr>
          <p:cNvSpPr>
            <a:spLocks noGrp="1"/>
          </p:cNvSpPr>
          <p:nvPr>
            <p:ph type="dt" sz="half" idx="10"/>
          </p:nvPr>
        </p:nvSpPr>
        <p:spPr/>
        <p:txBody>
          <a:bodyPr/>
          <a:lstStyle/>
          <a:p>
            <a:fld id="{BD5F2F20-370F-4338-888F-DAF790C548EF}" type="datetime1">
              <a:rPr lang="en-ZA" smtClean="0"/>
              <a:t>2023/04/05</a:t>
            </a:fld>
            <a:endParaRPr lang="en-ZA"/>
          </a:p>
        </p:txBody>
      </p:sp>
      <p:sp>
        <p:nvSpPr>
          <p:cNvPr id="5" name="Footer Placeholder 4">
            <a:extLst>
              <a:ext uri="{FF2B5EF4-FFF2-40B4-BE49-F238E27FC236}">
                <a16:creationId xmlns:a16="http://schemas.microsoft.com/office/drawing/2014/main" id="{571F5A95-E6A7-4119-8CF8-240BD8DD3B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4AF8191-B3DF-4ABB-B60D-98472B5AA16A}"/>
              </a:ext>
            </a:extLst>
          </p:cNvPr>
          <p:cNvSpPr>
            <a:spLocks noGrp="1"/>
          </p:cNvSpPr>
          <p:nvPr>
            <p:ph type="sldNum" sz="quarter" idx="12"/>
          </p:nvPr>
        </p:nvSpPr>
        <p:spPr/>
        <p:txBody>
          <a:bodyPr/>
          <a:lstStyle/>
          <a:p>
            <a:fld id="{20D42779-D1F3-48CD-8551-48961AF63AC4}" type="slidenum">
              <a:rPr lang="en-ZA" smtClean="0"/>
              <a:t>‹#›</a:t>
            </a:fld>
            <a:endParaRPr lang="en-ZA"/>
          </a:p>
        </p:txBody>
      </p:sp>
    </p:spTree>
    <p:extLst>
      <p:ext uri="{BB962C8B-B14F-4D97-AF65-F5344CB8AC3E}">
        <p14:creationId xmlns:p14="http://schemas.microsoft.com/office/powerpoint/2010/main" val="384821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3C755-7E13-4F08-9D86-BD8739553797}" type="datetimeFigureOut">
              <a:rPr lang="en-ZA" smtClean="0"/>
              <a:t>2023/04/05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426736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0C1E-D73E-490F-86A8-3E9817BE0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7AC42-7B6E-4AD8-B300-C76D27E46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E3EBF-857C-497F-B4FA-C32A3DF88041}"/>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5" name="Footer Placeholder 4">
            <a:extLst>
              <a:ext uri="{FF2B5EF4-FFF2-40B4-BE49-F238E27FC236}">
                <a16:creationId xmlns:a16="http://schemas.microsoft.com/office/drawing/2014/main" id="{0921C300-8358-4B9C-A9F8-44F8A25153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46C83F0-D85C-4044-B0DD-3A21EB0F464A}"/>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38071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9E5F-BCBA-48D5-8C39-2B42E569AB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66252E-0A3E-4707-ABC9-699E7165C2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51837-EAC8-406B-96A5-789209C7FC6A}"/>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5" name="Footer Placeholder 4">
            <a:extLst>
              <a:ext uri="{FF2B5EF4-FFF2-40B4-BE49-F238E27FC236}">
                <a16:creationId xmlns:a16="http://schemas.microsoft.com/office/drawing/2014/main" id="{F7B4710A-835D-4D3A-955F-557B29510BB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5E2CAB4-9802-494E-BB8A-6C4987F955AD}"/>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859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B7DF-3D66-470B-B60C-C92504C1C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E1783-8CFB-4F08-AE52-2AEA94191B4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D9CE6-CC49-4297-A11F-6A4EF8C43D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243A9-7C0B-4385-9931-8023827C3D87}"/>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6" name="Footer Placeholder 5">
            <a:extLst>
              <a:ext uri="{FF2B5EF4-FFF2-40B4-BE49-F238E27FC236}">
                <a16:creationId xmlns:a16="http://schemas.microsoft.com/office/drawing/2014/main" id="{1BB6AB8C-8984-4D51-B5C4-75EE4028A23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9099338-7D58-4BB9-8F30-F06C75F03619}"/>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90170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F1F3-DF41-448A-9B61-32EB3F3F5F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1215E8-2D31-47FA-88AA-C5A1A7ED2E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A74E7-79C2-49FF-9E10-61AF081F452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D7354-1123-4F1E-B85D-F75F2E1401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6F95A-6C54-49BE-BCC8-361D259FFBC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D4D0-B5D4-4091-8C48-E21BC601FE7A}"/>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8" name="Footer Placeholder 7">
            <a:extLst>
              <a:ext uri="{FF2B5EF4-FFF2-40B4-BE49-F238E27FC236}">
                <a16:creationId xmlns:a16="http://schemas.microsoft.com/office/drawing/2014/main" id="{DAB15FB7-1774-4DF8-A048-D54481764A9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093545D-7FDE-498A-8679-8535B1A7FC8E}"/>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270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6993-FB16-4551-855C-FE5A6A43E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DAF027-B189-40B6-9148-5A80DBAB84B4}"/>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4" name="Footer Placeholder 3">
            <a:extLst>
              <a:ext uri="{FF2B5EF4-FFF2-40B4-BE49-F238E27FC236}">
                <a16:creationId xmlns:a16="http://schemas.microsoft.com/office/drawing/2014/main" id="{C4CF1FC7-16C0-43A6-B792-532B70120BC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1A4C50C-93C8-4C2C-A801-EA02B83843E2}"/>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75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96EEF-F9C8-43A8-84C2-515AFC5B4634}"/>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3" name="Footer Placeholder 2">
            <a:extLst>
              <a:ext uri="{FF2B5EF4-FFF2-40B4-BE49-F238E27FC236}">
                <a16:creationId xmlns:a16="http://schemas.microsoft.com/office/drawing/2014/main" id="{BF0835B3-3C44-4F7E-B43B-5441F7B1A27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B99DECA-55A7-4A3C-810D-DC48B69DD3B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67946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C460-B8A6-48A1-AF3C-17259772F4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2E34EF-8044-4427-905D-5E5E547A96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31179-56EC-42E0-AE26-39AD8EC3F0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B28464-C3A2-4676-BFF9-365CDFE3CF71}"/>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6" name="Footer Placeholder 5">
            <a:extLst>
              <a:ext uri="{FF2B5EF4-FFF2-40B4-BE49-F238E27FC236}">
                <a16:creationId xmlns:a16="http://schemas.microsoft.com/office/drawing/2014/main" id="{94729CE1-96E3-4EEB-BFC7-1C485F35142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BAD470-E8C4-4F60-AF28-3239B4517AA7}"/>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05440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450F-A236-4F56-A0AD-CB1739692A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C0E0AE-A0D7-4063-9249-3CE678AC0E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05EDB-DBED-446A-A944-2D5EDF4F91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5CE75B-B0C8-4473-AB59-356222CD20F9}"/>
              </a:ext>
            </a:extLst>
          </p:cNvPr>
          <p:cNvSpPr>
            <a:spLocks noGrp="1"/>
          </p:cNvSpPr>
          <p:nvPr>
            <p:ph type="dt" sz="half" idx="10"/>
          </p:nvPr>
        </p:nvSpPr>
        <p:spPr/>
        <p:txBody>
          <a:bodyPr/>
          <a:lstStyle/>
          <a:p>
            <a:fld id="{0163C755-7E13-4F08-9D86-BD8739553797}" type="datetimeFigureOut">
              <a:rPr lang="en-ZA" smtClean="0"/>
              <a:t>2023/04/05</a:t>
            </a:fld>
            <a:endParaRPr lang="en-ZA"/>
          </a:p>
        </p:txBody>
      </p:sp>
      <p:sp>
        <p:nvSpPr>
          <p:cNvPr id="6" name="Footer Placeholder 5">
            <a:extLst>
              <a:ext uri="{FF2B5EF4-FFF2-40B4-BE49-F238E27FC236}">
                <a16:creationId xmlns:a16="http://schemas.microsoft.com/office/drawing/2014/main" id="{59FF05D4-2D5D-4175-B408-F2702B7310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AD67C89-F847-4DFD-BF53-4D7A0CD58E4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82060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36ECB-2DCA-4D50-A201-2D3239C0072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5D0D05-CD7F-44BB-A09E-9AA5C4A9C0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9D8BB-1E9B-4F55-8B45-2F37EA0ADA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63C755-7E13-4F08-9D86-BD8739553797}" type="datetimeFigureOut">
              <a:rPr lang="en-ZA" smtClean="0"/>
              <a:t>2023/04/05</a:t>
            </a:fld>
            <a:endParaRPr lang="en-ZA"/>
          </a:p>
        </p:txBody>
      </p:sp>
      <p:sp>
        <p:nvSpPr>
          <p:cNvPr id="5" name="Footer Placeholder 4">
            <a:extLst>
              <a:ext uri="{FF2B5EF4-FFF2-40B4-BE49-F238E27FC236}">
                <a16:creationId xmlns:a16="http://schemas.microsoft.com/office/drawing/2014/main" id="{75263B20-162A-4945-A054-593B84A2BB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1294C8A-7B16-4AE1-A8B9-D557054959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79044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25CCE-E408-44AD-81F0-C8CFCFBC0A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3248AB-E27E-44A3-A393-BEEBF1558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6E6A2-6EDC-4629-855B-5F9BCDE4C7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3922EA-8CCC-4972-8597-E4EF654AF94A}" type="datetime1">
              <a:rPr lang="en-ZA" smtClean="0"/>
              <a:t>2023/04/05</a:t>
            </a:fld>
            <a:endParaRPr lang="en-ZA"/>
          </a:p>
        </p:txBody>
      </p:sp>
      <p:sp>
        <p:nvSpPr>
          <p:cNvPr id="5" name="Footer Placeholder 4">
            <a:extLst>
              <a:ext uri="{FF2B5EF4-FFF2-40B4-BE49-F238E27FC236}">
                <a16:creationId xmlns:a16="http://schemas.microsoft.com/office/drawing/2014/main" id="{42A740FC-4853-4F0B-8292-35BC901B3B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61E57DB-23BC-4057-BE62-1CFBA185CE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D42779-D1F3-48CD-8551-48961AF63AC4}" type="slidenum">
              <a:rPr lang="en-ZA" smtClean="0"/>
              <a:t>‹#›</a:t>
            </a:fld>
            <a:endParaRPr lang="en-ZA"/>
          </a:p>
        </p:txBody>
      </p:sp>
    </p:spTree>
    <p:extLst>
      <p:ext uri="{BB962C8B-B14F-4D97-AF65-F5344CB8AC3E}">
        <p14:creationId xmlns:p14="http://schemas.microsoft.com/office/powerpoint/2010/main" val="140495043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3C755-7E13-4F08-9D86-BD8739553797}" type="datetimeFigureOut">
              <a:rPr lang="en-ZA" smtClean="0"/>
              <a:t>2023/04/05</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225092082"/>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hyperlink" Target="mailto:vbasson@mosselbay.gov.za"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mailto:svayisi@mosselbay.gov.za" TargetMode="External"/><Relationship Id="rId11" Type="http://schemas.microsoft.com/office/2007/relationships/hdphoto" Target="../media/hdphoto2.wdp"/><Relationship Id="rId5" Type="http://schemas.openxmlformats.org/officeDocument/2006/relationships/hyperlink" Target="mailto:admin@mosselbay.gov.za" TargetMode="External"/><Relationship Id="rId10" Type="http://schemas.openxmlformats.org/officeDocument/2006/relationships/image" Target="../media/image16.png"/><Relationship Id="rId4" Type="http://schemas.openxmlformats.org/officeDocument/2006/relationships/hyperlink" Target="mailto:idp@mosselbay.gov.za"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6F4341A2-EABB-4BB5-9469-00186D85B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8" name="TextBox 37">
            <a:extLst>
              <a:ext uri="{FF2B5EF4-FFF2-40B4-BE49-F238E27FC236}">
                <a16:creationId xmlns:a16="http://schemas.microsoft.com/office/drawing/2014/main" id="{B6050474-B68A-4396-859A-DA263C5E4814}"/>
              </a:ext>
            </a:extLst>
          </p:cNvPr>
          <p:cNvSpPr txBox="1"/>
          <p:nvPr/>
        </p:nvSpPr>
        <p:spPr>
          <a:xfrm>
            <a:off x="1625892" y="539742"/>
            <a:ext cx="5766553" cy="2726900"/>
          </a:xfrm>
          <a:prstGeom prst="rect">
            <a:avLst/>
          </a:prstGeom>
          <a:noFill/>
        </p:spPr>
        <p:txBody>
          <a:bodyPr wrap="square" rtlCol="0">
            <a:spAutoFit/>
          </a:bodyPr>
          <a:lstStyle/>
          <a:p>
            <a:pPr algn="ctr"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2023/24</a:t>
            </a:r>
            <a:endParaRPr lang="en-ZA" sz="4000" kern="0" dirty="0">
              <a:solidFill>
                <a:sysClr val="windowText" lastClr="000000"/>
              </a:solidFill>
              <a:latin typeface="Arial Black" panose="020B0A04020102020204" pitchFamily="34" charset="0"/>
              <a:ea typeface="Calibri" panose="020F0502020204030204" pitchFamily="34" charset="0"/>
              <a:cs typeface="Times New Roman" panose="02020603050405020304" pitchFamily="18" charset="0"/>
            </a:endParaRPr>
          </a:p>
          <a:p>
            <a:pPr lvl="0" algn="ctr" defTabSz="914400"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DRAFT IDP &amp; BUDGET REVIEW</a:t>
            </a:r>
          </a:p>
          <a:p>
            <a:pPr lvl="0" algn="ctr" defTabSz="914400"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WARD 9</a:t>
            </a:r>
          </a:p>
        </p:txBody>
      </p:sp>
      <p:sp>
        <p:nvSpPr>
          <p:cNvPr id="41" name="Text Box 84">
            <a:extLst>
              <a:ext uri="{FF2B5EF4-FFF2-40B4-BE49-F238E27FC236}">
                <a16:creationId xmlns:a16="http://schemas.microsoft.com/office/drawing/2014/main" id="{4621517F-396C-4E85-BCC3-786F9FE91753}"/>
              </a:ext>
            </a:extLst>
          </p:cNvPr>
          <p:cNvSpPr txBox="1"/>
          <p:nvPr/>
        </p:nvSpPr>
        <p:spPr>
          <a:xfrm>
            <a:off x="3764425" y="3245114"/>
            <a:ext cx="1980494" cy="443973"/>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IDP OFFICE</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2" name="Text Box 84">
            <a:extLst>
              <a:ext uri="{FF2B5EF4-FFF2-40B4-BE49-F238E27FC236}">
                <a16:creationId xmlns:a16="http://schemas.microsoft.com/office/drawing/2014/main" id="{BB0DC30A-3A98-4F87-B58D-8BA50828513B}"/>
              </a:ext>
            </a:extLst>
          </p:cNvPr>
          <p:cNvSpPr txBox="1"/>
          <p:nvPr/>
        </p:nvSpPr>
        <p:spPr>
          <a:xfrm>
            <a:off x="3399080" y="3689087"/>
            <a:ext cx="2345839" cy="318712"/>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APRIL 2023</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20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 </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E6B0C03-7DD4-436E-AAC6-9A9072CF3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2" y="95179"/>
            <a:ext cx="2635175" cy="678973"/>
          </a:xfrm>
          <a:prstGeom prst="rect">
            <a:avLst/>
          </a:prstGeom>
        </p:spPr>
      </p:pic>
      <p:pic>
        <p:nvPicPr>
          <p:cNvPr id="2" name="Picture 1">
            <a:extLst>
              <a:ext uri="{FF2B5EF4-FFF2-40B4-BE49-F238E27FC236}">
                <a16:creationId xmlns:a16="http://schemas.microsoft.com/office/drawing/2014/main" id="{C86AAE14-AB1D-4404-9172-3505A8D0CE1B}"/>
              </a:ext>
            </a:extLst>
          </p:cNvPr>
          <p:cNvPicPr>
            <a:picLocks noChangeAspect="1"/>
          </p:cNvPicPr>
          <p:nvPr/>
        </p:nvPicPr>
        <p:blipFill>
          <a:blip r:embed="rId4"/>
          <a:stretch>
            <a:fillRect/>
          </a:stretch>
        </p:blipFill>
        <p:spPr>
          <a:xfrm>
            <a:off x="7833246" y="0"/>
            <a:ext cx="1310754" cy="908383"/>
          </a:xfrm>
          <a:prstGeom prst="rect">
            <a:avLst/>
          </a:prstGeom>
        </p:spPr>
      </p:pic>
    </p:spTree>
    <p:extLst>
      <p:ext uri="{BB962C8B-B14F-4D97-AF65-F5344CB8AC3E}">
        <p14:creationId xmlns:p14="http://schemas.microsoft.com/office/powerpoint/2010/main" val="141934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C6F506-CCE6-4138-AF3B-0563C306DE95}"/>
              </a:ext>
            </a:extLst>
          </p:cNvPr>
          <p:cNvPicPr>
            <a:picLocks noChangeAspect="1"/>
          </p:cNvPicPr>
          <p:nvPr/>
        </p:nvPicPr>
        <p:blipFill>
          <a:blip r:embed="rId2" cstate="print"/>
          <a:stretch>
            <a:fillRect/>
          </a:stretch>
        </p:blipFill>
        <p:spPr>
          <a:xfrm>
            <a:off x="-10444" y="-8130"/>
            <a:ext cx="9144000" cy="857216"/>
          </a:xfrm>
          <a:prstGeom prst="rect">
            <a:avLst/>
          </a:prstGeom>
        </p:spPr>
      </p:pic>
      <p:pic>
        <p:nvPicPr>
          <p:cNvPr id="7" name="Picture 6">
            <a:extLst>
              <a:ext uri="{FF2B5EF4-FFF2-40B4-BE49-F238E27FC236}">
                <a16:creationId xmlns:a16="http://schemas.microsoft.com/office/drawing/2014/main" id="{595C720B-9559-4D33-B08E-3D75AAFDB0AE}"/>
              </a:ext>
            </a:extLst>
          </p:cNvPr>
          <p:cNvPicPr>
            <a:picLocks noChangeAspect="1"/>
          </p:cNvPicPr>
          <p:nvPr/>
        </p:nvPicPr>
        <p:blipFill>
          <a:blip r:embed="rId3" cstate="print"/>
          <a:stretch>
            <a:fillRect/>
          </a:stretch>
        </p:blipFill>
        <p:spPr>
          <a:xfrm>
            <a:off x="87347" y="106013"/>
            <a:ext cx="800025" cy="656431"/>
          </a:xfrm>
          <a:prstGeom prst="rect">
            <a:avLst/>
          </a:prstGeom>
        </p:spPr>
      </p:pic>
      <p:sp>
        <p:nvSpPr>
          <p:cNvPr id="9" name="TextBox 8">
            <a:extLst>
              <a:ext uri="{FF2B5EF4-FFF2-40B4-BE49-F238E27FC236}">
                <a16:creationId xmlns:a16="http://schemas.microsoft.com/office/drawing/2014/main" id="{A30D5834-1107-42D4-97E9-BC436C0A9431}"/>
              </a:ext>
            </a:extLst>
          </p:cNvPr>
          <p:cNvSpPr txBox="1"/>
          <p:nvPr/>
        </p:nvSpPr>
        <p:spPr>
          <a:xfrm>
            <a:off x="887372" y="82267"/>
            <a:ext cx="8246184" cy="523220"/>
          </a:xfrm>
          <a:prstGeom prst="rect">
            <a:avLst/>
          </a:prstGeom>
          <a:noFill/>
        </p:spPr>
        <p:txBody>
          <a:bodyPr wrap="square" rtlCol="0">
            <a:spAutoFit/>
          </a:bodyPr>
          <a:lstStyle/>
          <a:p>
            <a:pPr marR="0" lvl="0" algn="ctr">
              <a:spcBef>
                <a:spcPts val="0"/>
              </a:spcBef>
              <a:spcAft>
                <a:spcPts val="0"/>
              </a:spcAft>
            </a:pPr>
            <a:r>
              <a:rPr lang="en-ZA" sz="2800" b="1" dirty="0">
                <a:solidFill>
                  <a:schemeClr val="bg1"/>
                </a:solidFill>
                <a:ea typeface="Calibri" panose="020F0502020204030204" pitchFamily="34" charset="0"/>
                <a:cs typeface="Times New Roman" panose="02020603050405020304" pitchFamily="18" charset="0"/>
              </a:rPr>
              <a:t>23/24 MTREF DRAFT CAPITAL BUDGET – PER SOURCE</a:t>
            </a:r>
          </a:p>
        </p:txBody>
      </p:sp>
      <p:graphicFrame>
        <p:nvGraphicFramePr>
          <p:cNvPr id="11" name="Table 10">
            <a:extLst>
              <a:ext uri="{FF2B5EF4-FFF2-40B4-BE49-F238E27FC236}">
                <a16:creationId xmlns:a16="http://schemas.microsoft.com/office/drawing/2014/main" id="{B4EAE301-4A72-437B-83EA-22486F295D7A}"/>
              </a:ext>
            </a:extLst>
          </p:cNvPr>
          <p:cNvGraphicFramePr>
            <a:graphicFrameLocks noGrp="1"/>
          </p:cNvGraphicFramePr>
          <p:nvPr>
            <p:extLst>
              <p:ext uri="{D42A27DB-BD31-4B8C-83A1-F6EECF244321}">
                <p14:modId xmlns:p14="http://schemas.microsoft.com/office/powerpoint/2010/main" val="1345334402"/>
              </p:ext>
            </p:extLst>
          </p:nvPr>
        </p:nvGraphicFramePr>
        <p:xfrm>
          <a:off x="87347" y="963229"/>
          <a:ext cx="8893368" cy="5092460"/>
        </p:xfrm>
        <a:graphic>
          <a:graphicData uri="http://schemas.openxmlformats.org/drawingml/2006/table">
            <a:tbl>
              <a:tblPr firstRow="1" bandRow="1">
                <a:tableStyleId>{93296810-A885-4BE3-A3E7-6D5BEEA58F35}</a:tableStyleId>
              </a:tblPr>
              <a:tblGrid>
                <a:gridCol w="4754333">
                  <a:extLst>
                    <a:ext uri="{9D8B030D-6E8A-4147-A177-3AD203B41FA5}">
                      <a16:colId xmlns:a16="http://schemas.microsoft.com/office/drawing/2014/main" val="3900605373"/>
                    </a:ext>
                  </a:extLst>
                </a:gridCol>
                <a:gridCol w="2118313">
                  <a:extLst>
                    <a:ext uri="{9D8B030D-6E8A-4147-A177-3AD203B41FA5}">
                      <a16:colId xmlns:a16="http://schemas.microsoft.com/office/drawing/2014/main" val="3452418321"/>
                    </a:ext>
                  </a:extLst>
                </a:gridCol>
                <a:gridCol w="2020722">
                  <a:extLst>
                    <a:ext uri="{9D8B030D-6E8A-4147-A177-3AD203B41FA5}">
                      <a16:colId xmlns:a16="http://schemas.microsoft.com/office/drawing/2014/main" val="739788301"/>
                    </a:ext>
                  </a:extLst>
                </a:gridCol>
              </a:tblGrid>
              <a:tr h="821576">
                <a:tc>
                  <a:txBody>
                    <a:bodyPr/>
                    <a:lstStyle/>
                    <a:p>
                      <a:pPr algn="ctr"/>
                      <a:r>
                        <a:rPr lang="en-US" sz="2000" dirty="0"/>
                        <a:t>FUNDING SOURCE</a:t>
                      </a:r>
                      <a:endParaRPr lang="en-US" sz="2000" dirty="0">
                        <a:latin typeface="+mn-lt"/>
                      </a:endParaRPr>
                    </a:p>
                  </a:txBody>
                  <a:tcPr/>
                </a:tc>
                <a:tc>
                  <a:txBody>
                    <a:bodyPr/>
                    <a:lstStyle/>
                    <a:p>
                      <a:pPr algn="ctr"/>
                      <a:r>
                        <a:rPr lang="en-US" sz="2000" dirty="0"/>
                        <a:t>2023/2024</a:t>
                      </a:r>
                      <a:endParaRPr lang="en-US" sz="2000" dirty="0">
                        <a:latin typeface="+mn-lt"/>
                      </a:endParaRPr>
                    </a:p>
                  </a:txBody>
                  <a:tcPr/>
                </a:tc>
                <a:tc>
                  <a:txBody>
                    <a:bodyPr/>
                    <a:lstStyle/>
                    <a:p>
                      <a:pPr algn="ctr"/>
                      <a:r>
                        <a:rPr lang="en-US" sz="2000" dirty="0"/>
                        <a:t>% of TOTAL BUDGET</a:t>
                      </a:r>
                      <a:endParaRPr lang="en-US" sz="2000" dirty="0">
                        <a:latin typeface="+mn-lt"/>
                      </a:endParaRPr>
                    </a:p>
                  </a:txBody>
                  <a:tcPr/>
                </a:tc>
                <a:extLst>
                  <a:ext uri="{0D108BD9-81ED-4DB2-BD59-A6C34878D82A}">
                    <a16:rowId xmlns:a16="http://schemas.microsoft.com/office/drawing/2014/main" val="4245482442"/>
                  </a:ext>
                </a:extLst>
              </a:tr>
              <a:tr h="356229">
                <a:tc>
                  <a:txBody>
                    <a:bodyPr/>
                    <a:lstStyle/>
                    <a:p>
                      <a:pPr algn="l" fontAlgn="ctr"/>
                      <a:r>
                        <a:rPr lang="en-US" sz="1800" u="none" strike="noStrike" dirty="0">
                          <a:solidFill>
                            <a:schemeClr val="tx1"/>
                          </a:solidFill>
                          <a:effectLst/>
                        </a:rPr>
                        <a:t>Capital Replacement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R241 499 289</a:t>
                      </a:r>
                    </a:p>
                  </a:txBody>
                  <a:tcPr marL="7620" marR="7620" marT="7620" marB="0" anchor="ctr"/>
                </a:tc>
                <a:tc>
                  <a:txBody>
                    <a:bodyPr/>
                    <a:lstStyle/>
                    <a:p>
                      <a:pPr algn="r" fontAlgn="ctr"/>
                      <a:r>
                        <a:rPr lang="en-US" sz="1800" b="0" i="0" u="none" strike="noStrike" dirty="0">
                          <a:solidFill>
                            <a:schemeClr val="tx1"/>
                          </a:solidFill>
                          <a:effectLst/>
                          <a:latin typeface="+mn-lt"/>
                        </a:rPr>
                        <a:t>58.4%</a:t>
                      </a:r>
                    </a:p>
                  </a:txBody>
                  <a:tcPr marL="7620" marR="7620" marT="7620" marB="0" anchor="ctr"/>
                </a:tc>
                <a:extLst>
                  <a:ext uri="{0D108BD9-81ED-4DB2-BD59-A6C34878D82A}">
                    <a16:rowId xmlns:a16="http://schemas.microsoft.com/office/drawing/2014/main" val="3540637821"/>
                  </a:ext>
                </a:extLst>
              </a:tr>
              <a:tr h="356839">
                <a:tc>
                  <a:txBody>
                    <a:bodyPr/>
                    <a:lstStyle/>
                    <a:p>
                      <a:pPr algn="l" fontAlgn="ctr"/>
                      <a:r>
                        <a:rPr lang="en-US" sz="1800" u="none" strike="noStrike" dirty="0">
                          <a:solidFill>
                            <a:schemeClr val="tx1"/>
                          </a:solidFill>
                          <a:effectLst/>
                        </a:rPr>
                        <a:t>Municipal Infrastructure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R24 433 044</a:t>
                      </a:r>
                    </a:p>
                  </a:txBody>
                  <a:tcPr marL="7620" marR="7620" marT="7620" marB="0" anchor="ctr"/>
                </a:tc>
                <a:tc>
                  <a:txBody>
                    <a:bodyPr/>
                    <a:lstStyle/>
                    <a:p>
                      <a:pPr algn="r" fontAlgn="ctr"/>
                      <a:r>
                        <a:rPr lang="en-US" sz="1800" b="0" i="0" u="none" strike="noStrike" dirty="0">
                          <a:solidFill>
                            <a:schemeClr val="tx1"/>
                          </a:solidFill>
                          <a:effectLst/>
                          <a:latin typeface="+mn-lt"/>
                        </a:rPr>
                        <a:t>5.9%</a:t>
                      </a:r>
                    </a:p>
                  </a:txBody>
                  <a:tcPr marL="7620" marR="7620" marT="7620" marB="0" anchor="ctr"/>
                </a:tc>
                <a:extLst>
                  <a:ext uri="{0D108BD9-81ED-4DB2-BD59-A6C34878D82A}">
                    <a16:rowId xmlns:a16="http://schemas.microsoft.com/office/drawing/2014/main" val="185084274"/>
                  </a:ext>
                </a:extLst>
              </a:tr>
              <a:tr h="371707">
                <a:tc>
                  <a:txBody>
                    <a:bodyPr/>
                    <a:lstStyle/>
                    <a:p>
                      <a:pPr algn="l" fontAlgn="ctr"/>
                      <a:r>
                        <a:rPr lang="en-US" sz="1800" u="none" strike="noStrike" dirty="0">
                          <a:solidFill>
                            <a:schemeClr val="tx1"/>
                          </a:solidFill>
                          <a:effectLst/>
                        </a:rPr>
                        <a:t>Integrated National Electrification </a:t>
                      </a:r>
                      <a:r>
                        <a:rPr lang="en-US" sz="1800" u="none" strike="noStrike" dirty="0" err="1">
                          <a:solidFill>
                            <a:schemeClr val="tx1"/>
                          </a:solidFill>
                          <a:effectLst/>
                        </a:rPr>
                        <a:t>Programme</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R10 440 870</a:t>
                      </a:r>
                    </a:p>
                  </a:txBody>
                  <a:tcPr marL="7620" marR="7620" marT="7620" marB="0" anchor="ctr"/>
                </a:tc>
                <a:tc>
                  <a:txBody>
                    <a:bodyPr/>
                    <a:lstStyle/>
                    <a:p>
                      <a:pPr algn="r" fontAlgn="ctr"/>
                      <a:r>
                        <a:rPr lang="en-US" sz="1800" b="0" i="0" u="none" strike="noStrike" dirty="0">
                          <a:solidFill>
                            <a:schemeClr val="tx1"/>
                          </a:solidFill>
                          <a:effectLst/>
                          <a:latin typeface="+mn-lt"/>
                        </a:rPr>
                        <a:t>2.5%</a:t>
                      </a:r>
                    </a:p>
                  </a:txBody>
                  <a:tcPr marL="7620" marR="7620" marT="7620" marB="0" anchor="ctr"/>
                </a:tc>
                <a:extLst>
                  <a:ext uri="{0D108BD9-81ED-4DB2-BD59-A6C34878D82A}">
                    <a16:rowId xmlns:a16="http://schemas.microsoft.com/office/drawing/2014/main" val="241368132"/>
                  </a:ext>
                </a:extLst>
              </a:tr>
              <a:tr h="356840">
                <a:tc>
                  <a:txBody>
                    <a:bodyPr/>
                    <a:lstStyle/>
                    <a:p>
                      <a:pPr algn="l" fontAlgn="ctr"/>
                      <a:r>
                        <a:rPr lang="en-US" sz="1800" u="none" strike="noStrike" dirty="0">
                          <a:solidFill>
                            <a:schemeClr val="tx1"/>
                          </a:solidFill>
                          <a:effectLst/>
                        </a:rPr>
                        <a:t>Informal settlements upgrading partnership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R14 337 429</a:t>
                      </a:r>
                    </a:p>
                  </a:txBody>
                  <a:tcPr marL="7620" marR="7620" marT="7620" marB="0" anchor="ctr"/>
                </a:tc>
                <a:tc>
                  <a:txBody>
                    <a:bodyPr/>
                    <a:lstStyle/>
                    <a:p>
                      <a:pPr algn="r" fontAlgn="ctr"/>
                      <a:r>
                        <a:rPr lang="en-US" sz="1800" b="0" i="0" u="none" strike="noStrike" dirty="0">
                          <a:solidFill>
                            <a:schemeClr val="tx1"/>
                          </a:solidFill>
                          <a:effectLst/>
                          <a:latin typeface="+mn-lt"/>
                        </a:rPr>
                        <a:t>3.5%</a:t>
                      </a:r>
                    </a:p>
                  </a:txBody>
                  <a:tcPr marL="7620" marR="7620" marT="7620" marB="0" anchor="ctr"/>
                </a:tc>
                <a:extLst>
                  <a:ext uri="{0D108BD9-81ED-4DB2-BD59-A6C34878D82A}">
                    <a16:rowId xmlns:a16="http://schemas.microsoft.com/office/drawing/2014/main" val="1987656822"/>
                  </a:ext>
                </a:extLst>
              </a:tr>
              <a:tr h="356839">
                <a:tc>
                  <a:txBody>
                    <a:bodyPr/>
                    <a:lstStyle/>
                    <a:p>
                      <a:pPr algn="l" fontAlgn="ctr"/>
                      <a:r>
                        <a:rPr lang="en-US" sz="1800" u="none" strike="noStrike" dirty="0">
                          <a:solidFill>
                            <a:schemeClr val="tx1"/>
                          </a:solidFill>
                          <a:effectLst/>
                        </a:rPr>
                        <a:t>Borrowings</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R110 298 000</a:t>
                      </a:r>
                    </a:p>
                  </a:txBody>
                  <a:tcPr marL="7620" marR="7620" marT="7620" marB="0" anchor="ctr"/>
                </a:tc>
                <a:tc>
                  <a:txBody>
                    <a:bodyPr/>
                    <a:lstStyle/>
                    <a:p>
                      <a:pPr algn="r" fontAlgn="ctr"/>
                      <a:r>
                        <a:rPr lang="en-US" sz="1800" b="0" i="0" u="none" strike="noStrike" dirty="0">
                          <a:solidFill>
                            <a:schemeClr val="tx1"/>
                          </a:solidFill>
                          <a:effectLst/>
                          <a:latin typeface="+mn-lt"/>
                        </a:rPr>
                        <a:t>26.7%</a:t>
                      </a:r>
                    </a:p>
                  </a:txBody>
                  <a:tcPr marL="7620" marR="7620" marT="7620" marB="0" anchor="ctr"/>
                </a:tc>
                <a:extLst>
                  <a:ext uri="{0D108BD9-81ED-4DB2-BD59-A6C34878D82A}">
                    <a16:rowId xmlns:a16="http://schemas.microsoft.com/office/drawing/2014/main" val="2407908216"/>
                  </a:ext>
                </a:extLst>
              </a:tr>
              <a:tr h="341970">
                <a:tc>
                  <a:txBody>
                    <a:bodyPr/>
                    <a:lstStyle/>
                    <a:p>
                      <a:pPr algn="l" fontAlgn="ctr"/>
                      <a:r>
                        <a:rPr lang="en-US" sz="1800" b="0" i="0" u="none" strike="noStrike" dirty="0">
                          <a:solidFill>
                            <a:schemeClr val="tx1"/>
                          </a:solidFill>
                          <a:effectLst/>
                          <a:latin typeface="+mn-lt"/>
                        </a:rPr>
                        <a:t>Donated Asset</a:t>
                      </a:r>
                    </a:p>
                  </a:txBody>
                  <a:tcPr marL="7620" marR="7620" marT="7620" marB="0" anchor="ctr"/>
                </a:tc>
                <a:tc>
                  <a:txBody>
                    <a:bodyPr/>
                    <a:lstStyle/>
                    <a:p>
                      <a:pPr algn="r" fontAlgn="ctr"/>
                      <a:r>
                        <a:rPr lang="en-US" sz="1800" b="0" i="0" u="none" strike="noStrike" dirty="0">
                          <a:solidFill>
                            <a:schemeClr val="tx1"/>
                          </a:solidFill>
                          <a:effectLst/>
                          <a:latin typeface="+mn-lt"/>
                        </a:rPr>
                        <a:t>R1 250 000</a:t>
                      </a:r>
                    </a:p>
                  </a:txBody>
                  <a:tcPr marL="7620" marR="7620" marT="7620" marB="0" anchor="ctr"/>
                </a:tc>
                <a:tc>
                  <a:txBody>
                    <a:bodyPr/>
                    <a:lstStyle/>
                    <a:p>
                      <a:pPr algn="r" fontAlgn="ctr"/>
                      <a:r>
                        <a:rPr lang="en-US" sz="1800" b="0" i="0" u="none" strike="noStrike" dirty="0">
                          <a:solidFill>
                            <a:schemeClr val="tx1"/>
                          </a:solidFill>
                          <a:effectLst/>
                          <a:latin typeface="+mn-lt"/>
                        </a:rPr>
                        <a:t>0.3%</a:t>
                      </a:r>
                    </a:p>
                  </a:txBody>
                  <a:tcPr marL="7620" marR="7620" marT="7620" marB="0" anchor="ctr"/>
                </a:tc>
                <a:extLst>
                  <a:ext uri="{0D108BD9-81ED-4DB2-BD59-A6C34878D82A}">
                    <a16:rowId xmlns:a16="http://schemas.microsoft.com/office/drawing/2014/main" val="4058309252"/>
                  </a:ext>
                </a:extLst>
              </a:tr>
              <a:tr h="356839">
                <a:tc>
                  <a:txBody>
                    <a:bodyPr/>
                    <a:lstStyle/>
                    <a:p>
                      <a:pPr algn="l" fontAlgn="ctr"/>
                      <a:r>
                        <a:rPr lang="en-ZA" sz="1800" u="none" strike="noStrike" dirty="0">
                          <a:solidFill>
                            <a:schemeClr val="tx1"/>
                          </a:solidFill>
                          <a:effectLst/>
                        </a:rPr>
                        <a:t>K9 Unit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R1 791 304</a:t>
                      </a:r>
                    </a:p>
                  </a:txBody>
                  <a:tcPr marL="7620" marR="7620" marT="7620" marB="0" anchor="ctr"/>
                </a:tc>
                <a:tc>
                  <a:txBody>
                    <a:bodyPr/>
                    <a:lstStyle/>
                    <a:p>
                      <a:pPr algn="r" fontAlgn="ctr"/>
                      <a:r>
                        <a:rPr lang="en-US" sz="1800" b="0" i="0" u="none" strike="noStrike" dirty="0">
                          <a:solidFill>
                            <a:schemeClr val="tx1"/>
                          </a:solidFill>
                          <a:effectLst/>
                          <a:latin typeface="+mn-lt"/>
                        </a:rPr>
                        <a:t>0.4%</a:t>
                      </a:r>
                    </a:p>
                  </a:txBody>
                  <a:tcPr marL="7620" marR="7620" marT="7620" marB="0" anchor="ctr"/>
                </a:tc>
                <a:extLst>
                  <a:ext uri="{0D108BD9-81ED-4DB2-BD59-A6C34878D82A}">
                    <a16:rowId xmlns:a16="http://schemas.microsoft.com/office/drawing/2014/main" val="4000699407"/>
                  </a:ext>
                </a:extLst>
              </a:tr>
              <a:tr h="349405">
                <a:tc>
                  <a:txBody>
                    <a:bodyPr/>
                    <a:lstStyle/>
                    <a:p>
                      <a:pPr algn="l" fontAlgn="ctr"/>
                      <a:r>
                        <a:rPr lang="en-US" sz="1800" u="none" strike="noStrike" dirty="0">
                          <a:solidFill>
                            <a:schemeClr val="tx1"/>
                          </a:solidFill>
                          <a:effectLst/>
                        </a:rPr>
                        <a:t>Insurance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R8 830 000</a:t>
                      </a:r>
                    </a:p>
                  </a:txBody>
                  <a:tcPr marL="7620" marR="7620" marT="7620" marB="0" anchor="ctr"/>
                </a:tc>
                <a:tc>
                  <a:txBody>
                    <a:bodyPr/>
                    <a:lstStyle/>
                    <a:p>
                      <a:pPr algn="r" fontAlgn="ctr"/>
                      <a:r>
                        <a:rPr lang="en-US" sz="1800" b="0" i="0" u="none" strike="noStrike" dirty="0">
                          <a:solidFill>
                            <a:schemeClr val="tx1"/>
                          </a:solidFill>
                          <a:effectLst/>
                          <a:latin typeface="+mn-lt"/>
                        </a:rPr>
                        <a:t>2.1%</a:t>
                      </a:r>
                    </a:p>
                  </a:txBody>
                  <a:tcPr marL="7620" marR="7620" marT="7620" marB="0" anchor="ctr"/>
                </a:tc>
                <a:extLst>
                  <a:ext uri="{0D108BD9-81ED-4DB2-BD59-A6C34878D82A}">
                    <a16:rowId xmlns:a16="http://schemas.microsoft.com/office/drawing/2014/main" val="2142197444"/>
                  </a:ext>
                </a:extLst>
              </a:tr>
              <a:tr h="379142">
                <a:tc>
                  <a:txBody>
                    <a:bodyPr/>
                    <a:lstStyle/>
                    <a:p>
                      <a:pPr algn="l" fontAlgn="ctr"/>
                      <a:r>
                        <a:rPr lang="en-US" sz="1800" b="0" i="0" u="none" strike="noStrike" dirty="0">
                          <a:solidFill>
                            <a:schemeClr val="tx1"/>
                          </a:solidFill>
                          <a:effectLst/>
                          <a:latin typeface="+mn-lt"/>
                        </a:rPr>
                        <a:t>Developers Contributions</a:t>
                      </a:r>
                    </a:p>
                  </a:txBody>
                  <a:tcPr marL="7620" marR="7620" marT="7620" marB="0" anchor="ctr"/>
                </a:tc>
                <a:tc>
                  <a:txBody>
                    <a:bodyPr/>
                    <a:lstStyle/>
                    <a:p>
                      <a:pPr algn="r" fontAlgn="ctr"/>
                      <a:r>
                        <a:rPr lang="en-US" sz="1800" b="0" i="0" u="none" strike="noStrike" dirty="0">
                          <a:solidFill>
                            <a:schemeClr val="tx1"/>
                          </a:solidFill>
                          <a:effectLst/>
                          <a:latin typeface="+mn-lt"/>
                        </a:rPr>
                        <a:t>R756 114</a:t>
                      </a:r>
                    </a:p>
                  </a:txBody>
                  <a:tcPr marL="7620" marR="7620" marT="7620" marB="0" anchor="ctr"/>
                </a:tc>
                <a:tc>
                  <a:txBody>
                    <a:bodyPr/>
                    <a:lstStyle/>
                    <a:p>
                      <a:pPr algn="r" fontAlgn="ctr"/>
                      <a:r>
                        <a:rPr lang="en-US" sz="1800" b="0" i="0" u="none" strike="noStrike" dirty="0">
                          <a:solidFill>
                            <a:schemeClr val="tx1"/>
                          </a:solidFill>
                          <a:effectLst/>
                          <a:latin typeface="+mn-lt"/>
                        </a:rPr>
                        <a:t>0.2%</a:t>
                      </a:r>
                    </a:p>
                  </a:txBody>
                  <a:tcPr marL="7620" marR="7620" marT="7620" marB="0" anchor="ctr"/>
                </a:tc>
                <a:extLst>
                  <a:ext uri="{0D108BD9-81ED-4DB2-BD59-A6C34878D82A}">
                    <a16:rowId xmlns:a16="http://schemas.microsoft.com/office/drawing/2014/main" val="4261298164"/>
                  </a:ext>
                </a:extLst>
              </a:tr>
              <a:tr h="488814">
                <a:tc>
                  <a:txBody>
                    <a:bodyPr/>
                    <a:lstStyle/>
                    <a:p>
                      <a:pPr algn="l" fontAlgn="ctr"/>
                      <a:r>
                        <a:rPr lang="en-ZA" sz="1800" u="none" strike="noStrike" dirty="0">
                          <a:solidFill>
                            <a:schemeClr val="tx1"/>
                          </a:solidFill>
                          <a:effectLst/>
                        </a:rPr>
                        <a:t>Municipal Service Delivery and Capacity building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R200 000</a:t>
                      </a:r>
                    </a:p>
                  </a:txBody>
                  <a:tcPr marL="7620" marR="7620" marT="7620" marB="0" anchor="ctr"/>
                </a:tc>
                <a:tc>
                  <a:txBody>
                    <a:bodyPr/>
                    <a:lstStyle/>
                    <a:p>
                      <a:pPr algn="r" fontAlgn="ctr"/>
                      <a:r>
                        <a:rPr lang="en-US" sz="1800" b="0" i="0" u="none" strike="noStrike" dirty="0">
                          <a:solidFill>
                            <a:schemeClr val="tx1"/>
                          </a:solidFill>
                          <a:effectLst/>
                          <a:latin typeface="+mn-lt"/>
                        </a:rPr>
                        <a:t>0.0%</a:t>
                      </a:r>
                    </a:p>
                  </a:txBody>
                  <a:tcPr marL="7620" marR="7620" marT="7620" marB="0" anchor="ctr"/>
                </a:tc>
                <a:extLst>
                  <a:ext uri="{0D108BD9-81ED-4DB2-BD59-A6C34878D82A}">
                    <a16:rowId xmlns:a16="http://schemas.microsoft.com/office/drawing/2014/main" val="1882194710"/>
                  </a:ext>
                </a:extLst>
              </a:tr>
              <a:tr h="488814">
                <a:tc>
                  <a:txBody>
                    <a:bodyPr/>
                    <a:lstStyle/>
                    <a:p>
                      <a:pPr algn="l" fontAlgn="ctr"/>
                      <a:r>
                        <a:rPr lang="en-US" sz="1800" b="1" u="none" strike="noStrike" dirty="0">
                          <a:ln>
                            <a:noFill/>
                          </a:ln>
                          <a:solidFill>
                            <a:schemeClr val="tx1"/>
                          </a:solidFill>
                          <a:effectLst/>
                        </a:rPr>
                        <a:t>TOTAL</a:t>
                      </a:r>
                      <a:endParaRPr lang="en-US" sz="1800" b="1" i="0" u="none" strike="noStrike" dirty="0">
                        <a:ln>
                          <a:noFill/>
                        </a:ln>
                        <a:solidFill>
                          <a:schemeClr val="tx1"/>
                        </a:solidFill>
                        <a:effectLst/>
                        <a:latin typeface="+mn-lt"/>
                      </a:endParaRPr>
                    </a:p>
                  </a:txBody>
                  <a:tcPr marL="7620" marR="7620" marT="7620" marB="0" anchor="ctr"/>
                </a:tc>
                <a:tc>
                  <a:txBody>
                    <a:bodyPr/>
                    <a:lstStyle/>
                    <a:p>
                      <a:pPr algn="r" fontAlgn="ctr"/>
                      <a:r>
                        <a:rPr lang="en-US" sz="1800" b="1" i="0" u="none" strike="noStrike" dirty="0">
                          <a:ln>
                            <a:noFill/>
                          </a:ln>
                          <a:solidFill>
                            <a:schemeClr val="tx1"/>
                          </a:solidFill>
                          <a:effectLst/>
                          <a:latin typeface="+mn-lt"/>
                        </a:rPr>
                        <a:t>R413 836 049</a:t>
                      </a:r>
                    </a:p>
                  </a:txBody>
                  <a:tcPr marL="7620" marR="7620" marT="7620" marB="0" anchor="ctr"/>
                </a:tc>
                <a:tc>
                  <a:txBody>
                    <a:bodyPr/>
                    <a:lstStyle/>
                    <a:p>
                      <a:pPr algn="r" fontAlgn="ctr"/>
                      <a:r>
                        <a:rPr lang="en-US" sz="1800" b="1" i="0" u="none" strike="noStrike" dirty="0">
                          <a:ln>
                            <a:noFill/>
                          </a:ln>
                          <a:solidFill>
                            <a:schemeClr val="tx1"/>
                          </a:solidFill>
                          <a:effectLst/>
                          <a:latin typeface="+mn-lt"/>
                        </a:rPr>
                        <a:t>100%</a:t>
                      </a:r>
                    </a:p>
                  </a:txBody>
                  <a:tcPr marL="7620" marR="7620" marT="7620" marB="0" anchor="ctr"/>
                </a:tc>
                <a:extLst>
                  <a:ext uri="{0D108BD9-81ED-4DB2-BD59-A6C34878D82A}">
                    <a16:rowId xmlns:a16="http://schemas.microsoft.com/office/drawing/2014/main" val="1963259827"/>
                  </a:ext>
                </a:extLst>
              </a:tr>
            </a:tbl>
          </a:graphicData>
        </a:graphic>
      </p:graphicFrame>
    </p:spTree>
    <p:extLst>
      <p:ext uri="{BB962C8B-B14F-4D97-AF65-F5344CB8AC3E}">
        <p14:creationId xmlns:p14="http://schemas.microsoft.com/office/powerpoint/2010/main" val="28755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998730"/>
          </a:xfrm>
          <a:prstGeom prst="rect">
            <a:avLst/>
          </a:prstGeom>
        </p:spPr>
      </p:pic>
      <p:pic>
        <p:nvPicPr>
          <p:cNvPr id="8" name="Picture 7">
            <a:extLst>
              <a:ext uri="{FF2B5EF4-FFF2-40B4-BE49-F238E27FC236}">
                <a16:creationId xmlns:a16="http://schemas.microsoft.com/office/drawing/2014/main" id="{DF433F56-85CA-4D68-9A51-89E77FFB2314}"/>
              </a:ext>
            </a:extLst>
          </p:cNvPr>
          <p:cNvPicPr>
            <a:picLocks noChangeAspect="1"/>
          </p:cNvPicPr>
          <p:nvPr/>
        </p:nvPicPr>
        <p:blipFill>
          <a:blip r:embed="rId3" cstate="print"/>
          <a:stretch>
            <a:fillRect/>
          </a:stretch>
        </p:blipFill>
        <p:spPr>
          <a:xfrm>
            <a:off x="32414" y="51087"/>
            <a:ext cx="854958" cy="701504"/>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887372" y="260402"/>
            <a:ext cx="8246184"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REVENUE SOURCE</a:t>
            </a:r>
          </a:p>
        </p:txBody>
      </p:sp>
      <p:graphicFrame>
        <p:nvGraphicFramePr>
          <p:cNvPr id="13" name="Table 12">
            <a:extLst>
              <a:ext uri="{FF2B5EF4-FFF2-40B4-BE49-F238E27FC236}">
                <a16:creationId xmlns:a16="http://schemas.microsoft.com/office/drawing/2014/main" id="{8F10A866-2EA4-4662-9C2E-71AEA37B69CB}"/>
              </a:ext>
            </a:extLst>
          </p:cNvPr>
          <p:cNvGraphicFramePr>
            <a:graphicFrameLocks noGrp="1"/>
          </p:cNvGraphicFramePr>
          <p:nvPr>
            <p:extLst>
              <p:ext uri="{D42A27DB-BD31-4B8C-83A1-F6EECF244321}">
                <p14:modId xmlns:p14="http://schemas.microsoft.com/office/powerpoint/2010/main" val="1692274630"/>
              </p:ext>
            </p:extLst>
          </p:nvPr>
        </p:nvGraphicFramePr>
        <p:xfrm>
          <a:off x="87347" y="1049818"/>
          <a:ext cx="8947796" cy="5458181"/>
        </p:xfrm>
        <a:graphic>
          <a:graphicData uri="http://schemas.openxmlformats.org/drawingml/2006/table">
            <a:tbl>
              <a:tblPr firstRow="1" bandRow="1">
                <a:tableStyleId>{00A15C55-8517-42AA-B614-E9B94910E393}</a:tableStyleId>
              </a:tblPr>
              <a:tblGrid>
                <a:gridCol w="4416035">
                  <a:extLst>
                    <a:ext uri="{9D8B030D-6E8A-4147-A177-3AD203B41FA5}">
                      <a16:colId xmlns:a16="http://schemas.microsoft.com/office/drawing/2014/main" val="3900605373"/>
                    </a:ext>
                  </a:extLst>
                </a:gridCol>
                <a:gridCol w="2544189">
                  <a:extLst>
                    <a:ext uri="{9D8B030D-6E8A-4147-A177-3AD203B41FA5}">
                      <a16:colId xmlns:a16="http://schemas.microsoft.com/office/drawing/2014/main" val="3452418321"/>
                    </a:ext>
                  </a:extLst>
                </a:gridCol>
                <a:gridCol w="1987572">
                  <a:extLst>
                    <a:ext uri="{9D8B030D-6E8A-4147-A177-3AD203B41FA5}">
                      <a16:colId xmlns:a16="http://schemas.microsoft.com/office/drawing/2014/main" val="739788301"/>
                    </a:ext>
                  </a:extLst>
                </a:gridCol>
              </a:tblGrid>
              <a:tr h="560756">
                <a:tc>
                  <a:txBody>
                    <a:bodyPr/>
                    <a:lstStyle/>
                    <a:p>
                      <a:pPr algn="ctr"/>
                      <a:r>
                        <a:rPr lang="en-ZA" sz="1400" b="1" noProof="0" dirty="0"/>
                        <a:t>SOURCE OF REVENUE</a:t>
                      </a:r>
                      <a:endParaRPr lang="en-ZA" sz="1400" b="1" noProof="0" dirty="0">
                        <a:latin typeface="Arial Rounded MT Bold" panose="020F0704030504030204" pitchFamily="34" charset="0"/>
                      </a:endParaRPr>
                    </a:p>
                  </a:txBody>
                  <a:tcPr/>
                </a:tc>
                <a:tc>
                  <a:txBody>
                    <a:bodyPr/>
                    <a:lstStyle/>
                    <a:p>
                      <a:pPr algn="ctr"/>
                      <a:r>
                        <a:rPr lang="en-ZA" sz="1400" b="1" noProof="0" dirty="0"/>
                        <a:t>BUDGET AMOUNT 2023/2024</a:t>
                      </a:r>
                      <a:endParaRPr lang="en-ZA" sz="1400" b="1" noProof="0" dirty="0">
                        <a:latin typeface="Arial Rounded MT Bold" panose="020F0704030504030204" pitchFamily="34" charset="0"/>
                      </a:endParaRPr>
                    </a:p>
                  </a:txBody>
                  <a:tcPr/>
                </a:tc>
                <a:tc>
                  <a:txBody>
                    <a:bodyPr/>
                    <a:lstStyle/>
                    <a:p>
                      <a:pPr algn="ctr"/>
                      <a:r>
                        <a:rPr lang="en-ZA" sz="1400" b="1" noProof="0" dirty="0"/>
                        <a:t>% of TOTAL REV BUDGET</a:t>
                      </a:r>
                      <a:endParaRPr lang="en-ZA" sz="1400" b="1" noProof="0" dirty="0">
                        <a:latin typeface="Arial Rounded MT Bold" panose="020F0704030504030204" pitchFamily="34" charset="0"/>
                      </a:endParaRPr>
                    </a:p>
                  </a:txBody>
                  <a:tcPr/>
                </a:tc>
                <a:extLst>
                  <a:ext uri="{0D108BD9-81ED-4DB2-BD59-A6C34878D82A}">
                    <a16:rowId xmlns:a16="http://schemas.microsoft.com/office/drawing/2014/main" val="4245482442"/>
                  </a:ext>
                </a:extLst>
              </a:tr>
              <a:tr h="305667">
                <a:tc>
                  <a:txBody>
                    <a:bodyPr/>
                    <a:lstStyle/>
                    <a:p>
                      <a:pPr algn="l" fontAlgn="ctr"/>
                      <a:r>
                        <a:rPr lang="en-ZA" sz="1800" b="0" u="none" strike="noStrike" noProof="0" dirty="0">
                          <a:solidFill>
                            <a:schemeClr val="tx1"/>
                          </a:solidFill>
                          <a:effectLst/>
                          <a:latin typeface="+mn-lt"/>
                        </a:rPr>
                        <a:t>Property rates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216 546 097</a:t>
                      </a:r>
                    </a:p>
                  </a:txBody>
                  <a:tcPr marL="7620" marR="7620" marT="7620" marB="0" anchor="ctr"/>
                </a:tc>
                <a:tc>
                  <a:txBody>
                    <a:bodyPr/>
                    <a:lstStyle/>
                    <a:p>
                      <a:pPr algn="r" fontAlgn="ctr"/>
                      <a:r>
                        <a:rPr lang="en-ZA" sz="1800" b="0" i="0" u="none" strike="noStrike" noProof="0" dirty="0">
                          <a:solidFill>
                            <a:schemeClr val="tx1"/>
                          </a:solidFill>
                          <a:effectLst/>
                          <a:latin typeface="+mn-lt"/>
                        </a:rPr>
                        <a:t>13.7%</a:t>
                      </a:r>
                    </a:p>
                  </a:txBody>
                  <a:tcPr marL="7620" marR="7620" marT="7620" marB="0" anchor="ctr"/>
                </a:tc>
                <a:extLst>
                  <a:ext uri="{0D108BD9-81ED-4DB2-BD59-A6C34878D82A}">
                    <a16:rowId xmlns:a16="http://schemas.microsoft.com/office/drawing/2014/main" val="3540637821"/>
                  </a:ext>
                </a:extLst>
              </a:tr>
              <a:tr h="305667">
                <a:tc>
                  <a:txBody>
                    <a:bodyPr/>
                    <a:lstStyle/>
                    <a:p>
                      <a:pPr algn="l" fontAlgn="ctr"/>
                      <a:r>
                        <a:rPr lang="en-ZA" sz="1800" b="0" u="none" strike="noStrike" noProof="0" dirty="0">
                          <a:solidFill>
                            <a:schemeClr val="tx1"/>
                          </a:solidFill>
                          <a:effectLst/>
                          <a:latin typeface="+mn-lt"/>
                        </a:rPr>
                        <a:t>Service charges - electricity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651 015 484</a:t>
                      </a:r>
                    </a:p>
                  </a:txBody>
                  <a:tcPr marL="7620" marR="7620" marT="7620" marB="0" anchor="ctr"/>
                </a:tc>
                <a:tc>
                  <a:txBody>
                    <a:bodyPr/>
                    <a:lstStyle/>
                    <a:p>
                      <a:pPr algn="r" fontAlgn="ctr"/>
                      <a:r>
                        <a:rPr lang="en-ZA" sz="1800" b="0" i="0" u="none" strike="noStrike" noProof="0" dirty="0">
                          <a:solidFill>
                            <a:schemeClr val="tx1"/>
                          </a:solidFill>
                          <a:effectLst/>
                          <a:latin typeface="+mn-lt"/>
                        </a:rPr>
                        <a:t>41.1%</a:t>
                      </a:r>
                    </a:p>
                  </a:txBody>
                  <a:tcPr marL="7620" marR="7620" marT="7620" marB="0" anchor="ctr"/>
                </a:tc>
                <a:extLst>
                  <a:ext uri="{0D108BD9-81ED-4DB2-BD59-A6C34878D82A}">
                    <a16:rowId xmlns:a16="http://schemas.microsoft.com/office/drawing/2014/main" val="185084274"/>
                  </a:ext>
                </a:extLst>
              </a:tr>
              <a:tr h="305667">
                <a:tc>
                  <a:txBody>
                    <a:bodyPr/>
                    <a:lstStyle/>
                    <a:p>
                      <a:pPr algn="l" fontAlgn="ctr"/>
                      <a:r>
                        <a:rPr lang="en-ZA" sz="1800" b="0" u="none" strike="noStrike" noProof="0" dirty="0">
                          <a:solidFill>
                            <a:schemeClr val="tx1"/>
                          </a:solidFill>
                          <a:effectLst/>
                          <a:latin typeface="+mn-lt"/>
                        </a:rPr>
                        <a:t>Service charges - water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165 614 081</a:t>
                      </a:r>
                    </a:p>
                  </a:txBody>
                  <a:tcPr marL="7620" marR="7620" marT="7620" marB="0" anchor="ctr"/>
                </a:tc>
                <a:tc>
                  <a:txBody>
                    <a:bodyPr/>
                    <a:lstStyle/>
                    <a:p>
                      <a:pPr algn="r" fontAlgn="ctr"/>
                      <a:r>
                        <a:rPr lang="en-ZA" sz="1800" b="0" i="0" u="none" strike="noStrike" noProof="0" dirty="0">
                          <a:solidFill>
                            <a:schemeClr val="tx1"/>
                          </a:solidFill>
                          <a:effectLst/>
                          <a:latin typeface="+mn-lt"/>
                        </a:rPr>
                        <a:t>10.4%</a:t>
                      </a:r>
                    </a:p>
                  </a:txBody>
                  <a:tcPr marL="7620" marR="7620" marT="7620" marB="0" anchor="ctr"/>
                </a:tc>
                <a:extLst>
                  <a:ext uri="{0D108BD9-81ED-4DB2-BD59-A6C34878D82A}">
                    <a16:rowId xmlns:a16="http://schemas.microsoft.com/office/drawing/2014/main" val="241368132"/>
                  </a:ext>
                </a:extLst>
              </a:tr>
              <a:tr h="305667">
                <a:tc>
                  <a:txBody>
                    <a:bodyPr/>
                    <a:lstStyle/>
                    <a:p>
                      <a:pPr algn="l" fontAlgn="ctr"/>
                      <a:r>
                        <a:rPr lang="en-ZA" sz="1800" b="0" u="none" strike="noStrike" noProof="0" dirty="0">
                          <a:solidFill>
                            <a:schemeClr val="tx1"/>
                          </a:solidFill>
                          <a:effectLst/>
                          <a:latin typeface="+mn-lt"/>
                        </a:rPr>
                        <a:t>Service charges - sanitation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91 202 020</a:t>
                      </a:r>
                    </a:p>
                  </a:txBody>
                  <a:tcPr marL="7620" marR="7620" marT="7620" marB="0" anchor="ctr"/>
                </a:tc>
                <a:tc>
                  <a:txBody>
                    <a:bodyPr/>
                    <a:lstStyle/>
                    <a:p>
                      <a:pPr algn="r" fontAlgn="ctr"/>
                      <a:r>
                        <a:rPr lang="en-ZA" sz="1800" b="0" i="0" u="none" strike="noStrike" noProof="0" dirty="0">
                          <a:solidFill>
                            <a:schemeClr val="tx1"/>
                          </a:solidFill>
                          <a:effectLst/>
                          <a:latin typeface="+mn-lt"/>
                        </a:rPr>
                        <a:t>5.8%</a:t>
                      </a:r>
                    </a:p>
                  </a:txBody>
                  <a:tcPr marL="7620" marR="7620" marT="7620" marB="0" anchor="ctr"/>
                </a:tc>
                <a:extLst>
                  <a:ext uri="{0D108BD9-81ED-4DB2-BD59-A6C34878D82A}">
                    <a16:rowId xmlns:a16="http://schemas.microsoft.com/office/drawing/2014/main" val="3476945331"/>
                  </a:ext>
                </a:extLst>
              </a:tr>
              <a:tr h="305667">
                <a:tc>
                  <a:txBody>
                    <a:bodyPr/>
                    <a:lstStyle/>
                    <a:p>
                      <a:pPr algn="l" fontAlgn="ctr"/>
                      <a:r>
                        <a:rPr lang="en-ZA" sz="1800" b="0" u="none" strike="noStrike" noProof="0" dirty="0">
                          <a:solidFill>
                            <a:schemeClr val="tx1"/>
                          </a:solidFill>
                          <a:effectLst/>
                          <a:latin typeface="+mn-lt"/>
                        </a:rPr>
                        <a:t>Service charges - refuse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90 650 719</a:t>
                      </a:r>
                    </a:p>
                  </a:txBody>
                  <a:tcPr marL="7620" marR="7620" marT="7620" marB="0" anchor="ctr"/>
                </a:tc>
                <a:tc>
                  <a:txBody>
                    <a:bodyPr/>
                    <a:lstStyle/>
                    <a:p>
                      <a:pPr algn="r" fontAlgn="ctr"/>
                      <a:r>
                        <a:rPr lang="en-ZA" sz="1800" b="0" i="0" u="none" strike="noStrike" noProof="0" dirty="0">
                          <a:solidFill>
                            <a:schemeClr val="tx1"/>
                          </a:solidFill>
                          <a:effectLst/>
                          <a:latin typeface="+mn-lt"/>
                        </a:rPr>
                        <a:t>5.7%</a:t>
                      </a:r>
                    </a:p>
                  </a:txBody>
                  <a:tcPr marL="7620" marR="7620" marT="7620" marB="0" anchor="ctr"/>
                </a:tc>
                <a:extLst>
                  <a:ext uri="{0D108BD9-81ED-4DB2-BD59-A6C34878D82A}">
                    <a16:rowId xmlns:a16="http://schemas.microsoft.com/office/drawing/2014/main" val="1987656822"/>
                  </a:ext>
                </a:extLst>
              </a:tr>
              <a:tr h="305667">
                <a:tc>
                  <a:txBody>
                    <a:bodyPr/>
                    <a:lstStyle/>
                    <a:p>
                      <a:pPr algn="l" fontAlgn="ctr"/>
                      <a:r>
                        <a:rPr lang="en-ZA" sz="1800" b="0" u="none" strike="noStrike" noProof="0" dirty="0">
                          <a:solidFill>
                            <a:schemeClr val="tx1"/>
                          </a:solidFill>
                          <a:effectLst/>
                          <a:latin typeface="+mn-lt"/>
                        </a:rPr>
                        <a:t>Rental of facilities and equipment</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9 508 197</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4000699407"/>
                  </a:ext>
                </a:extLst>
              </a:tr>
              <a:tr h="305667">
                <a:tc>
                  <a:txBody>
                    <a:bodyPr/>
                    <a:lstStyle/>
                    <a:p>
                      <a:pPr algn="l" fontAlgn="ctr"/>
                      <a:r>
                        <a:rPr lang="en-ZA" sz="1800" b="0" u="none" strike="noStrike" noProof="0" dirty="0">
                          <a:solidFill>
                            <a:schemeClr val="tx1"/>
                          </a:solidFill>
                          <a:effectLst/>
                          <a:latin typeface="+mn-lt"/>
                        </a:rPr>
                        <a:t>Interest earned - external investments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50 313 000</a:t>
                      </a:r>
                    </a:p>
                  </a:txBody>
                  <a:tcPr marL="7620" marR="7620" marT="7620" marB="0" anchor="ctr"/>
                </a:tc>
                <a:tc>
                  <a:txBody>
                    <a:bodyPr/>
                    <a:lstStyle/>
                    <a:p>
                      <a:pPr algn="r" fontAlgn="ctr"/>
                      <a:r>
                        <a:rPr lang="en-ZA" sz="1800" b="0" i="0" u="none" strike="noStrike" noProof="0" dirty="0">
                          <a:solidFill>
                            <a:schemeClr val="tx1"/>
                          </a:solidFill>
                          <a:effectLst/>
                          <a:latin typeface="+mn-lt"/>
                        </a:rPr>
                        <a:t>3.2%</a:t>
                      </a:r>
                    </a:p>
                  </a:txBody>
                  <a:tcPr marL="7620" marR="7620" marT="7620" marB="0" anchor="ctr"/>
                </a:tc>
                <a:extLst>
                  <a:ext uri="{0D108BD9-81ED-4DB2-BD59-A6C34878D82A}">
                    <a16:rowId xmlns:a16="http://schemas.microsoft.com/office/drawing/2014/main" val="2142197444"/>
                  </a:ext>
                </a:extLst>
              </a:tr>
              <a:tr h="305667">
                <a:tc>
                  <a:txBody>
                    <a:bodyPr/>
                    <a:lstStyle/>
                    <a:p>
                      <a:pPr algn="l" fontAlgn="ctr"/>
                      <a:r>
                        <a:rPr lang="en-ZA" sz="1800" b="0" u="none" strike="noStrike" noProof="0" dirty="0">
                          <a:solidFill>
                            <a:schemeClr val="tx1"/>
                          </a:solidFill>
                          <a:effectLst/>
                          <a:latin typeface="+mn-lt"/>
                        </a:rPr>
                        <a:t>Interest earned - outstanding debtors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7 580 900</a:t>
                      </a:r>
                    </a:p>
                  </a:txBody>
                  <a:tcPr marL="7620" marR="7620" marT="7620" marB="0" anchor="ctr"/>
                </a:tc>
                <a:tc>
                  <a:txBody>
                    <a:bodyPr/>
                    <a:lstStyle/>
                    <a:p>
                      <a:pPr algn="r" fontAlgn="ctr"/>
                      <a:r>
                        <a:rPr lang="en-ZA" sz="1800" b="0" i="0" u="none" strike="noStrike" noProof="0" dirty="0">
                          <a:solidFill>
                            <a:schemeClr val="tx1"/>
                          </a:solidFill>
                          <a:effectLst/>
                          <a:latin typeface="+mn-lt"/>
                        </a:rPr>
                        <a:t>0.5%</a:t>
                      </a:r>
                    </a:p>
                  </a:txBody>
                  <a:tcPr marL="7620" marR="7620" marT="7620" marB="0" anchor="ctr"/>
                </a:tc>
                <a:extLst>
                  <a:ext uri="{0D108BD9-81ED-4DB2-BD59-A6C34878D82A}">
                    <a16:rowId xmlns:a16="http://schemas.microsoft.com/office/drawing/2014/main" val="1882194710"/>
                  </a:ext>
                </a:extLst>
              </a:tr>
              <a:tr h="305667">
                <a:tc>
                  <a:txBody>
                    <a:bodyPr/>
                    <a:lstStyle/>
                    <a:p>
                      <a:pPr algn="l" fontAlgn="ctr"/>
                      <a:r>
                        <a:rPr lang="en-ZA" sz="1800" b="0" u="none" strike="noStrike" noProof="0" dirty="0">
                          <a:solidFill>
                            <a:schemeClr val="tx1"/>
                          </a:solidFill>
                          <a:effectLst/>
                          <a:latin typeface="+mn-lt"/>
                        </a:rPr>
                        <a:t>Fines, penalties and forfeits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18 523 984</a:t>
                      </a:r>
                    </a:p>
                  </a:txBody>
                  <a:tcPr marL="7620" marR="7620" marT="7620" marB="0" anchor="ctr"/>
                </a:tc>
                <a:tc>
                  <a:txBody>
                    <a:bodyPr/>
                    <a:lstStyle/>
                    <a:p>
                      <a:pPr algn="r" fontAlgn="ctr"/>
                      <a:r>
                        <a:rPr lang="en-ZA" sz="1800" b="0" i="0" u="none" strike="noStrike" noProof="0" dirty="0">
                          <a:solidFill>
                            <a:schemeClr val="tx1"/>
                          </a:solidFill>
                          <a:effectLst/>
                          <a:latin typeface="+mn-lt"/>
                        </a:rPr>
                        <a:t>1.2%</a:t>
                      </a:r>
                    </a:p>
                  </a:txBody>
                  <a:tcPr marL="7620" marR="7620" marT="7620" marB="0" anchor="ctr"/>
                </a:tc>
                <a:extLst>
                  <a:ext uri="{0D108BD9-81ED-4DB2-BD59-A6C34878D82A}">
                    <a16:rowId xmlns:a16="http://schemas.microsoft.com/office/drawing/2014/main" val="2855458149"/>
                  </a:ext>
                </a:extLst>
              </a:tr>
              <a:tr h="305667">
                <a:tc>
                  <a:txBody>
                    <a:bodyPr/>
                    <a:lstStyle/>
                    <a:p>
                      <a:pPr algn="l" fontAlgn="ctr"/>
                      <a:r>
                        <a:rPr lang="en-ZA" sz="1800" b="0" u="none" strike="noStrike" noProof="0" dirty="0">
                          <a:solidFill>
                            <a:schemeClr val="tx1"/>
                          </a:solidFill>
                          <a:effectLst/>
                          <a:latin typeface="+mn-lt"/>
                        </a:rPr>
                        <a:t>Licenses and permits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1 370 898</a:t>
                      </a:r>
                    </a:p>
                  </a:txBody>
                  <a:tcPr marL="7620" marR="7620" marT="7620" marB="0" anchor="ctr"/>
                </a:tc>
                <a:tc>
                  <a:txBody>
                    <a:bodyPr/>
                    <a:lstStyle/>
                    <a:p>
                      <a:pPr algn="r" fontAlgn="ctr"/>
                      <a:r>
                        <a:rPr lang="en-ZA" sz="1800" b="0" i="0" u="none" strike="noStrike" noProof="0" dirty="0">
                          <a:solidFill>
                            <a:schemeClr val="tx1"/>
                          </a:solidFill>
                          <a:effectLst/>
                          <a:latin typeface="+mn-lt"/>
                        </a:rPr>
                        <a:t>0.1%</a:t>
                      </a:r>
                    </a:p>
                  </a:txBody>
                  <a:tcPr marL="7620" marR="7620" marT="7620" marB="0" anchor="ctr"/>
                </a:tc>
                <a:extLst>
                  <a:ext uri="{0D108BD9-81ED-4DB2-BD59-A6C34878D82A}">
                    <a16:rowId xmlns:a16="http://schemas.microsoft.com/office/drawing/2014/main" val="768089258"/>
                  </a:ext>
                </a:extLst>
              </a:tr>
              <a:tr h="305667">
                <a:tc>
                  <a:txBody>
                    <a:bodyPr/>
                    <a:lstStyle/>
                    <a:p>
                      <a:pPr algn="l" fontAlgn="ctr"/>
                      <a:r>
                        <a:rPr lang="en-ZA" sz="1800" b="0" u="none" strike="noStrike" noProof="0">
                          <a:solidFill>
                            <a:schemeClr val="tx1"/>
                          </a:solidFill>
                          <a:effectLst/>
                          <a:latin typeface="+mn-lt"/>
                        </a:rPr>
                        <a:t>Agency services</a:t>
                      </a:r>
                      <a:endParaRPr lang="en-ZA" sz="1800" b="0" i="0" u="none" strike="noStrike" noProof="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9 206 875</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3456253691"/>
                  </a:ext>
                </a:extLst>
              </a:tr>
              <a:tr h="305667">
                <a:tc>
                  <a:txBody>
                    <a:bodyPr/>
                    <a:lstStyle/>
                    <a:p>
                      <a:pPr algn="l" fontAlgn="ctr"/>
                      <a:r>
                        <a:rPr lang="en-ZA" sz="1800" b="0" u="none" strike="noStrike" noProof="0" dirty="0">
                          <a:solidFill>
                            <a:schemeClr val="tx1"/>
                          </a:solidFill>
                          <a:effectLst/>
                          <a:latin typeface="+mn-lt"/>
                        </a:rPr>
                        <a:t>Transfers recognised - Operational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165 446 057</a:t>
                      </a:r>
                    </a:p>
                  </a:txBody>
                  <a:tcPr marL="7620" marR="7620" marT="7620" marB="0" anchor="ctr"/>
                </a:tc>
                <a:tc>
                  <a:txBody>
                    <a:bodyPr/>
                    <a:lstStyle/>
                    <a:p>
                      <a:pPr algn="r" fontAlgn="ctr"/>
                      <a:r>
                        <a:rPr lang="en-ZA" sz="1800" b="0" i="0" u="none" strike="noStrike" noProof="0" dirty="0">
                          <a:solidFill>
                            <a:schemeClr val="tx1"/>
                          </a:solidFill>
                          <a:effectLst/>
                          <a:latin typeface="+mn-lt"/>
                        </a:rPr>
                        <a:t>11.4%</a:t>
                      </a:r>
                    </a:p>
                  </a:txBody>
                  <a:tcPr marL="7620" marR="7620" marT="7620" marB="0" anchor="ctr"/>
                </a:tc>
                <a:extLst>
                  <a:ext uri="{0D108BD9-81ED-4DB2-BD59-A6C34878D82A}">
                    <a16:rowId xmlns:a16="http://schemas.microsoft.com/office/drawing/2014/main" val="1797890632"/>
                  </a:ext>
                </a:extLst>
              </a:tr>
              <a:tr h="305667">
                <a:tc>
                  <a:txBody>
                    <a:bodyPr/>
                    <a:lstStyle/>
                    <a:p>
                      <a:pPr algn="l" fontAlgn="ctr"/>
                      <a:r>
                        <a:rPr lang="en-ZA" sz="1800" b="0" u="none" strike="noStrike" noProof="0" dirty="0">
                          <a:solidFill>
                            <a:schemeClr val="tx1"/>
                          </a:solidFill>
                          <a:effectLst/>
                          <a:latin typeface="+mn-lt"/>
                        </a:rPr>
                        <a:t>Other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49 911 824</a:t>
                      </a:r>
                    </a:p>
                  </a:txBody>
                  <a:tcPr marL="7620" marR="7620" marT="7620" marB="0" anchor="ctr"/>
                </a:tc>
                <a:tc>
                  <a:txBody>
                    <a:bodyPr/>
                    <a:lstStyle/>
                    <a:p>
                      <a:pPr algn="r" fontAlgn="ctr"/>
                      <a:r>
                        <a:rPr lang="en-ZA" sz="1800" b="0" i="0" u="none" strike="noStrike" noProof="0" dirty="0">
                          <a:solidFill>
                            <a:schemeClr val="tx1"/>
                          </a:solidFill>
                          <a:effectLst/>
                          <a:latin typeface="+mn-lt"/>
                        </a:rPr>
                        <a:t>4.1%</a:t>
                      </a:r>
                    </a:p>
                  </a:txBody>
                  <a:tcPr marL="7620" marR="7620" marT="7620" marB="0" anchor="ctr"/>
                </a:tc>
                <a:extLst>
                  <a:ext uri="{0D108BD9-81ED-4DB2-BD59-A6C34878D82A}">
                    <a16:rowId xmlns:a16="http://schemas.microsoft.com/office/drawing/2014/main" val="1068083725"/>
                  </a:ext>
                </a:extLst>
              </a:tr>
              <a:tr h="305667">
                <a:tc>
                  <a:txBody>
                    <a:bodyPr/>
                    <a:lstStyle/>
                    <a:p>
                      <a:pPr algn="l" fontAlgn="ctr"/>
                      <a:r>
                        <a:rPr lang="en-ZA" sz="1800" b="0" i="0" u="none" strike="noStrike" noProof="0" dirty="0">
                          <a:solidFill>
                            <a:schemeClr val="tx1"/>
                          </a:solidFill>
                          <a:effectLst/>
                          <a:latin typeface="+mn-lt"/>
                        </a:rPr>
                        <a:t>Other Gains</a:t>
                      </a:r>
                    </a:p>
                  </a:txBody>
                  <a:tcPr marL="7620" marR="7620" marT="7620" marB="0" anchor="ctr"/>
                </a:tc>
                <a:tc>
                  <a:txBody>
                    <a:bodyPr/>
                    <a:lstStyle/>
                    <a:p>
                      <a:pPr algn="r" fontAlgn="ctr"/>
                      <a:r>
                        <a:rPr lang="en-US" sz="1800" b="0" i="0" u="none" strike="noStrike" dirty="0">
                          <a:solidFill>
                            <a:schemeClr val="tx1"/>
                          </a:solidFill>
                          <a:effectLst/>
                          <a:latin typeface="+mn-lt"/>
                        </a:rPr>
                        <a:t>R 500 000</a:t>
                      </a:r>
                    </a:p>
                  </a:txBody>
                  <a:tcPr marL="7620" marR="7620" marT="7620" marB="0" anchor="ctr"/>
                </a:tc>
                <a:tc>
                  <a:txBody>
                    <a:bodyPr/>
                    <a:lstStyle/>
                    <a:p>
                      <a:pPr algn="r" fontAlgn="ctr"/>
                      <a:r>
                        <a:rPr lang="en-ZA" sz="1800" b="0" i="0" u="none" strike="noStrike" noProof="0" dirty="0">
                          <a:solidFill>
                            <a:schemeClr val="tx1"/>
                          </a:solidFill>
                          <a:effectLst/>
                          <a:latin typeface="+mn-lt"/>
                        </a:rPr>
                        <a:t>0.0%</a:t>
                      </a:r>
                    </a:p>
                  </a:txBody>
                  <a:tcPr marL="7620" marR="7620" marT="7620" marB="0" anchor="ctr"/>
                </a:tc>
                <a:extLst>
                  <a:ext uri="{0D108BD9-81ED-4DB2-BD59-A6C34878D82A}">
                    <a16:rowId xmlns:a16="http://schemas.microsoft.com/office/drawing/2014/main" val="2341081867"/>
                  </a:ext>
                </a:extLst>
              </a:tr>
              <a:tr h="305667">
                <a:tc>
                  <a:txBody>
                    <a:bodyPr/>
                    <a:lstStyle/>
                    <a:p>
                      <a:pPr algn="l" fontAlgn="ctr"/>
                      <a:r>
                        <a:rPr lang="en-ZA" sz="1800" b="0" u="none" strike="noStrike" noProof="0" dirty="0">
                          <a:solidFill>
                            <a:schemeClr val="tx1"/>
                          </a:solidFill>
                          <a:effectLst/>
                          <a:latin typeface="+mn-lt"/>
                        </a:rPr>
                        <a:t>Transfers recognised - Capital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58 078 043</a:t>
                      </a:r>
                    </a:p>
                  </a:txBody>
                  <a:tcPr marL="7620" marR="7620" marT="7620" marB="0" anchor="ctr"/>
                </a:tc>
                <a:tc>
                  <a:txBody>
                    <a:bodyPr/>
                    <a:lstStyle/>
                    <a:p>
                      <a:pPr algn="r" fontAlgn="ctr"/>
                      <a:r>
                        <a:rPr lang="en-ZA" sz="1800" b="0" i="0" u="none" strike="noStrike" noProof="0" dirty="0">
                          <a:solidFill>
                            <a:schemeClr val="tx1"/>
                          </a:solidFill>
                          <a:effectLst/>
                          <a:latin typeface="+mn-lt"/>
                        </a:rPr>
                        <a:t>3.7%</a:t>
                      </a:r>
                    </a:p>
                  </a:txBody>
                  <a:tcPr marL="7620" marR="7620" marT="7620" marB="0" anchor="ctr"/>
                </a:tc>
                <a:extLst>
                  <a:ext uri="{0D108BD9-81ED-4DB2-BD59-A6C34878D82A}">
                    <a16:rowId xmlns:a16="http://schemas.microsoft.com/office/drawing/2014/main" val="3965212818"/>
                  </a:ext>
                </a:extLst>
              </a:tr>
              <a:tr h="305667">
                <a:tc>
                  <a:txBody>
                    <a:bodyPr/>
                    <a:lstStyle/>
                    <a:p>
                      <a:pPr algn="l" fontAlgn="ctr"/>
                      <a:r>
                        <a:rPr lang="en-ZA" sz="2000" b="1" u="none" strike="noStrike" noProof="0" dirty="0">
                          <a:solidFill>
                            <a:schemeClr val="tx1"/>
                          </a:solidFill>
                          <a:effectLst/>
                        </a:rPr>
                        <a:t>TOTAL</a:t>
                      </a:r>
                      <a:endParaRPr lang="en-ZA" sz="2000" b="1" i="0" u="none" strike="noStrike" noProof="0" dirty="0">
                        <a:solidFill>
                          <a:schemeClr val="tx1"/>
                        </a:solidFill>
                        <a:effectLst/>
                        <a:latin typeface="Arial Rounded MT Bold" panose="020F0704030504030204" pitchFamily="34" charset="0"/>
                      </a:endParaRPr>
                    </a:p>
                  </a:txBody>
                  <a:tcPr marL="7620" marR="7620" marT="7620" marB="0" anchor="ctr"/>
                </a:tc>
                <a:tc>
                  <a:txBody>
                    <a:bodyPr/>
                    <a:lstStyle/>
                    <a:p>
                      <a:pPr algn="r" fontAlgn="ctr"/>
                      <a:r>
                        <a:rPr lang="pt-BR" sz="2000" b="1" i="0" u="none" strike="noStrike" dirty="0">
                          <a:solidFill>
                            <a:schemeClr val="tx1"/>
                          </a:solidFill>
                          <a:effectLst/>
                          <a:latin typeface="+mn-lt"/>
                        </a:rPr>
                        <a:t>R 1 585 468 179</a:t>
                      </a:r>
                    </a:p>
                  </a:txBody>
                  <a:tcPr marL="7620" marR="7620" marT="7620" marB="0" anchor="ctr"/>
                </a:tc>
                <a:tc>
                  <a:txBody>
                    <a:bodyPr/>
                    <a:lstStyle/>
                    <a:p>
                      <a:pPr algn="r" fontAlgn="ctr"/>
                      <a:r>
                        <a:rPr lang="en-ZA" sz="2000" b="1" i="0" u="none" strike="noStrike" noProof="0" dirty="0">
                          <a:solidFill>
                            <a:schemeClr val="tx1"/>
                          </a:solidFill>
                          <a:effectLst/>
                          <a:latin typeface="+mn-lt"/>
                        </a:rPr>
                        <a:t>100%</a:t>
                      </a:r>
                    </a:p>
                  </a:txBody>
                  <a:tcPr marL="7620" marR="7620" marT="7620" marB="0" anchor="ctr"/>
                </a:tc>
                <a:extLst>
                  <a:ext uri="{0D108BD9-81ED-4DB2-BD59-A6C34878D82A}">
                    <a16:rowId xmlns:a16="http://schemas.microsoft.com/office/drawing/2014/main" val="2598207980"/>
                  </a:ext>
                </a:extLst>
              </a:tr>
            </a:tbl>
          </a:graphicData>
        </a:graphic>
      </p:graphicFrame>
    </p:spTree>
    <p:extLst>
      <p:ext uri="{BB962C8B-B14F-4D97-AF65-F5344CB8AC3E}">
        <p14:creationId xmlns:p14="http://schemas.microsoft.com/office/powerpoint/2010/main" val="175834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C7AC8C-06FB-4E5F-819D-619D5E15C375}"/>
              </a:ext>
            </a:extLst>
          </p:cNvPr>
          <p:cNvPicPr>
            <a:picLocks noChangeAspect="1"/>
          </p:cNvPicPr>
          <p:nvPr/>
        </p:nvPicPr>
        <p:blipFill>
          <a:blip r:embed="rId2" cstate="print"/>
          <a:stretch>
            <a:fillRect/>
          </a:stretch>
        </p:blipFill>
        <p:spPr>
          <a:xfrm>
            <a:off x="-10444" y="-8130"/>
            <a:ext cx="9144000" cy="933416"/>
          </a:xfrm>
          <a:prstGeom prst="rect">
            <a:avLst/>
          </a:prstGeom>
        </p:spPr>
      </p:pic>
      <p:pic>
        <p:nvPicPr>
          <p:cNvPr id="9" name="Picture 8">
            <a:extLst>
              <a:ext uri="{FF2B5EF4-FFF2-40B4-BE49-F238E27FC236}">
                <a16:creationId xmlns:a16="http://schemas.microsoft.com/office/drawing/2014/main" id="{9AB27DAE-3838-4B7D-99E7-152F4C2D35F4}"/>
              </a:ext>
            </a:extLst>
          </p:cNvPr>
          <p:cNvPicPr>
            <a:picLocks noChangeAspect="1"/>
          </p:cNvPicPr>
          <p:nvPr/>
        </p:nvPicPr>
        <p:blipFill>
          <a:blip r:embed="rId3" cstate="print"/>
          <a:stretch>
            <a:fillRect/>
          </a:stretch>
        </p:blipFill>
        <p:spPr>
          <a:xfrm>
            <a:off x="153210" y="82267"/>
            <a:ext cx="894760" cy="734162"/>
          </a:xfrm>
          <a:prstGeom prst="rect">
            <a:avLst/>
          </a:prstGeom>
        </p:spPr>
      </p:pic>
      <p:graphicFrame>
        <p:nvGraphicFramePr>
          <p:cNvPr id="12" name="Table 11">
            <a:extLst>
              <a:ext uri="{FF2B5EF4-FFF2-40B4-BE49-F238E27FC236}">
                <a16:creationId xmlns:a16="http://schemas.microsoft.com/office/drawing/2014/main" id="{3BDD92B1-F0FC-4125-ADB1-5123510DED4B}"/>
              </a:ext>
            </a:extLst>
          </p:cNvPr>
          <p:cNvGraphicFramePr>
            <a:graphicFrameLocks noGrp="1"/>
          </p:cNvGraphicFramePr>
          <p:nvPr>
            <p:extLst>
              <p:ext uri="{D42A27DB-BD31-4B8C-83A1-F6EECF244321}">
                <p14:modId xmlns:p14="http://schemas.microsoft.com/office/powerpoint/2010/main" val="4004863127"/>
              </p:ext>
            </p:extLst>
          </p:nvPr>
        </p:nvGraphicFramePr>
        <p:xfrm>
          <a:off x="153210" y="1063786"/>
          <a:ext cx="8849276" cy="5627367"/>
        </p:xfrm>
        <a:graphic>
          <a:graphicData uri="http://schemas.openxmlformats.org/drawingml/2006/table">
            <a:tbl>
              <a:tblPr firstRow="1" bandRow="1">
                <a:tableStyleId>{5C22544A-7EE6-4342-B048-85BDC9FD1C3A}</a:tableStyleId>
              </a:tblPr>
              <a:tblGrid>
                <a:gridCol w="4181723">
                  <a:extLst>
                    <a:ext uri="{9D8B030D-6E8A-4147-A177-3AD203B41FA5}">
                      <a16:colId xmlns:a16="http://schemas.microsoft.com/office/drawing/2014/main" val="3900605373"/>
                    </a:ext>
                  </a:extLst>
                </a:gridCol>
                <a:gridCol w="2260600">
                  <a:extLst>
                    <a:ext uri="{9D8B030D-6E8A-4147-A177-3AD203B41FA5}">
                      <a16:colId xmlns:a16="http://schemas.microsoft.com/office/drawing/2014/main" val="3452418321"/>
                    </a:ext>
                  </a:extLst>
                </a:gridCol>
                <a:gridCol w="2406953">
                  <a:extLst>
                    <a:ext uri="{9D8B030D-6E8A-4147-A177-3AD203B41FA5}">
                      <a16:colId xmlns:a16="http://schemas.microsoft.com/office/drawing/2014/main" val="739788301"/>
                    </a:ext>
                  </a:extLst>
                </a:gridCol>
              </a:tblGrid>
              <a:tr h="692151">
                <a:tc>
                  <a:txBody>
                    <a:bodyPr/>
                    <a:lstStyle/>
                    <a:p>
                      <a:pPr algn="ctr"/>
                      <a:r>
                        <a:rPr lang="en-ZA" sz="1800" noProof="0" dirty="0">
                          <a:latin typeface="Arial Rounded MT Bold" panose="020F0704030504030204" pitchFamily="34" charset="0"/>
                        </a:rPr>
                        <a:t>CATEGORY OF EXPENDITURE</a:t>
                      </a:r>
                    </a:p>
                  </a:txBody>
                  <a:tcPr/>
                </a:tc>
                <a:tc>
                  <a:txBody>
                    <a:bodyPr/>
                    <a:lstStyle/>
                    <a:p>
                      <a:pPr algn="ctr"/>
                      <a:r>
                        <a:rPr lang="en-ZA" sz="1800" noProof="0" dirty="0">
                          <a:latin typeface="Arial Rounded MT Bold" panose="020F0704030504030204" pitchFamily="34" charset="0"/>
                        </a:rPr>
                        <a:t>BUDGET AMOUNT 2023/2024</a:t>
                      </a:r>
                    </a:p>
                  </a:txBody>
                  <a:tcPr/>
                </a:tc>
                <a:tc>
                  <a:txBody>
                    <a:bodyPr/>
                    <a:lstStyle/>
                    <a:p>
                      <a:pPr algn="ctr"/>
                      <a:r>
                        <a:rPr lang="en-ZA" sz="1800" noProof="0" dirty="0">
                          <a:latin typeface="Arial Rounded MT Bold" panose="020F0704030504030204" pitchFamily="34" charset="0"/>
                        </a:rPr>
                        <a:t>% of TOTAL EXP BUDGET</a:t>
                      </a:r>
                    </a:p>
                  </a:txBody>
                  <a:tcPr/>
                </a:tc>
                <a:extLst>
                  <a:ext uri="{0D108BD9-81ED-4DB2-BD59-A6C34878D82A}">
                    <a16:rowId xmlns:a16="http://schemas.microsoft.com/office/drawing/2014/main" val="4245482442"/>
                  </a:ext>
                </a:extLst>
              </a:tr>
              <a:tr h="411268">
                <a:tc>
                  <a:txBody>
                    <a:bodyPr/>
                    <a:lstStyle/>
                    <a:p>
                      <a:pPr algn="l" fontAlgn="ctr"/>
                      <a:r>
                        <a:rPr lang="en-US" sz="2000" u="none" strike="noStrike" dirty="0">
                          <a:solidFill>
                            <a:schemeClr val="tx1"/>
                          </a:solidFill>
                          <a:effectLst/>
                          <a:latin typeface="+mn-lt"/>
                        </a:rPr>
                        <a:t>Employee related costs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470 736 529</a:t>
                      </a:r>
                    </a:p>
                  </a:txBody>
                  <a:tcPr marL="7620" marR="7620" marT="7620" marB="0" anchor="ctr"/>
                </a:tc>
                <a:tc>
                  <a:txBody>
                    <a:bodyPr/>
                    <a:lstStyle/>
                    <a:p>
                      <a:pPr algn="r" fontAlgn="ctr"/>
                      <a:r>
                        <a:rPr lang="en-US" sz="1800" b="0" i="0" u="none" strike="noStrike" dirty="0">
                          <a:solidFill>
                            <a:schemeClr val="tx1"/>
                          </a:solidFill>
                          <a:effectLst/>
                          <a:latin typeface="+mn-lt"/>
                        </a:rPr>
                        <a:t>29.4%</a:t>
                      </a:r>
                    </a:p>
                  </a:txBody>
                  <a:tcPr marL="7620" marR="7620" marT="7620" marB="0" anchor="ctr"/>
                </a:tc>
                <a:extLst>
                  <a:ext uri="{0D108BD9-81ED-4DB2-BD59-A6C34878D82A}">
                    <a16:rowId xmlns:a16="http://schemas.microsoft.com/office/drawing/2014/main" val="2407908216"/>
                  </a:ext>
                </a:extLst>
              </a:tr>
              <a:tr h="411268">
                <a:tc>
                  <a:txBody>
                    <a:bodyPr/>
                    <a:lstStyle/>
                    <a:p>
                      <a:pPr algn="l" fontAlgn="ctr"/>
                      <a:r>
                        <a:rPr lang="en-US" sz="2000" u="none" strike="noStrike" dirty="0">
                          <a:solidFill>
                            <a:schemeClr val="tx1"/>
                          </a:solidFill>
                          <a:effectLst/>
                          <a:latin typeface="+mn-lt"/>
                        </a:rPr>
                        <a:t>Remuneration of Councillors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14 344 800</a:t>
                      </a:r>
                    </a:p>
                  </a:txBody>
                  <a:tcPr marL="7620" marR="7620" marT="7620" marB="0" anchor="ctr"/>
                </a:tc>
                <a:tc>
                  <a:txBody>
                    <a:bodyPr/>
                    <a:lstStyle/>
                    <a:p>
                      <a:pPr algn="r" fontAlgn="ctr"/>
                      <a:r>
                        <a:rPr lang="en-US" sz="1800" b="0" i="0" u="none" strike="noStrike" dirty="0">
                          <a:solidFill>
                            <a:schemeClr val="tx1"/>
                          </a:solidFill>
                          <a:effectLst/>
                          <a:latin typeface="+mn-lt"/>
                        </a:rPr>
                        <a:t>0.9%</a:t>
                      </a:r>
                    </a:p>
                  </a:txBody>
                  <a:tcPr marL="7620" marR="7620" marT="7620" marB="0" anchor="ctr"/>
                </a:tc>
                <a:extLst>
                  <a:ext uri="{0D108BD9-81ED-4DB2-BD59-A6C34878D82A}">
                    <a16:rowId xmlns:a16="http://schemas.microsoft.com/office/drawing/2014/main" val="4000699407"/>
                  </a:ext>
                </a:extLst>
              </a:tr>
              <a:tr h="411268">
                <a:tc>
                  <a:txBody>
                    <a:bodyPr/>
                    <a:lstStyle/>
                    <a:p>
                      <a:pPr algn="l" fontAlgn="ctr"/>
                      <a:r>
                        <a:rPr lang="en-US" sz="2000" u="none" strike="noStrike" dirty="0">
                          <a:solidFill>
                            <a:schemeClr val="tx1"/>
                          </a:solidFill>
                          <a:effectLst/>
                          <a:latin typeface="+mn-lt"/>
                        </a:rPr>
                        <a:t>Debt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53 260 493</a:t>
                      </a:r>
                    </a:p>
                  </a:txBody>
                  <a:tcPr marL="7620" marR="7620" marT="7620" marB="0" anchor="ctr"/>
                </a:tc>
                <a:tc>
                  <a:txBody>
                    <a:bodyPr/>
                    <a:lstStyle/>
                    <a:p>
                      <a:pPr algn="r" fontAlgn="ctr"/>
                      <a:r>
                        <a:rPr lang="en-US" sz="1800" b="0" i="0" u="none" strike="noStrike" dirty="0">
                          <a:solidFill>
                            <a:schemeClr val="tx1"/>
                          </a:solidFill>
                          <a:effectLst/>
                          <a:latin typeface="+mn-lt"/>
                        </a:rPr>
                        <a:t>3.3%</a:t>
                      </a:r>
                    </a:p>
                  </a:txBody>
                  <a:tcPr marL="7620" marR="7620" marT="7620" marB="0" anchor="ctr"/>
                </a:tc>
                <a:extLst>
                  <a:ext uri="{0D108BD9-81ED-4DB2-BD59-A6C34878D82A}">
                    <a16:rowId xmlns:a16="http://schemas.microsoft.com/office/drawing/2014/main" val="2142197444"/>
                  </a:ext>
                </a:extLst>
              </a:tr>
              <a:tr h="411268">
                <a:tc>
                  <a:txBody>
                    <a:bodyPr/>
                    <a:lstStyle/>
                    <a:p>
                      <a:pPr algn="l" fontAlgn="ctr"/>
                      <a:r>
                        <a:rPr lang="en-US" sz="2000" u="none" strike="noStrike" dirty="0">
                          <a:solidFill>
                            <a:schemeClr val="tx1"/>
                          </a:solidFill>
                          <a:effectLst/>
                          <a:latin typeface="+mn-lt"/>
                        </a:rPr>
                        <a:t>Depreciation &amp; asset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126 510 722</a:t>
                      </a:r>
                    </a:p>
                  </a:txBody>
                  <a:tcPr marL="7620" marR="7620" marT="7620" marB="0" anchor="ctr"/>
                </a:tc>
                <a:tc>
                  <a:txBody>
                    <a:bodyPr/>
                    <a:lstStyle/>
                    <a:p>
                      <a:pPr algn="r" fontAlgn="ctr"/>
                      <a:r>
                        <a:rPr lang="en-US" sz="1800" b="0" i="0" u="none" strike="noStrike" dirty="0">
                          <a:solidFill>
                            <a:schemeClr val="tx1"/>
                          </a:solidFill>
                          <a:effectLst/>
                          <a:latin typeface="+mn-lt"/>
                        </a:rPr>
                        <a:t>7.9%</a:t>
                      </a:r>
                    </a:p>
                  </a:txBody>
                  <a:tcPr marL="7620" marR="7620" marT="7620" marB="0" anchor="ctr"/>
                </a:tc>
                <a:extLst>
                  <a:ext uri="{0D108BD9-81ED-4DB2-BD59-A6C34878D82A}">
                    <a16:rowId xmlns:a16="http://schemas.microsoft.com/office/drawing/2014/main" val="1882194710"/>
                  </a:ext>
                </a:extLst>
              </a:tr>
              <a:tr h="411268">
                <a:tc>
                  <a:txBody>
                    <a:bodyPr/>
                    <a:lstStyle/>
                    <a:p>
                      <a:pPr algn="l" fontAlgn="ctr"/>
                      <a:r>
                        <a:rPr lang="en-US" sz="2000" u="none" strike="noStrike" dirty="0">
                          <a:solidFill>
                            <a:schemeClr val="tx1"/>
                          </a:solidFill>
                          <a:effectLst/>
                          <a:latin typeface="+mn-lt"/>
                        </a:rPr>
                        <a:t>Finance charges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23 775 356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1.5%</a:t>
                      </a:r>
                    </a:p>
                  </a:txBody>
                  <a:tcPr marL="7620" marR="7620" marT="7620" marB="0" anchor="ctr">
                    <a:solidFill>
                      <a:srgbClr val="EAEFF7"/>
                    </a:solidFill>
                  </a:tcPr>
                </a:tc>
                <a:extLst>
                  <a:ext uri="{0D108BD9-81ED-4DB2-BD59-A6C34878D82A}">
                    <a16:rowId xmlns:a16="http://schemas.microsoft.com/office/drawing/2014/main" val="1963259827"/>
                  </a:ext>
                </a:extLst>
              </a:tr>
              <a:tr h="411268">
                <a:tc>
                  <a:txBody>
                    <a:bodyPr/>
                    <a:lstStyle/>
                    <a:p>
                      <a:pPr algn="l" fontAlgn="ctr"/>
                      <a:r>
                        <a:rPr lang="en-US" sz="2000" u="none" strike="noStrike" dirty="0">
                          <a:solidFill>
                            <a:schemeClr val="tx1"/>
                          </a:solidFill>
                          <a:effectLst/>
                          <a:latin typeface="+mn-lt"/>
                        </a:rPr>
                        <a:t>Bulk purchases - Electricity</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511 000 000</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32.0%</a:t>
                      </a:r>
                    </a:p>
                  </a:txBody>
                  <a:tcPr marL="7620" marR="7620" marT="7620" marB="0" anchor="ctr">
                    <a:solidFill>
                      <a:srgbClr val="D2DEEF"/>
                    </a:solidFill>
                  </a:tcPr>
                </a:tc>
                <a:extLst>
                  <a:ext uri="{0D108BD9-81ED-4DB2-BD59-A6C34878D82A}">
                    <a16:rowId xmlns:a16="http://schemas.microsoft.com/office/drawing/2014/main" val="2855458149"/>
                  </a:ext>
                </a:extLst>
              </a:tr>
              <a:tr h="411268">
                <a:tc>
                  <a:txBody>
                    <a:bodyPr/>
                    <a:lstStyle/>
                    <a:p>
                      <a:pPr algn="l" fontAlgn="ctr"/>
                      <a:r>
                        <a:rPr lang="en-US" sz="2000" u="none" strike="noStrike" dirty="0">
                          <a:solidFill>
                            <a:schemeClr val="tx1"/>
                          </a:solidFill>
                          <a:effectLst/>
                          <a:latin typeface="+mn-lt"/>
                        </a:rPr>
                        <a:t>Inventory consumed</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110 460 296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6.9%</a:t>
                      </a:r>
                    </a:p>
                  </a:txBody>
                  <a:tcPr marL="7620" marR="7620" marT="7620" marB="0" anchor="ctr">
                    <a:solidFill>
                      <a:srgbClr val="EAEFF7"/>
                    </a:solidFill>
                  </a:tcPr>
                </a:tc>
                <a:extLst>
                  <a:ext uri="{0D108BD9-81ED-4DB2-BD59-A6C34878D82A}">
                    <a16:rowId xmlns:a16="http://schemas.microsoft.com/office/drawing/2014/main" val="768089258"/>
                  </a:ext>
                </a:extLst>
              </a:tr>
              <a:tr h="411268">
                <a:tc>
                  <a:txBody>
                    <a:bodyPr/>
                    <a:lstStyle/>
                    <a:p>
                      <a:pPr algn="l" fontAlgn="ctr"/>
                      <a:r>
                        <a:rPr lang="en-US" sz="2000" u="none" strike="noStrike" dirty="0">
                          <a:solidFill>
                            <a:schemeClr val="tx1"/>
                          </a:solidFill>
                          <a:effectLst/>
                          <a:latin typeface="+mn-lt"/>
                        </a:rPr>
                        <a:t>Contracted services</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194 722 464</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12.2%</a:t>
                      </a:r>
                    </a:p>
                  </a:txBody>
                  <a:tcPr marL="7620" marR="7620" marT="7620" marB="0" anchor="ctr">
                    <a:solidFill>
                      <a:srgbClr val="D2DEEF"/>
                    </a:solidFill>
                  </a:tcPr>
                </a:tc>
                <a:extLst>
                  <a:ext uri="{0D108BD9-81ED-4DB2-BD59-A6C34878D82A}">
                    <a16:rowId xmlns:a16="http://schemas.microsoft.com/office/drawing/2014/main" val="3456253691"/>
                  </a:ext>
                </a:extLst>
              </a:tr>
              <a:tr h="411268">
                <a:tc>
                  <a:txBody>
                    <a:bodyPr/>
                    <a:lstStyle/>
                    <a:p>
                      <a:pPr algn="l" fontAlgn="ctr"/>
                      <a:r>
                        <a:rPr lang="en-US" sz="2000" u="none" strike="noStrike" dirty="0">
                          <a:solidFill>
                            <a:schemeClr val="tx1"/>
                          </a:solidFill>
                          <a:effectLst/>
                          <a:latin typeface="+mn-lt"/>
                        </a:rPr>
                        <a:t>Transfers and subsidies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8 180 714</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0.5%</a:t>
                      </a:r>
                    </a:p>
                  </a:txBody>
                  <a:tcPr marL="7620" marR="7620" marT="7620" marB="0" anchor="ctr">
                    <a:solidFill>
                      <a:srgbClr val="EAEFF7"/>
                    </a:solidFill>
                  </a:tcPr>
                </a:tc>
                <a:extLst>
                  <a:ext uri="{0D108BD9-81ED-4DB2-BD59-A6C34878D82A}">
                    <a16:rowId xmlns:a16="http://schemas.microsoft.com/office/drawing/2014/main" val="1797890632"/>
                  </a:ext>
                </a:extLst>
              </a:tr>
              <a:tr h="411268">
                <a:tc>
                  <a:txBody>
                    <a:bodyPr/>
                    <a:lstStyle/>
                    <a:p>
                      <a:pPr algn="l" fontAlgn="ctr"/>
                      <a:r>
                        <a:rPr lang="en-US" sz="2000" u="none" strike="noStrike" dirty="0">
                          <a:solidFill>
                            <a:schemeClr val="tx1"/>
                          </a:solidFill>
                          <a:effectLst/>
                          <a:latin typeface="+mn-lt"/>
                        </a:rPr>
                        <a:t>Other expenditure</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85 182 871</a:t>
                      </a:r>
                    </a:p>
                  </a:txBody>
                  <a:tcPr marL="7620" marR="7620" marT="7620" marB="0" anchor="ctr">
                    <a:solidFill>
                      <a:srgbClr val="D2DEEF"/>
                    </a:solidFill>
                  </a:tcPr>
                </a:tc>
                <a:tc>
                  <a:txBody>
                    <a:bodyPr/>
                    <a:lstStyle/>
                    <a:p>
                      <a:pPr algn="r" fontAlgn="ctr"/>
                      <a:r>
                        <a:rPr lang="en-US" sz="1800" b="1" i="0" u="none" strike="noStrike" dirty="0">
                          <a:solidFill>
                            <a:schemeClr val="tx1"/>
                          </a:solidFill>
                          <a:effectLst/>
                          <a:latin typeface="+mn-lt"/>
                        </a:rPr>
                        <a:t>5.3%</a:t>
                      </a:r>
                    </a:p>
                  </a:txBody>
                  <a:tcPr marL="7620" marR="7620" marT="7620" marB="0" anchor="ctr">
                    <a:solidFill>
                      <a:srgbClr val="D2DEEF"/>
                    </a:solidFill>
                  </a:tcPr>
                </a:tc>
                <a:extLst>
                  <a:ext uri="{0D108BD9-81ED-4DB2-BD59-A6C34878D82A}">
                    <a16:rowId xmlns:a16="http://schemas.microsoft.com/office/drawing/2014/main" val="1068083725"/>
                  </a:ext>
                </a:extLst>
              </a:tr>
              <a:tr h="411268">
                <a:tc>
                  <a:txBody>
                    <a:bodyPr/>
                    <a:lstStyle/>
                    <a:p>
                      <a:pPr algn="l" fontAlgn="ctr"/>
                      <a:r>
                        <a:rPr lang="en-ZA" sz="2000" u="none" strike="noStrike" dirty="0">
                          <a:solidFill>
                            <a:schemeClr val="tx1"/>
                          </a:solidFill>
                          <a:effectLst/>
                          <a:latin typeface="+mn-lt"/>
                        </a:rPr>
                        <a:t>Other losses</a:t>
                      </a:r>
                      <a:endParaRPr lang="en-ZA"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500 000</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0.0%</a:t>
                      </a:r>
                    </a:p>
                  </a:txBody>
                  <a:tcPr marL="7620" marR="7620" marT="7620" marB="0" anchor="ctr">
                    <a:solidFill>
                      <a:srgbClr val="EAEFF7"/>
                    </a:solidFill>
                  </a:tcPr>
                </a:tc>
                <a:extLst>
                  <a:ext uri="{0D108BD9-81ED-4DB2-BD59-A6C34878D82A}">
                    <a16:rowId xmlns:a16="http://schemas.microsoft.com/office/drawing/2014/main" val="3965212818"/>
                  </a:ext>
                </a:extLst>
              </a:tr>
              <a:tr h="411268">
                <a:tc>
                  <a:txBody>
                    <a:bodyPr/>
                    <a:lstStyle/>
                    <a:p>
                      <a:pPr algn="l" fontAlgn="ctr"/>
                      <a:r>
                        <a:rPr lang="en-US" sz="2000" b="1" u="none" strike="noStrike" dirty="0">
                          <a:solidFill>
                            <a:schemeClr val="tx1"/>
                          </a:solidFill>
                          <a:effectLst/>
                          <a:latin typeface="+mn-lt"/>
                        </a:rPr>
                        <a:t>TOTAL</a:t>
                      </a:r>
                      <a:endParaRPr lang="en-US" sz="2000" b="1" i="0" u="none" strike="noStrike" dirty="0">
                        <a:solidFill>
                          <a:schemeClr val="tx1"/>
                        </a:solidFill>
                        <a:effectLst/>
                        <a:latin typeface="+mn-lt"/>
                      </a:endParaRPr>
                    </a:p>
                  </a:txBody>
                  <a:tcPr marL="7620" marR="7620" marT="7620" marB="0" anchor="ctr">
                    <a:solidFill>
                      <a:srgbClr val="5B9BD5"/>
                    </a:solidFill>
                  </a:tcPr>
                </a:tc>
                <a:tc>
                  <a:txBody>
                    <a:bodyPr/>
                    <a:lstStyle/>
                    <a:p>
                      <a:pPr algn="r" fontAlgn="ctr"/>
                      <a:r>
                        <a:rPr lang="pt-BR" sz="2000" b="1" i="0" u="none" strike="noStrike" dirty="0">
                          <a:solidFill>
                            <a:schemeClr val="tx1"/>
                          </a:solidFill>
                          <a:effectLst/>
                          <a:latin typeface="+mn-lt"/>
                        </a:rPr>
                        <a:t>R 1 598 674 245</a:t>
                      </a:r>
                    </a:p>
                  </a:txBody>
                  <a:tcPr marL="7620" marR="7620" marT="7620" marB="0" anchor="ctr">
                    <a:solidFill>
                      <a:srgbClr val="5B9BD5"/>
                    </a:solidFill>
                  </a:tcPr>
                </a:tc>
                <a:tc>
                  <a:txBody>
                    <a:bodyPr/>
                    <a:lstStyle/>
                    <a:p>
                      <a:pPr algn="r" fontAlgn="ctr"/>
                      <a:r>
                        <a:rPr lang="en-US" sz="2000" b="1" i="0" u="none" strike="noStrike" dirty="0">
                          <a:solidFill>
                            <a:schemeClr val="tx1"/>
                          </a:solidFill>
                          <a:effectLst/>
                          <a:latin typeface="+mn-lt"/>
                        </a:rPr>
                        <a:t>100%</a:t>
                      </a:r>
                    </a:p>
                  </a:txBody>
                  <a:tcPr marL="7620" marR="7620" marT="7620" marB="0" anchor="ctr">
                    <a:solidFill>
                      <a:srgbClr val="5B9BD5"/>
                    </a:solidFill>
                  </a:tcPr>
                </a:tc>
                <a:extLst>
                  <a:ext uri="{0D108BD9-81ED-4DB2-BD59-A6C34878D82A}">
                    <a16:rowId xmlns:a16="http://schemas.microsoft.com/office/drawing/2014/main" val="2598207980"/>
                  </a:ext>
                </a:extLst>
              </a:tr>
            </a:tbl>
          </a:graphicData>
        </a:graphic>
      </p:graphicFrame>
      <p:sp>
        <p:nvSpPr>
          <p:cNvPr id="13" name="TextBox 12">
            <a:extLst>
              <a:ext uri="{FF2B5EF4-FFF2-40B4-BE49-F238E27FC236}">
                <a16:creationId xmlns:a16="http://schemas.microsoft.com/office/drawing/2014/main" id="{9230B0A2-D308-4ADF-A7B0-ECB66D648FA0}"/>
              </a:ext>
            </a:extLst>
          </p:cNvPr>
          <p:cNvSpPr txBox="1"/>
          <p:nvPr/>
        </p:nvSpPr>
        <p:spPr>
          <a:xfrm>
            <a:off x="842397" y="220767"/>
            <a:ext cx="8148393"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EXPENDITURE</a:t>
            </a:r>
          </a:p>
        </p:txBody>
      </p:sp>
    </p:spTree>
    <p:extLst>
      <p:ext uri="{BB962C8B-B14F-4D97-AF65-F5344CB8AC3E}">
        <p14:creationId xmlns:p14="http://schemas.microsoft.com/office/powerpoint/2010/main" val="135166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506CD7-CA31-480C-BE10-28E5D9AB9EE6}"/>
              </a:ext>
            </a:extLst>
          </p:cNvPr>
          <p:cNvPicPr>
            <a:picLocks noChangeAspect="1"/>
          </p:cNvPicPr>
          <p:nvPr/>
        </p:nvPicPr>
        <p:blipFill>
          <a:blip r:embed="rId2" cstate="print"/>
          <a:stretch>
            <a:fillRect/>
          </a:stretch>
        </p:blipFill>
        <p:spPr>
          <a:xfrm>
            <a:off x="-10444" y="-8130"/>
            <a:ext cx="9144000" cy="831827"/>
          </a:xfrm>
          <a:prstGeom prst="rect">
            <a:avLst/>
          </a:prstGeom>
        </p:spPr>
      </p:pic>
      <p:pic>
        <p:nvPicPr>
          <p:cNvPr id="7" name="Picture 6">
            <a:extLst>
              <a:ext uri="{FF2B5EF4-FFF2-40B4-BE49-F238E27FC236}">
                <a16:creationId xmlns:a16="http://schemas.microsoft.com/office/drawing/2014/main" id="{4E3822CD-D7A0-4F0C-9B25-63D4A10F76E8}"/>
              </a:ext>
            </a:extLst>
          </p:cNvPr>
          <p:cNvPicPr>
            <a:picLocks noChangeAspect="1"/>
          </p:cNvPicPr>
          <p:nvPr/>
        </p:nvPicPr>
        <p:blipFill>
          <a:blip r:embed="rId3" cstate="print"/>
          <a:stretch>
            <a:fillRect/>
          </a:stretch>
        </p:blipFill>
        <p:spPr>
          <a:xfrm>
            <a:off x="87348" y="106013"/>
            <a:ext cx="874678" cy="717684"/>
          </a:xfrm>
          <a:prstGeom prst="rect">
            <a:avLst/>
          </a:prstGeom>
        </p:spPr>
      </p:pic>
      <p:sp>
        <p:nvSpPr>
          <p:cNvPr id="8" name="TextBox 7">
            <a:extLst>
              <a:ext uri="{FF2B5EF4-FFF2-40B4-BE49-F238E27FC236}">
                <a16:creationId xmlns:a16="http://schemas.microsoft.com/office/drawing/2014/main" id="{1B4D8499-6FE5-4C1B-A71C-8E2C2DBBE40F}"/>
              </a:ext>
            </a:extLst>
          </p:cNvPr>
          <p:cNvSpPr txBox="1"/>
          <p:nvPr/>
        </p:nvSpPr>
        <p:spPr>
          <a:xfrm>
            <a:off x="524685" y="9701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PROPOSED TARIFF INCREASES</a:t>
            </a:r>
          </a:p>
        </p:txBody>
      </p:sp>
      <p:graphicFrame>
        <p:nvGraphicFramePr>
          <p:cNvPr id="14" name="Diagram 13">
            <a:extLst>
              <a:ext uri="{FF2B5EF4-FFF2-40B4-BE49-F238E27FC236}">
                <a16:creationId xmlns:a16="http://schemas.microsoft.com/office/drawing/2014/main" id="{2701258D-565E-4A2E-8CA0-4B6C897DFBB3}"/>
              </a:ext>
            </a:extLst>
          </p:cNvPr>
          <p:cNvGraphicFramePr/>
          <p:nvPr>
            <p:extLst>
              <p:ext uri="{D42A27DB-BD31-4B8C-83A1-F6EECF244321}">
                <p14:modId xmlns:p14="http://schemas.microsoft.com/office/powerpoint/2010/main" val="3335658769"/>
              </p:ext>
            </p:extLst>
          </p:nvPr>
        </p:nvGraphicFramePr>
        <p:xfrm>
          <a:off x="-10444" y="1023257"/>
          <a:ext cx="9067097" cy="5834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7AE20633-FDFD-436D-A987-11A51ADCEE8B}"/>
              </a:ext>
            </a:extLst>
          </p:cNvPr>
          <p:cNvSpPr txBox="1"/>
          <p:nvPr/>
        </p:nvSpPr>
        <p:spPr>
          <a:xfrm>
            <a:off x="146820" y="5926177"/>
            <a:ext cx="874679" cy="369332"/>
          </a:xfrm>
          <a:prstGeom prst="rect">
            <a:avLst/>
          </a:prstGeom>
          <a:noFill/>
        </p:spPr>
        <p:txBody>
          <a:bodyPr wrap="square" rtlCol="0">
            <a:spAutoFit/>
          </a:bodyPr>
          <a:lstStyle/>
          <a:p>
            <a:r>
              <a:rPr lang="en-US" b="1" dirty="0"/>
              <a:t>14.89%</a:t>
            </a:r>
          </a:p>
        </p:txBody>
      </p:sp>
      <p:sp>
        <p:nvSpPr>
          <p:cNvPr id="9" name="TextBox 8">
            <a:extLst>
              <a:ext uri="{FF2B5EF4-FFF2-40B4-BE49-F238E27FC236}">
                <a16:creationId xmlns:a16="http://schemas.microsoft.com/office/drawing/2014/main" id="{D085606B-5BA4-4594-BEEA-E613877A2F19}"/>
              </a:ext>
            </a:extLst>
          </p:cNvPr>
          <p:cNvSpPr txBox="1"/>
          <p:nvPr/>
        </p:nvSpPr>
        <p:spPr>
          <a:xfrm>
            <a:off x="862361" y="4842318"/>
            <a:ext cx="675810" cy="369332"/>
          </a:xfrm>
          <a:prstGeom prst="rect">
            <a:avLst/>
          </a:prstGeom>
          <a:noFill/>
        </p:spPr>
        <p:txBody>
          <a:bodyPr wrap="square" rtlCol="0">
            <a:spAutoFit/>
          </a:bodyPr>
          <a:lstStyle/>
          <a:p>
            <a:r>
              <a:rPr lang="en-US" b="1" dirty="0"/>
              <a:t>5%</a:t>
            </a:r>
          </a:p>
        </p:txBody>
      </p:sp>
      <p:sp>
        <p:nvSpPr>
          <p:cNvPr id="10" name="TextBox 9">
            <a:extLst>
              <a:ext uri="{FF2B5EF4-FFF2-40B4-BE49-F238E27FC236}">
                <a16:creationId xmlns:a16="http://schemas.microsoft.com/office/drawing/2014/main" id="{2A699172-0985-47EE-98BD-4FD4E0FE2B56}"/>
              </a:ext>
            </a:extLst>
          </p:cNvPr>
          <p:cNvSpPr txBox="1"/>
          <p:nvPr/>
        </p:nvSpPr>
        <p:spPr>
          <a:xfrm>
            <a:off x="962026" y="3758460"/>
            <a:ext cx="706244" cy="369332"/>
          </a:xfrm>
          <a:prstGeom prst="rect">
            <a:avLst/>
          </a:prstGeom>
          <a:noFill/>
        </p:spPr>
        <p:txBody>
          <a:bodyPr wrap="square" rtlCol="0">
            <a:spAutoFit/>
          </a:bodyPr>
          <a:lstStyle/>
          <a:p>
            <a:r>
              <a:rPr lang="en-US" b="1" dirty="0"/>
              <a:t>14%</a:t>
            </a:r>
          </a:p>
        </p:txBody>
      </p:sp>
      <p:sp>
        <p:nvSpPr>
          <p:cNvPr id="11" name="TextBox 10">
            <a:extLst>
              <a:ext uri="{FF2B5EF4-FFF2-40B4-BE49-F238E27FC236}">
                <a16:creationId xmlns:a16="http://schemas.microsoft.com/office/drawing/2014/main" id="{9DAF2871-F6C6-4FEC-AFF5-368B990491A6}"/>
              </a:ext>
            </a:extLst>
          </p:cNvPr>
          <p:cNvSpPr txBox="1"/>
          <p:nvPr/>
        </p:nvSpPr>
        <p:spPr>
          <a:xfrm>
            <a:off x="862361" y="2632570"/>
            <a:ext cx="475785" cy="369332"/>
          </a:xfrm>
          <a:prstGeom prst="rect">
            <a:avLst/>
          </a:prstGeom>
          <a:noFill/>
        </p:spPr>
        <p:txBody>
          <a:bodyPr wrap="square" rtlCol="0">
            <a:spAutoFit/>
          </a:bodyPr>
          <a:lstStyle/>
          <a:p>
            <a:r>
              <a:rPr lang="en-US" b="1" dirty="0"/>
              <a:t>6%</a:t>
            </a:r>
          </a:p>
        </p:txBody>
      </p:sp>
      <p:sp>
        <p:nvSpPr>
          <p:cNvPr id="12" name="TextBox 11">
            <a:extLst>
              <a:ext uri="{FF2B5EF4-FFF2-40B4-BE49-F238E27FC236}">
                <a16:creationId xmlns:a16="http://schemas.microsoft.com/office/drawing/2014/main" id="{58217BDD-DD84-4E5B-8D7D-E97D62C12261}"/>
              </a:ext>
            </a:extLst>
          </p:cNvPr>
          <p:cNvSpPr txBox="1"/>
          <p:nvPr/>
        </p:nvSpPr>
        <p:spPr>
          <a:xfrm>
            <a:off x="275064" y="1569767"/>
            <a:ext cx="587297" cy="369332"/>
          </a:xfrm>
          <a:prstGeom prst="rect">
            <a:avLst/>
          </a:prstGeom>
          <a:noFill/>
        </p:spPr>
        <p:txBody>
          <a:bodyPr wrap="square" rtlCol="0">
            <a:spAutoFit/>
          </a:bodyPr>
          <a:lstStyle/>
          <a:p>
            <a:r>
              <a:rPr lang="en-US" b="1" dirty="0"/>
              <a:t>11%</a:t>
            </a:r>
          </a:p>
        </p:txBody>
      </p:sp>
    </p:spTree>
    <p:extLst>
      <p:ext uri="{BB962C8B-B14F-4D97-AF65-F5344CB8AC3E}">
        <p14:creationId xmlns:p14="http://schemas.microsoft.com/office/powerpoint/2010/main" val="256376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44301"/>
          </a:xfrm>
          <a:prstGeom prst="rect">
            <a:avLst/>
          </a:prstGeom>
        </p:spPr>
      </p:pic>
      <p:pic>
        <p:nvPicPr>
          <p:cNvPr id="9" name="Picture 8">
            <a:extLst>
              <a:ext uri="{FF2B5EF4-FFF2-40B4-BE49-F238E27FC236}">
                <a16:creationId xmlns:a16="http://schemas.microsoft.com/office/drawing/2014/main" id="{4B2F07F0-1024-487A-B2A1-6C858A5B3D39}"/>
              </a:ext>
            </a:extLst>
          </p:cNvPr>
          <p:cNvPicPr>
            <a:picLocks noChangeAspect="1"/>
          </p:cNvPicPr>
          <p:nvPr/>
        </p:nvPicPr>
        <p:blipFill>
          <a:blip r:embed="rId3" cstate="print"/>
          <a:stretch>
            <a:fillRect/>
          </a:stretch>
        </p:blipFill>
        <p:spPr>
          <a:xfrm>
            <a:off x="87347" y="84241"/>
            <a:ext cx="905621" cy="743073"/>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02771" y="84241"/>
            <a:ext cx="8246184" cy="646331"/>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a:t>
            </a:r>
            <a:r>
              <a:rPr lang="en-ZA" sz="3600" b="1" dirty="0">
                <a:solidFill>
                  <a:schemeClr val="bg1"/>
                </a:solidFill>
                <a:ea typeface="Calibri" panose="020F0502020204030204" pitchFamily="34" charset="0"/>
                <a:cs typeface="Times New Roman" panose="02020603050405020304" pitchFamily="18" charset="0"/>
              </a:rPr>
              <a:t> </a:t>
            </a:r>
            <a:r>
              <a:rPr lang="en-ZA" sz="3200" b="1" dirty="0">
                <a:solidFill>
                  <a:schemeClr val="bg1"/>
                </a:solidFill>
                <a:ea typeface="Calibri" panose="020F0502020204030204" pitchFamily="34" charset="0"/>
                <a:cs typeface="Times New Roman" panose="02020603050405020304" pitchFamily="18" charset="0"/>
              </a:rPr>
              <a:t>&amp; REBATES</a:t>
            </a:r>
            <a:endParaRPr lang="en-ZA" sz="3600" b="1" dirty="0">
              <a:solidFill>
                <a:schemeClr val="bg1"/>
              </a:solidFill>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26516"/>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1 Household + Indigent Valuation Households</a:t>
            </a:r>
          </a:p>
          <a:p>
            <a:pPr marL="0" indent="0">
              <a:spcBef>
                <a:spcPts val="1800"/>
              </a:spcBef>
              <a:buClr>
                <a:srgbClr val="33CC33"/>
              </a:buClr>
              <a:buNone/>
              <a:defRPr/>
            </a:pPr>
            <a:r>
              <a:rPr lang="en-ZA" sz="1800" b="1" dirty="0"/>
              <a:t>DEFINITION</a:t>
            </a:r>
            <a:r>
              <a:rPr lang="en-ZA" sz="1800" dirty="0"/>
              <a:t>: Indigent Level 1 household: A household with a total monthly income of </a:t>
            </a:r>
            <a:r>
              <a:rPr lang="en-ZA" sz="1800" b="1" u="sng" dirty="0">
                <a:solidFill>
                  <a:schemeClr val="accent2"/>
                </a:solidFill>
              </a:rPr>
              <a:t>not more than two times</a:t>
            </a:r>
            <a:r>
              <a:rPr lang="en-ZA" sz="1800" b="1" dirty="0">
                <a:solidFill>
                  <a:schemeClr val="accent2"/>
                </a:solidFill>
              </a:rPr>
              <a:t> </a:t>
            </a:r>
            <a:r>
              <a:rPr lang="en-ZA" sz="1800" dirty="0"/>
              <a:t>the monthly Government old age pension</a:t>
            </a:r>
          </a:p>
          <a:p>
            <a:pPr marL="0" indent="0">
              <a:spcBef>
                <a:spcPts val="1800"/>
              </a:spcBef>
              <a:buClr>
                <a:srgbClr val="33CC33"/>
              </a:buClr>
              <a:buNone/>
              <a:defRPr/>
            </a:pPr>
            <a:r>
              <a:rPr lang="en-ZA" sz="1800" b="1" dirty="0"/>
              <a:t>DEFINITION</a:t>
            </a:r>
            <a:r>
              <a:rPr lang="en-ZA" sz="1800" dirty="0"/>
              <a:t>: Indigent Valuation household: </a:t>
            </a:r>
            <a:r>
              <a:rPr lang="en-US" sz="1800" dirty="0"/>
              <a:t>The household residing on a premises or a permanently occupied residential property with a total municipal valuation which does not exceed R125 000</a:t>
            </a:r>
            <a:endParaRPr lang="en-US" sz="1800" b="1" dirty="0">
              <a:cs typeface="Arial" panose="020B0604020202020204" pitchFamily="34" charset="0"/>
            </a:endParaRPr>
          </a:p>
          <a:p>
            <a:pPr marL="0" indent="0">
              <a:spcBef>
                <a:spcPts val="1800"/>
              </a:spcBef>
              <a:buClr>
                <a:srgbClr val="33CC33"/>
              </a:buClr>
              <a:buNone/>
              <a:defRPr/>
            </a:pPr>
            <a:endParaRPr lang="en-US" sz="1800" b="1" dirty="0">
              <a:latin typeface="Arial Rounded MT Bold" panose="020F070403050403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959920644"/>
              </p:ext>
            </p:extLst>
          </p:nvPr>
        </p:nvGraphicFramePr>
        <p:xfrm>
          <a:off x="138921" y="3553533"/>
          <a:ext cx="8839199" cy="3178092"/>
        </p:xfrm>
        <a:graphic>
          <a:graphicData uri="http://schemas.openxmlformats.org/drawingml/2006/table">
            <a:tbl>
              <a:tblPr>
                <a:tableStyleId>{5C22544A-7EE6-4342-B048-85BDC9FD1C3A}</a:tableStyleId>
              </a:tblPr>
              <a:tblGrid>
                <a:gridCol w="5813556">
                  <a:extLst>
                    <a:ext uri="{9D8B030D-6E8A-4147-A177-3AD203B41FA5}">
                      <a16:colId xmlns:a16="http://schemas.microsoft.com/office/drawing/2014/main" val="3575558939"/>
                    </a:ext>
                  </a:extLst>
                </a:gridCol>
                <a:gridCol w="1469598">
                  <a:extLst>
                    <a:ext uri="{9D8B030D-6E8A-4147-A177-3AD203B41FA5}">
                      <a16:colId xmlns:a16="http://schemas.microsoft.com/office/drawing/2014/main" val="1303254757"/>
                    </a:ext>
                  </a:extLst>
                </a:gridCol>
                <a:gridCol w="1556045">
                  <a:extLst>
                    <a:ext uri="{9D8B030D-6E8A-4147-A177-3AD203B41FA5}">
                      <a16:colId xmlns:a16="http://schemas.microsoft.com/office/drawing/2014/main" val="1353908818"/>
                    </a:ext>
                  </a:extLst>
                </a:gridCol>
              </a:tblGrid>
              <a:tr h="614242">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extLst>
                  <a:ext uri="{0D108BD9-81ED-4DB2-BD59-A6C34878D82A}">
                    <a16:rowId xmlns:a16="http://schemas.microsoft.com/office/drawing/2014/main" val="1976417901"/>
                  </a:ext>
                </a:extLst>
              </a:tr>
              <a:tr h="259559">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extLst>
                  <a:ext uri="{0D108BD9-81ED-4DB2-BD59-A6C34878D82A}">
                    <a16:rowId xmlns:a16="http://schemas.microsoft.com/office/drawing/2014/main" val="4133025236"/>
                  </a:ext>
                </a:extLst>
              </a:tr>
              <a:tr h="259559">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2">
                        <a:lumMod val="20000"/>
                        <a:lumOff val="80000"/>
                      </a:schemeClr>
                    </a:solidFill>
                  </a:tcPr>
                </a:tc>
                <a:extLst>
                  <a:ext uri="{0D108BD9-81ED-4DB2-BD59-A6C34878D82A}">
                    <a16:rowId xmlns:a16="http://schemas.microsoft.com/office/drawing/2014/main" val="233485096"/>
                  </a:ext>
                </a:extLst>
              </a:tr>
              <a:tr h="259559">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rgbClr val="FEF8F4"/>
                    </a:solidFill>
                  </a:tcPr>
                </a:tc>
                <a:extLst>
                  <a:ext uri="{0D108BD9-81ED-4DB2-BD59-A6C34878D82A}">
                    <a16:rowId xmlns:a16="http://schemas.microsoft.com/office/drawing/2014/main" val="81785665"/>
                  </a:ext>
                </a:extLst>
              </a:tr>
              <a:tr h="259559">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chemeClr val="accent2">
                        <a:lumMod val="20000"/>
                        <a:lumOff val="80000"/>
                      </a:schemeClr>
                    </a:solidFill>
                  </a:tcPr>
                </a:tc>
                <a:extLst>
                  <a:ext uri="{0D108BD9-81ED-4DB2-BD59-A6C34878D82A}">
                    <a16:rowId xmlns:a16="http://schemas.microsoft.com/office/drawing/2014/main" val="1014791318"/>
                  </a:ext>
                </a:extLst>
              </a:tr>
              <a:tr h="259559">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rgbClr val="FEF8F4"/>
                    </a:solidFill>
                  </a:tcPr>
                </a:tc>
                <a:extLst>
                  <a:ext uri="{0D108BD9-81ED-4DB2-BD59-A6C34878D82A}">
                    <a16:rowId xmlns:a16="http://schemas.microsoft.com/office/drawing/2014/main" val="3758449770"/>
                  </a:ext>
                </a:extLst>
              </a:tr>
              <a:tr h="310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2"/>
                    </a:solidFill>
                  </a:tcPr>
                </a:tc>
                <a:extLst>
                  <a:ext uri="{0D108BD9-81ED-4DB2-BD59-A6C34878D82A}">
                    <a16:rowId xmlns:a16="http://schemas.microsoft.com/office/drawing/2014/main" val="812738713"/>
                  </a:ext>
                </a:extLst>
              </a:tr>
              <a:tr h="313200">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extLst>
                  <a:ext uri="{0D108BD9-81ED-4DB2-BD59-A6C34878D82A}">
                    <a16:rowId xmlns:a16="http://schemas.microsoft.com/office/drawing/2014/main" val="906421646"/>
                  </a:ext>
                </a:extLst>
              </a:tr>
              <a:tr h="313200">
                <a:tc>
                  <a:txBody>
                    <a:bodyPr/>
                    <a:lstStyle/>
                    <a:p>
                      <a:pPr algn="l" fontAlgn="b"/>
                      <a:r>
                        <a:rPr lang="en-ZA" sz="2000" b="0" u="none" strike="noStrike" dirty="0">
                          <a:effectLst/>
                          <a:latin typeface="Arial Rounded MT Bold" panose="020F0704030504030204" pitchFamily="34" charset="0"/>
                        </a:rPr>
                        <a:t>Refuse additional Household:   per month</a:t>
                      </a:r>
                      <a:endParaRPr lang="en-ZA" sz="2000" b="0" i="0" u="none" strike="noStrike" dirty="0">
                        <a:effectLst/>
                        <a:latin typeface="Arial Rounded MT Bold" panose="020F0704030504030204" pitchFamily="34" charset="0"/>
                      </a:endParaRP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rgbClr val="FEF8F4"/>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353199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22530"/>
          </a:xfrm>
          <a:prstGeom prst="rect">
            <a:avLst/>
          </a:prstGeom>
        </p:spPr>
      </p:pic>
      <p:pic>
        <p:nvPicPr>
          <p:cNvPr id="9" name="Picture 8">
            <a:extLst>
              <a:ext uri="{FF2B5EF4-FFF2-40B4-BE49-F238E27FC236}">
                <a16:creationId xmlns:a16="http://schemas.microsoft.com/office/drawing/2014/main" id="{4B2F07F0-1024-487A-B2A1-6C858A5B3D39}"/>
              </a:ext>
            </a:extLst>
          </p:cNvPr>
          <p:cNvPicPr>
            <a:picLocks noChangeAspect="1"/>
          </p:cNvPicPr>
          <p:nvPr/>
        </p:nvPicPr>
        <p:blipFill>
          <a:blip r:embed="rId3" cstate="print"/>
          <a:stretch>
            <a:fillRect/>
          </a:stretch>
        </p:blipFill>
        <p:spPr>
          <a:xfrm>
            <a:off x="87347" y="106013"/>
            <a:ext cx="800025" cy="656431"/>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30" y="14184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214994"/>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2 Household</a:t>
            </a:r>
          </a:p>
          <a:p>
            <a:pPr marL="0" indent="0">
              <a:spcBef>
                <a:spcPts val="1800"/>
              </a:spcBef>
              <a:buClr>
                <a:srgbClr val="33CC33"/>
              </a:buClr>
              <a:buNone/>
              <a:defRPr/>
            </a:pPr>
            <a:r>
              <a:rPr lang="en-ZA" sz="1800" b="1" dirty="0"/>
              <a:t>DEFINITION</a:t>
            </a:r>
            <a:r>
              <a:rPr lang="en-ZA" sz="1800" dirty="0"/>
              <a:t>: A household with a total monthly income of </a:t>
            </a:r>
            <a:r>
              <a:rPr lang="en-ZA" sz="1800" u="sng" dirty="0">
                <a:solidFill>
                  <a:schemeClr val="accent6">
                    <a:lumMod val="75000"/>
                  </a:schemeClr>
                </a:solidFill>
              </a:rPr>
              <a:t>more than two times, but less than four times</a:t>
            </a:r>
            <a:r>
              <a:rPr lang="en-ZA" sz="1800" dirty="0"/>
              <a:t> the monthly Government old age pension</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1034500245"/>
              </p:ext>
            </p:extLst>
          </p:nvPr>
        </p:nvGraphicFramePr>
        <p:xfrm>
          <a:off x="190499" y="2771775"/>
          <a:ext cx="8839199" cy="3440796"/>
        </p:xfrm>
        <a:graphic>
          <a:graphicData uri="http://schemas.openxmlformats.org/drawingml/2006/table">
            <a:tbl>
              <a:tblPr>
                <a:tableStyleId>{5C22544A-7EE6-4342-B048-85BDC9FD1C3A}</a:tableStyleId>
              </a:tblPr>
              <a:tblGrid>
                <a:gridCol w="5813556">
                  <a:extLst>
                    <a:ext uri="{9D8B030D-6E8A-4147-A177-3AD203B41FA5}">
                      <a16:colId xmlns:a16="http://schemas.microsoft.com/office/drawing/2014/main" val="3575558939"/>
                    </a:ext>
                  </a:extLst>
                </a:gridCol>
                <a:gridCol w="1469598">
                  <a:extLst>
                    <a:ext uri="{9D8B030D-6E8A-4147-A177-3AD203B41FA5}">
                      <a16:colId xmlns:a16="http://schemas.microsoft.com/office/drawing/2014/main" val="1303254757"/>
                    </a:ext>
                  </a:extLst>
                </a:gridCol>
                <a:gridCol w="1556045">
                  <a:extLst>
                    <a:ext uri="{9D8B030D-6E8A-4147-A177-3AD203B41FA5}">
                      <a16:colId xmlns:a16="http://schemas.microsoft.com/office/drawing/2014/main" val="1353908818"/>
                    </a:ext>
                  </a:extLst>
                </a:gridCol>
              </a:tblGrid>
              <a:tr h="690294">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extLst>
                  <a:ext uri="{0D108BD9-81ED-4DB2-BD59-A6C34878D82A}">
                    <a16:rowId xmlns:a16="http://schemas.microsoft.com/office/drawing/2014/main" val="1976417901"/>
                  </a:ext>
                </a:extLst>
              </a:tr>
              <a:tr h="350358">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extLst>
                  <a:ext uri="{0D108BD9-81ED-4DB2-BD59-A6C34878D82A}">
                    <a16:rowId xmlns:a16="http://schemas.microsoft.com/office/drawing/2014/main" val="4133025236"/>
                  </a:ext>
                </a:extLst>
              </a:tr>
              <a:tr h="350358">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6">
                        <a:lumMod val="20000"/>
                        <a:lumOff val="80000"/>
                      </a:schemeClr>
                    </a:solidFill>
                  </a:tcPr>
                </a:tc>
                <a:extLst>
                  <a:ext uri="{0D108BD9-81ED-4DB2-BD59-A6C34878D82A}">
                    <a16:rowId xmlns:a16="http://schemas.microsoft.com/office/drawing/2014/main" val="1104445989"/>
                  </a:ext>
                </a:extLst>
              </a:tr>
              <a:tr h="350358">
                <a:tc>
                  <a:txBody>
                    <a:bodyPr/>
                    <a:lstStyle/>
                    <a:p>
                      <a:pPr algn="l" fontAlgn="b"/>
                      <a:r>
                        <a:rPr lang="en-ZA" sz="2000" b="0" u="none" strike="noStrike" dirty="0">
                          <a:effectLst/>
                          <a:latin typeface="Arial Rounded MT Bold" panose="020F0704030504030204" pitchFamily="34" charset="0"/>
                        </a:rPr>
                        <a:t>Water:  per month (A. 901)</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R99.57</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R101.54</a:t>
                      </a:r>
                    </a:p>
                  </a:txBody>
                  <a:tcPr marL="7476" marR="7476" marT="7476" marB="0" anchor="b">
                    <a:solidFill>
                      <a:srgbClr val="ECF5E7"/>
                    </a:solidFill>
                  </a:tcPr>
                </a:tc>
                <a:extLst>
                  <a:ext uri="{0D108BD9-81ED-4DB2-BD59-A6C34878D82A}">
                    <a16:rowId xmlns:a16="http://schemas.microsoft.com/office/drawing/2014/main" val="81785665"/>
                  </a:ext>
                </a:extLst>
              </a:tr>
              <a:tr h="350358">
                <a:tc>
                  <a:txBody>
                    <a:bodyPr/>
                    <a:lstStyle/>
                    <a:p>
                      <a:pPr algn="l" fontAlgn="b"/>
                      <a:r>
                        <a:rPr lang="en-ZA" sz="2000" b="0" u="none" strike="noStrike" dirty="0">
                          <a:effectLst/>
                          <a:latin typeface="Arial Rounded MT Bold" panose="020F0704030504030204" pitchFamily="34" charset="0"/>
                        </a:rPr>
                        <a:t>Sewerage:  per month  (A. 904)</a:t>
                      </a:r>
                      <a:endParaRPr lang="en-ZA" sz="2000" b="0" i="0" u="none" strike="noStrike" dirty="0">
                        <a:effectLst/>
                        <a:latin typeface="Arial Rounded MT Bold" panose="020F0704030504030204" pitchFamily="34" charset="0"/>
                      </a:endParaRP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R149.73</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R151.66</a:t>
                      </a:r>
                    </a:p>
                  </a:txBody>
                  <a:tcPr marL="7476" marR="7476" marT="7476" marB="0" anchor="b">
                    <a:solidFill>
                      <a:schemeClr val="accent6">
                        <a:lumMod val="20000"/>
                        <a:lumOff val="80000"/>
                      </a:schemeClr>
                    </a:solidFill>
                  </a:tcPr>
                </a:tc>
                <a:extLst>
                  <a:ext uri="{0D108BD9-81ED-4DB2-BD59-A6C34878D82A}">
                    <a16:rowId xmlns:a16="http://schemas.microsoft.com/office/drawing/2014/main" val="1014791318"/>
                  </a:ext>
                </a:extLst>
              </a:tr>
              <a:tr h="350358">
                <a:tc>
                  <a:txBody>
                    <a:bodyPr/>
                    <a:lstStyle/>
                    <a:p>
                      <a:pPr algn="l" fontAlgn="b"/>
                      <a:r>
                        <a:rPr lang="en-ZA" sz="2000" b="0" u="none" strike="noStrike" dirty="0">
                          <a:effectLst/>
                          <a:latin typeface="Arial Rounded MT Bold" panose="020F0704030504030204" pitchFamily="34" charset="0"/>
                        </a:rPr>
                        <a:t>Refuse:  per month  (A. 903)</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b">
                    <a:solidFill>
                      <a:srgbClr val="ECF5E7"/>
                    </a:solidFill>
                  </a:tcPr>
                </a:tc>
                <a:extLst>
                  <a:ext uri="{0D108BD9-81ED-4DB2-BD59-A6C34878D82A}">
                    <a16:rowId xmlns:a16="http://schemas.microsoft.com/office/drawing/2014/main" val="3758449770"/>
                  </a:ext>
                </a:extLst>
              </a:tr>
              <a:tr h="3503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R493.89</a:t>
                      </a: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R508.34</a:t>
                      </a:r>
                    </a:p>
                  </a:txBody>
                  <a:tcPr marL="7476" marR="7476" marT="7476" marB="0" anchor="b">
                    <a:solidFill>
                      <a:schemeClr val="accent6"/>
                    </a:solidFill>
                  </a:tcPr>
                </a:tc>
                <a:extLst>
                  <a:ext uri="{0D108BD9-81ED-4DB2-BD59-A6C34878D82A}">
                    <a16:rowId xmlns:a16="http://schemas.microsoft.com/office/drawing/2014/main" val="812738713"/>
                  </a:ext>
                </a:extLst>
              </a:tr>
              <a:tr h="287539">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extLst>
                  <a:ext uri="{0D108BD9-81ED-4DB2-BD59-A6C34878D82A}">
                    <a16:rowId xmlns:a16="http://schemas.microsoft.com/office/drawing/2014/main" val="304644713"/>
                  </a:ext>
                </a:extLst>
              </a:tr>
              <a:tr h="313200">
                <a:tc>
                  <a:txBody>
                    <a:bodyPr/>
                    <a:lstStyle/>
                    <a:p>
                      <a:pPr marL="0" algn="l" defTabSz="914400" rtl="0" eaLnBrk="1" fontAlgn="b" latinLnBrk="0" hangingPunct="1"/>
                      <a:r>
                        <a:rPr lang="en-ZA" sz="2000" b="0" i="0" u="none" strike="noStrike" kern="1200" dirty="0">
                          <a:solidFill>
                            <a:schemeClr val="dk1"/>
                          </a:solidFill>
                          <a:effectLst/>
                          <a:latin typeface="Arial Rounded MT Bold" panose="020F0704030504030204" pitchFamily="34" charset="0"/>
                          <a:ea typeface="+mn-ea"/>
                          <a:cs typeface="+mn-cs"/>
                        </a:rPr>
                        <a:t>Refuse additional Household:   per month</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R61.25</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R66.85</a:t>
                      </a:r>
                    </a:p>
                  </a:txBody>
                  <a:tcPr marL="7476" marR="7476" marT="7476" marB="0" anchor="ctr">
                    <a:solidFill>
                      <a:srgbClr val="ECF5E7"/>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296793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00759"/>
          </a:xfrm>
          <a:prstGeom prst="rect">
            <a:avLst/>
          </a:prstGeom>
        </p:spPr>
      </p:pic>
      <p:pic>
        <p:nvPicPr>
          <p:cNvPr id="9" name="Picture 8">
            <a:extLst>
              <a:ext uri="{FF2B5EF4-FFF2-40B4-BE49-F238E27FC236}">
                <a16:creationId xmlns:a16="http://schemas.microsoft.com/office/drawing/2014/main" id="{4B2F07F0-1024-487A-B2A1-6C858A5B3D39}"/>
              </a:ext>
            </a:extLst>
          </p:cNvPr>
          <p:cNvPicPr>
            <a:picLocks noChangeAspect="1"/>
          </p:cNvPicPr>
          <p:nvPr/>
        </p:nvPicPr>
        <p:blipFill>
          <a:blip r:embed="rId3" cstate="print"/>
          <a:stretch>
            <a:fillRect/>
          </a:stretch>
        </p:blipFill>
        <p:spPr>
          <a:xfrm>
            <a:off x="76459" y="47213"/>
            <a:ext cx="914139" cy="750063"/>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29" y="106013"/>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76588"/>
            <a:ext cx="8942353" cy="2599088"/>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Households that houses a person with a disability</a:t>
            </a:r>
          </a:p>
          <a:p>
            <a:r>
              <a:rPr lang="en-ZA" sz="1800" b="1" dirty="0"/>
              <a:t>DEFINITION</a:t>
            </a:r>
            <a:r>
              <a:rPr lang="en-ZA" sz="1800" dirty="0"/>
              <a:t>: A household who houses someone who has a physical or mental impairment that has a substantial and long-term adverse effect on his or her ability to carry out normal </a:t>
            </a:r>
            <a:r>
              <a:rPr lang="en-US" sz="1800" dirty="0"/>
              <a:t>day-to-day activities.</a:t>
            </a:r>
          </a:p>
          <a:p>
            <a:pPr marL="457200" lvl="1" indent="0">
              <a:buNone/>
            </a:pPr>
            <a:r>
              <a:rPr lang="en-ZA" sz="1400" dirty="0"/>
              <a:t>(</a:t>
            </a:r>
            <a:r>
              <a:rPr lang="en-ZA" sz="1400" dirty="0" err="1"/>
              <a:t>i</a:t>
            </a:r>
            <a:r>
              <a:rPr lang="en-ZA" sz="1400" dirty="0"/>
              <a:t>) The verified gross monthly income of all occupants of the dwelling over 18 years of age may not exceed the sum of four times the amount of state funded social pension</a:t>
            </a:r>
          </a:p>
          <a:p>
            <a:pPr marL="457200" lvl="1" indent="0">
              <a:buNone/>
            </a:pPr>
            <a:r>
              <a:rPr lang="en-ZA" sz="1400" dirty="0"/>
              <a:t>(ii) The person with a disability must be registered as a person with a disability, diagnosed by a medical practitioner and must be a full-time occupant of the property concerned.</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2856989622"/>
              </p:ext>
            </p:extLst>
          </p:nvPr>
        </p:nvGraphicFramePr>
        <p:xfrm>
          <a:off x="76459" y="3303608"/>
          <a:ext cx="8942353" cy="3178092"/>
        </p:xfrm>
        <a:graphic>
          <a:graphicData uri="http://schemas.openxmlformats.org/drawingml/2006/table">
            <a:tbl>
              <a:tblPr>
                <a:tableStyleId>{5C22544A-7EE6-4342-B048-85BDC9FD1C3A}</a:tableStyleId>
              </a:tblPr>
              <a:tblGrid>
                <a:gridCol w="5881401">
                  <a:extLst>
                    <a:ext uri="{9D8B030D-6E8A-4147-A177-3AD203B41FA5}">
                      <a16:colId xmlns:a16="http://schemas.microsoft.com/office/drawing/2014/main" val="3575558939"/>
                    </a:ext>
                  </a:extLst>
                </a:gridCol>
                <a:gridCol w="1486748">
                  <a:extLst>
                    <a:ext uri="{9D8B030D-6E8A-4147-A177-3AD203B41FA5}">
                      <a16:colId xmlns:a16="http://schemas.microsoft.com/office/drawing/2014/main" val="1303254757"/>
                    </a:ext>
                  </a:extLst>
                </a:gridCol>
                <a:gridCol w="1574204">
                  <a:extLst>
                    <a:ext uri="{9D8B030D-6E8A-4147-A177-3AD203B41FA5}">
                      <a16:colId xmlns:a16="http://schemas.microsoft.com/office/drawing/2014/main" val="1353908818"/>
                    </a:ext>
                  </a:extLst>
                </a:gridCol>
              </a:tblGrid>
              <a:tr h="408712">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extLst>
                  <a:ext uri="{0D108BD9-81ED-4DB2-BD59-A6C34878D82A}">
                    <a16:rowId xmlns:a16="http://schemas.microsoft.com/office/drawing/2014/main" val="1976417901"/>
                  </a:ext>
                </a:extLst>
              </a:tr>
              <a:tr h="207441">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extLst>
                  <a:ext uri="{0D108BD9-81ED-4DB2-BD59-A6C34878D82A}">
                    <a16:rowId xmlns:a16="http://schemas.microsoft.com/office/drawing/2014/main" val="4133025236"/>
                  </a:ext>
                </a:extLst>
              </a:tr>
              <a:tr h="207441">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rgbClr val="E5EBF7"/>
                    </a:solidFill>
                  </a:tcPr>
                </a:tc>
                <a:extLst>
                  <a:ext uri="{0D108BD9-81ED-4DB2-BD59-A6C34878D82A}">
                    <a16:rowId xmlns:a16="http://schemas.microsoft.com/office/drawing/2014/main" val="3214131484"/>
                  </a:ext>
                </a:extLst>
              </a:tr>
              <a:tr h="207441">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chemeClr val="accent5">
                        <a:lumMod val="20000"/>
                        <a:lumOff val="80000"/>
                      </a:schemeClr>
                    </a:solidFill>
                  </a:tcPr>
                </a:tc>
                <a:extLst>
                  <a:ext uri="{0D108BD9-81ED-4DB2-BD59-A6C34878D82A}">
                    <a16:rowId xmlns:a16="http://schemas.microsoft.com/office/drawing/2014/main" val="81785665"/>
                  </a:ext>
                </a:extLst>
              </a:tr>
              <a:tr h="207441">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rgbClr val="E5EBF7"/>
                    </a:solidFill>
                  </a:tcPr>
                </a:tc>
                <a:extLst>
                  <a:ext uri="{0D108BD9-81ED-4DB2-BD59-A6C34878D82A}">
                    <a16:rowId xmlns:a16="http://schemas.microsoft.com/office/drawing/2014/main" val="1014791318"/>
                  </a:ext>
                </a:extLst>
              </a:tr>
              <a:tr h="207441">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chemeClr val="accent5">
                        <a:lumMod val="20000"/>
                        <a:lumOff val="80000"/>
                      </a:schemeClr>
                    </a:solidFill>
                  </a:tcPr>
                </a:tc>
                <a:extLst>
                  <a:ext uri="{0D108BD9-81ED-4DB2-BD59-A6C34878D82A}">
                    <a16:rowId xmlns:a16="http://schemas.microsoft.com/office/drawing/2014/main" val="3758449770"/>
                  </a:ext>
                </a:extLst>
              </a:tr>
              <a:tr h="20744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5"/>
                    </a:solidFill>
                  </a:tcPr>
                </a:tc>
                <a:extLst>
                  <a:ext uri="{0D108BD9-81ED-4DB2-BD59-A6C34878D82A}">
                    <a16:rowId xmlns:a16="http://schemas.microsoft.com/office/drawing/2014/main" val="812738713"/>
                  </a:ext>
                </a:extLst>
              </a:tr>
              <a:tr h="313200">
                <a:tc>
                  <a:txBody>
                    <a:bodyPr/>
                    <a:lstStyle/>
                    <a:p>
                      <a:pPr algn="l" fontAlgn="b"/>
                      <a:r>
                        <a:rPr lang="en-ZA" sz="1800" b="0" i="0" u="none" strike="noStrike" dirty="0">
                          <a:effectLst/>
                          <a:latin typeface="Arial Rounded MT Bold" panose="020F0704030504030204" pitchFamily="34" charset="0"/>
                        </a:rPr>
                        <a:t>Property rates</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extLst>
                  <a:ext uri="{0D108BD9-81ED-4DB2-BD59-A6C34878D82A}">
                    <a16:rowId xmlns:a16="http://schemas.microsoft.com/office/drawing/2014/main" val="4046310061"/>
                  </a:ext>
                </a:extLst>
              </a:tr>
              <a:tr h="313200">
                <a:tc>
                  <a:txBody>
                    <a:bodyPr/>
                    <a:lstStyle/>
                    <a:p>
                      <a:pPr algn="l" fontAlgn="b"/>
                      <a:r>
                        <a:rPr lang="en-ZA" sz="1800" b="0" u="none" strike="noStrike" dirty="0">
                          <a:effectLst/>
                          <a:latin typeface="Arial Rounded MT Bold" panose="020F0704030504030204" pitchFamily="34" charset="0"/>
                        </a:rPr>
                        <a:t>Refuse additional Household:   per month</a:t>
                      </a:r>
                      <a:endParaRPr lang="en-ZA" sz="1800" b="0" i="0" u="none" strike="noStrike" dirty="0">
                        <a:effectLst/>
                        <a:latin typeface="Arial Rounded MT Bold" panose="020F0704030504030204" pitchFamily="34" charset="0"/>
                      </a:endParaRP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chemeClr val="accent5">
                        <a:lumMod val="20000"/>
                        <a:lumOff val="80000"/>
                      </a:schemeClr>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116773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57216"/>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87347" y="106013"/>
            <a:ext cx="800025" cy="656431"/>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487359" y="97657"/>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12" name="Freeform: Shape 11">
            <a:extLst>
              <a:ext uri="{FF2B5EF4-FFF2-40B4-BE49-F238E27FC236}">
                <a16:creationId xmlns:a16="http://schemas.microsoft.com/office/drawing/2014/main" id="{F3EB8B30-D493-4878-9E54-E76A2DE12A8B}"/>
              </a:ext>
            </a:extLst>
          </p:cNvPr>
          <p:cNvSpPr/>
          <p:nvPr/>
        </p:nvSpPr>
        <p:spPr>
          <a:xfrm>
            <a:off x="87346"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79646" tIns="573941" rIns="1381218" bIns="573942" numCol="1" spcCol="1270" anchor="ctr" anchorCtr="0">
            <a:noAutofit/>
          </a:bodyPr>
          <a:lstStyle/>
          <a:p>
            <a:pPr marL="0" lvl="0" indent="0" algn="ctr" defTabSz="1289050">
              <a:lnSpc>
                <a:spcPct val="90000"/>
              </a:lnSpc>
              <a:spcBef>
                <a:spcPct val="0"/>
              </a:spcBef>
              <a:spcAft>
                <a:spcPct val="35000"/>
              </a:spcAft>
              <a:buNone/>
            </a:pPr>
            <a:endParaRPr lang="en-US" sz="2900" kern="1200" dirty="0">
              <a:solidFill>
                <a:schemeClr val="bg1"/>
              </a:solidFill>
              <a:latin typeface="Arial Rounded MT Bold" panose="020F0704030504030204" pitchFamily="34" charset="0"/>
            </a:endParaRPr>
          </a:p>
        </p:txBody>
      </p:sp>
      <p:sp>
        <p:nvSpPr>
          <p:cNvPr id="13" name="Freeform: Shape 12">
            <a:extLst>
              <a:ext uri="{FF2B5EF4-FFF2-40B4-BE49-F238E27FC236}">
                <a16:creationId xmlns:a16="http://schemas.microsoft.com/office/drawing/2014/main" id="{18E061C0-3C22-4349-A5F4-88F1A9C3BEDE}"/>
              </a:ext>
            </a:extLst>
          </p:cNvPr>
          <p:cNvSpPr/>
          <p:nvPr/>
        </p:nvSpPr>
        <p:spPr>
          <a:xfrm>
            <a:off x="4604394"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1381218" tIns="573941" rIns="679646" bIns="573942" numCol="1" spcCol="1270" anchor="ctr" anchorCtr="0">
            <a:noAutofit/>
          </a:bodyPr>
          <a:lstStyle/>
          <a:p>
            <a:pPr marL="0" lvl="0" indent="0" algn="ctr" defTabSz="1289050">
              <a:lnSpc>
                <a:spcPct val="90000"/>
              </a:lnSpc>
              <a:spcBef>
                <a:spcPct val="0"/>
              </a:spcBef>
              <a:spcAft>
                <a:spcPct val="35000"/>
              </a:spcAft>
              <a:buNone/>
            </a:pPr>
            <a:endParaRPr lang="en-US" sz="2900" b="0" kern="120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C919FD34-D18F-451C-ADF1-520FFA96FD54}"/>
              </a:ext>
            </a:extLst>
          </p:cNvPr>
          <p:cNvSpPr/>
          <p:nvPr/>
        </p:nvSpPr>
        <p:spPr>
          <a:xfrm>
            <a:off x="63077" y="905407"/>
            <a:ext cx="9123112" cy="830997"/>
          </a:xfrm>
          <a:prstGeom prst="rect">
            <a:avLst/>
          </a:prstGeom>
        </p:spPr>
        <p:txBody>
          <a:bodyPr wrap="square">
            <a:spAutoFit/>
          </a:bodyPr>
          <a:lstStyle/>
          <a:p>
            <a:r>
              <a:rPr lang="en-US" sz="2400" b="1" dirty="0"/>
              <a:t>Pensioner Discounts on Property Rates / Sewerage fees</a:t>
            </a:r>
            <a:r>
              <a:rPr lang="en-US" sz="2400" b="1" dirty="0">
                <a:solidFill>
                  <a:schemeClr val="accent5">
                    <a:lumMod val="75000"/>
                  </a:schemeClr>
                </a:solidFill>
              </a:rPr>
              <a:t> and new discount for pensioners on Electricity Basic charges</a:t>
            </a:r>
            <a:r>
              <a:rPr lang="en-US" sz="2400" b="1" dirty="0"/>
              <a:t>:</a:t>
            </a:r>
            <a:endParaRPr lang="en-US" sz="2400" dirty="0"/>
          </a:p>
        </p:txBody>
      </p:sp>
      <p:sp>
        <p:nvSpPr>
          <p:cNvPr id="14" name="Rectangle 13">
            <a:extLst>
              <a:ext uri="{FF2B5EF4-FFF2-40B4-BE49-F238E27FC236}">
                <a16:creationId xmlns:a16="http://schemas.microsoft.com/office/drawing/2014/main" id="{DF383F33-EC04-4145-8E17-1DF7068B910D}"/>
              </a:ext>
            </a:extLst>
          </p:cNvPr>
          <p:cNvSpPr/>
          <p:nvPr/>
        </p:nvSpPr>
        <p:spPr>
          <a:xfrm>
            <a:off x="4778567" y="3031049"/>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ln w="0"/>
                <a:solidFill>
                  <a:schemeClr val="bg1"/>
                </a:solidFill>
                <a:effectLst>
                  <a:outerShdw blurRad="38100" dist="19050" dir="2700000" algn="tl" rotWithShape="0">
                    <a:schemeClr val="dk1">
                      <a:alpha val="40000"/>
                    </a:schemeClr>
                  </a:outerShdw>
                </a:effectLst>
              </a:rPr>
              <a:t>30% discount                   on property rates / sewerage fees/</a:t>
            </a:r>
            <a:r>
              <a:rPr lang="en-ZA" sz="3000" dirty="0">
                <a:ln w="0"/>
                <a:solidFill>
                  <a:schemeClr val="accent5">
                    <a:lumMod val="75000"/>
                  </a:schemeClr>
                </a:solidFill>
                <a:effectLst>
                  <a:outerShdw blurRad="38100" dist="19050" dir="2700000" algn="tl" rotWithShape="0">
                    <a:schemeClr val="dk1">
                      <a:alpha val="40000"/>
                    </a:schemeClr>
                  </a:outerShdw>
                </a:effectLst>
              </a:rPr>
              <a:t> </a:t>
            </a:r>
            <a:r>
              <a:rPr lang="en-ZA" sz="3000" dirty="0" err="1">
                <a:ln w="0"/>
                <a:solidFill>
                  <a:schemeClr val="accent5">
                    <a:lumMod val="75000"/>
                  </a:schemeClr>
                </a:solidFill>
                <a:effectLst>
                  <a:outerShdw blurRad="38100" dist="19050" dir="2700000" algn="tl" rotWithShape="0">
                    <a:schemeClr val="dk1">
                      <a:alpha val="40000"/>
                    </a:schemeClr>
                  </a:outerShdw>
                </a:effectLst>
              </a:rPr>
              <a:t>elec</a:t>
            </a:r>
            <a:r>
              <a:rPr lang="en-ZA" sz="3000" dirty="0">
                <a:ln w="0"/>
                <a:solidFill>
                  <a:schemeClr val="accent5">
                    <a:lumMod val="75000"/>
                  </a:schemeClr>
                </a:solidFill>
                <a:effectLst>
                  <a:outerShdw blurRad="38100" dist="19050" dir="2700000" algn="tl" rotWithShape="0">
                    <a:schemeClr val="dk1">
                      <a:alpha val="40000"/>
                    </a:schemeClr>
                  </a:outerShdw>
                </a:effectLst>
              </a:rPr>
              <a:t> basic charge</a:t>
            </a:r>
            <a:r>
              <a:rPr lang="en-ZA" sz="3000" dirty="0">
                <a:ln w="0"/>
                <a:solidFill>
                  <a:schemeClr val="bg1"/>
                </a:solidFill>
                <a:effectLst>
                  <a:outerShdw blurRad="38100" dist="19050" dir="2700000" algn="tl" rotWithShape="0">
                    <a:schemeClr val="dk1">
                      <a:alpha val="40000"/>
                    </a:schemeClr>
                  </a:outerShdw>
                </a:effectLst>
              </a:rPr>
              <a:t>: Income limit is                   </a:t>
            </a:r>
            <a:r>
              <a:rPr lang="en-ZA" sz="3000" dirty="0">
                <a:ln w="0"/>
                <a:solidFill>
                  <a:srgbClr val="FF0000"/>
                </a:solidFill>
                <a:effectLst>
                  <a:outerShdw blurRad="38100" dist="19050" dir="2700000" algn="tl" rotWithShape="0">
                    <a:schemeClr val="dk1">
                      <a:alpha val="40000"/>
                    </a:schemeClr>
                  </a:outerShdw>
                </a:effectLst>
              </a:rPr>
              <a:t>R24 200 </a:t>
            </a:r>
            <a:r>
              <a:rPr lang="en-ZA" sz="3000" dirty="0">
                <a:ln w="0"/>
                <a:solidFill>
                  <a:schemeClr val="bg1"/>
                </a:solidFill>
                <a:effectLst>
                  <a:outerShdw blurRad="38100" dist="19050" dir="2700000" algn="tl" rotWithShape="0">
                    <a:schemeClr val="dk1">
                      <a:alpha val="40000"/>
                    </a:schemeClr>
                  </a:outerShdw>
                </a:effectLst>
              </a:rPr>
              <a:t>p/month</a:t>
            </a:r>
            <a:endParaRPr lang="en-US" sz="3000" dirty="0">
              <a:ln w="0"/>
              <a:solidFill>
                <a:schemeClr val="bg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345F5A69-B117-48E0-94A0-983DE1645072}"/>
              </a:ext>
            </a:extLst>
          </p:cNvPr>
          <p:cNvSpPr/>
          <p:nvPr/>
        </p:nvSpPr>
        <p:spPr>
          <a:xfrm>
            <a:off x="148683" y="3074593"/>
            <a:ext cx="4260031"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effectLst>
                  <a:outerShdw blurRad="38100" dist="38100" dir="2700000" algn="tl">
                    <a:srgbClr val="000000">
                      <a:alpha val="43137"/>
                    </a:srgbClr>
                  </a:outerShdw>
                </a:effectLst>
              </a:rPr>
              <a:t>50% discount on property rates / sewerage fees / </a:t>
            </a:r>
            <a:r>
              <a:rPr lang="en-ZA" sz="3000" dirty="0" err="1">
                <a:solidFill>
                  <a:schemeClr val="accent5">
                    <a:lumMod val="75000"/>
                  </a:schemeClr>
                </a:solidFill>
                <a:effectLst>
                  <a:outerShdw blurRad="38100" dist="38100" dir="2700000" algn="tl">
                    <a:srgbClr val="000000">
                      <a:alpha val="43137"/>
                    </a:srgbClr>
                  </a:outerShdw>
                </a:effectLst>
              </a:rPr>
              <a:t>elec</a:t>
            </a:r>
            <a:r>
              <a:rPr lang="en-ZA" sz="3000" dirty="0">
                <a:solidFill>
                  <a:schemeClr val="accent5">
                    <a:lumMod val="75000"/>
                  </a:schemeClr>
                </a:solidFill>
                <a:effectLst>
                  <a:outerShdw blurRad="38100" dist="38100" dir="2700000" algn="tl">
                    <a:srgbClr val="000000">
                      <a:alpha val="43137"/>
                    </a:srgbClr>
                  </a:outerShdw>
                </a:effectLst>
              </a:rPr>
              <a:t> basic charge</a:t>
            </a:r>
            <a:r>
              <a:rPr lang="en-ZA" sz="3000" dirty="0">
                <a:solidFill>
                  <a:schemeClr val="bg1"/>
                </a:solidFill>
                <a:effectLst>
                  <a:outerShdw blurRad="38100" dist="38100" dir="2700000" algn="tl">
                    <a:srgbClr val="000000">
                      <a:alpha val="43137"/>
                    </a:srgbClr>
                  </a:outerShdw>
                </a:effectLst>
              </a:rPr>
              <a:t>: Income limit is</a:t>
            </a:r>
            <a:br>
              <a:rPr lang="en-ZA" sz="3000" dirty="0">
                <a:solidFill>
                  <a:schemeClr val="bg1"/>
                </a:solidFill>
                <a:effectLst>
                  <a:outerShdw blurRad="38100" dist="38100" dir="2700000" algn="tl">
                    <a:srgbClr val="000000">
                      <a:alpha val="43137"/>
                    </a:srgbClr>
                  </a:outerShdw>
                </a:effectLst>
              </a:rPr>
            </a:br>
            <a:r>
              <a:rPr lang="en-ZA" sz="3000" dirty="0">
                <a:solidFill>
                  <a:schemeClr val="bg1"/>
                </a:solidFill>
                <a:effectLst>
                  <a:outerShdw blurRad="38100" dist="38100" dir="2700000" algn="tl">
                    <a:srgbClr val="000000">
                      <a:alpha val="43137"/>
                    </a:srgbClr>
                  </a:outerShdw>
                </a:effectLst>
              </a:rPr>
              <a:t>   </a:t>
            </a:r>
            <a:r>
              <a:rPr lang="en-ZA" sz="3000" dirty="0">
                <a:solidFill>
                  <a:srgbClr val="FF0000"/>
                </a:solidFill>
                <a:effectLst>
                  <a:outerShdw blurRad="38100" dist="38100" dir="2700000" algn="tl">
                    <a:srgbClr val="000000">
                      <a:alpha val="43137"/>
                    </a:srgbClr>
                  </a:outerShdw>
                </a:effectLst>
              </a:rPr>
              <a:t>R18 100 </a:t>
            </a:r>
            <a:r>
              <a:rPr lang="en-ZA" sz="3000" dirty="0">
                <a:solidFill>
                  <a:schemeClr val="bg1"/>
                </a:solidFill>
                <a:effectLst>
                  <a:outerShdw blurRad="38100" dist="38100" dir="2700000" algn="tl">
                    <a:srgbClr val="000000">
                      <a:alpha val="43137"/>
                    </a:srgbClr>
                  </a:outerShdw>
                </a:effectLst>
              </a:rPr>
              <a:t>p/month</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246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pic>
        <p:nvPicPr>
          <p:cNvPr id="8" name="Picture 7">
            <a:extLst>
              <a:ext uri="{FF2B5EF4-FFF2-40B4-BE49-F238E27FC236}">
                <a16:creationId xmlns:a16="http://schemas.microsoft.com/office/drawing/2014/main" id="{DF433F56-85CA-4D68-9A51-89E77FFB2314}"/>
              </a:ext>
            </a:extLst>
          </p:cNvPr>
          <p:cNvPicPr>
            <a:picLocks noChangeAspect="1"/>
          </p:cNvPicPr>
          <p:nvPr/>
        </p:nvPicPr>
        <p:blipFill>
          <a:blip r:embed="rId3" cstate="print"/>
          <a:stretch>
            <a:fillRect/>
          </a:stretch>
        </p:blipFill>
        <p:spPr>
          <a:xfrm>
            <a:off x="87347" y="106013"/>
            <a:ext cx="925024" cy="75899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CAPITAL BUDGET – WARD 9 </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nvPr>
        </p:nvGraphicFramePr>
        <p:xfrm>
          <a:off x="87347" y="1143811"/>
          <a:ext cx="8959000" cy="4297860"/>
        </p:xfrm>
        <a:graphic>
          <a:graphicData uri="http://schemas.openxmlformats.org/drawingml/2006/table">
            <a:tbl>
              <a:tblPr firstRow="1" bandRow="1">
                <a:tableStyleId>{21E4AEA4-8DFA-4A89-87EB-49C32662AFE0}</a:tableStyleId>
              </a:tblPr>
              <a:tblGrid>
                <a:gridCol w="4843809">
                  <a:extLst>
                    <a:ext uri="{9D8B030D-6E8A-4147-A177-3AD203B41FA5}">
                      <a16:colId xmlns:a16="http://schemas.microsoft.com/office/drawing/2014/main" val="3265740087"/>
                    </a:ext>
                  </a:extLst>
                </a:gridCol>
                <a:gridCol w="1415856">
                  <a:extLst>
                    <a:ext uri="{9D8B030D-6E8A-4147-A177-3AD203B41FA5}">
                      <a16:colId xmlns:a16="http://schemas.microsoft.com/office/drawing/2014/main" val="775773967"/>
                    </a:ext>
                  </a:extLst>
                </a:gridCol>
                <a:gridCol w="1362635">
                  <a:extLst>
                    <a:ext uri="{9D8B030D-6E8A-4147-A177-3AD203B41FA5}">
                      <a16:colId xmlns:a16="http://schemas.microsoft.com/office/drawing/2014/main" val="3704498815"/>
                    </a:ext>
                  </a:extLst>
                </a:gridCol>
                <a:gridCol w="1336700">
                  <a:extLst>
                    <a:ext uri="{9D8B030D-6E8A-4147-A177-3AD203B41FA5}">
                      <a16:colId xmlns:a16="http://schemas.microsoft.com/office/drawing/2014/main" val="3781124112"/>
                    </a:ext>
                  </a:extLst>
                </a:gridCol>
              </a:tblGrid>
              <a:tr h="425013">
                <a:tc>
                  <a:txBody>
                    <a:bodyPr/>
                    <a:lstStyle/>
                    <a:p>
                      <a:r>
                        <a:rPr lang="en-ZA" dirty="0"/>
                        <a:t>CAPITAL PROJECTS – </a:t>
                      </a:r>
                      <a:r>
                        <a:rPr lang="en-ZA" sz="2400" dirty="0"/>
                        <a:t>WARD 9</a:t>
                      </a:r>
                    </a:p>
                    <a:p>
                      <a:endParaRPr lang="en-ZA" dirty="0"/>
                    </a:p>
                  </a:txBody>
                  <a:tcPr/>
                </a:tc>
                <a:tc>
                  <a:txBody>
                    <a:bodyPr/>
                    <a:lstStyle/>
                    <a:p>
                      <a:r>
                        <a:rPr lang="en-ZA" dirty="0"/>
                        <a:t>2023/2024</a:t>
                      </a:r>
                    </a:p>
                  </a:txBody>
                  <a:tcPr/>
                </a:tc>
                <a:tc>
                  <a:txBody>
                    <a:bodyPr/>
                    <a:lstStyle/>
                    <a:p>
                      <a:r>
                        <a:rPr lang="en-ZA" dirty="0"/>
                        <a:t>2024/2025</a:t>
                      </a:r>
                    </a:p>
                  </a:txBody>
                  <a:tcPr/>
                </a:tc>
                <a:tc>
                  <a:txBody>
                    <a:bodyPr/>
                    <a:lstStyle/>
                    <a:p>
                      <a:r>
                        <a:rPr lang="en-ZA" dirty="0"/>
                        <a:t>2025/2026</a:t>
                      </a:r>
                    </a:p>
                  </a:txBody>
                  <a:tcPr/>
                </a:tc>
                <a:extLst>
                  <a:ext uri="{0D108BD9-81ED-4DB2-BD59-A6C34878D82A}">
                    <a16:rowId xmlns:a16="http://schemas.microsoft.com/office/drawing/2014/main" val="2825194633"/>
                  </a:ext>
                </a:extLst>
              </a:tr>
              <a:tr h="313200">
                <a:tc>
                  <a:txBody>
                    <a:bodyPr/>
                    <a:lstStyle/>
                    <a:p>
                      <a:pPr algn="l" fontAlgn="b"/>
                      <a:r>
                        <a:rPr lang="en-US" sz="1400" b="0" i="0" u="none" strike="noStrike" dirty="0" err="1">
                          <a:solidFill>
                            <a:srgbClr val="000000"/>
                          </a:solidFill>
                          <a:effectLst/>
                          <a:latin typeface="Calibri" panose="020F0502020204030204" pitchFamily="34" charset="0"/>
                        </a:rPr>
                        <a:t>Tarka</a:t>
                      </a:r>
                      <a:r>
                        <a:rPr lang="en-US" sz="1400" b="0" i="0" u="none" strike="noStrike" dirty="0">
                          <a:solidFill>
                            <a:srgbClr val="000000"/>
                          </a:solidFill>
                          <a:effectLst/>
                          <a:latin typeface="Calibri" panose="020F0502020204030204" pitchFamily="34" charset="0"/>
                        </a:rPr>
                        <a:t> Amphitheater</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799339206"/>
                  </a:ext>
                </a:extLst>
              </a:tr>
              <a:tr h="313200">
                <a:tc>
                  <a:txBody>
                    <a:bodyPr/>
                    <a:lstStyle/>
                    <a:p>
                      <a:pPr algn="l" fontAlgn="b"/>
                      <a:r>
                        <a:rPr lang="en-ZA" sz="1400" b="0" i="0" u="none" strike="noStrike">
                          <a:solidFill>
                            <a:srgbClr val="000000"/>
                          </a:solidFill>
                          <a:effectLst/>
                          <a:latin typeface="Calibri" panose="020F0502020204030204" pitchFamily="34" charset="0"/>
                        </a:rPr>
                        <a:t>Upgrade of D'Almeida Business Park</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9367080"/>
                  </a:ext>
                </a:extLst>
              </a:tr>
              <a:tr h="313200">
                <a:tc>
                  <a:txBody>
                    <a:bodyPr/>
                    <a:lstStyle/>
                    <a:p>
                      <a:pPr algn="l" fontAlgn="b"/>
                      <a:r>
                        <a:rPr lang="en-US" sz="1400" b="0" i="0" u="none" strike="noStrike">
                          <a:solidFill>
                            <a:srgbClr val="000000"/>
                          </a:solidFill>
                          <a:effectLst/>
                          <a:latin typeface="Calibri" panose="020F0502020204030204" pitchFamily="34" charset="0"/>
                        </a:rPr>
                        <a:t>New Sewer Lines: D'Almeida</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2000000</a:t>
                      </a:r>
                    </a:p>
                  </a:txBody>
                  <a:tcPr marL="7620" marR="7620" marT="7620" marB="0" anchor="b"/>
                </a:tc>
                <a:extLst>
                  <a:ext uri="{0D108BD9-81ED-4DB2-BD59-A6C34878D82A}">
                    <a16:rowId xmlns:a16="http://schemas.microsoft.com/office/drawing/2014/main" val="1809317033"/>
                  </a:ext>
                </a:extLst>
              </a:tr>
              <a:tr h="313200">
                <a:tc>
                  <a:txBody>
                    <a:bodyPr/>
                    <a:lstStyle/>
                    <a:p>
                      <a:pPr algn="l" fontAlgn="b"/>
                      <a:r>
                        <a:rPr lang="en-US" sz="1400" b="0" i="0" u="none" strike="noStrike">
                          <a:solidFill>
                            <a:srgbClr val="000000"/>
                          </a:solidFill>
                          <a:effectLst/>
                          <a:latin typeface="Calibri" panose="020F0502020204030204" pitchFamily="34" charset="0"/>
                        </a:rPr>
                        <a:t>Replace Sewer lines : Tarka</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298191902"/>
                  </a:ext>
                </a:extLst>
              </a:tr>
              <a:tr h="313200">
                <a:tc>
                  <a:txBody>
                    <a:bodyPr/>
                    <a:lstStyle/>
                    <a:p>
                      <a:pPr algn="l" fontAlgn="b"/>
                      <a:r>
                        <a:rPr lang="en-US" sz="1400" b="0" i="0" u="none" strike="noStrike">
                          <a:solidFill>
                            <a:srgbClr val="000000"/>
                          </a:solidFill>
                          <a:effectLst/>
                          <a:latin typeface="Calibri" panose="020F0502020204030204" pitchFamily="34" charset="0"/>
                        </a:rPr>
                        <a:t>Replace redundant fence at D'Almeida hall</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790000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4000052134"/>
                  </a:ext>
                </a:extLst>
              </a:tr>
              <a:tr h="313200">
                <a:tc>
                  <a:txBody>
                    <a:bodyPr/>
                    <a:lstStyle/>
                    <a:p>
                      <a:pPr algn="l" fontAlgn="b"/>
                      <a:r>
                        <a:rPr lang="en-ZA" sz="1400" b="0" i="0" u="none" strike="noStrike">
                          <a:solidFill>
                            <a:srgbClr val="000000"/>
                          </a:solidFill>
                          <a:effectLst/>
                          <a:latin typeface="Calibri" panose="020F0502020204030204" pitchFamily="34" charset="0"/>
                        </a:rPr>
                        <a:t>New Parking Area at D'Almedia Sportsfield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1665000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01718789"/>
                  </a:ext>
                </a:extLst>
              </a:tr>
              <a:tr h="313200">
                <a:tc>
                  <a:txBody>
                    <a:bodyPr/>
                    <a:lstStyle/>
                    <a:p>
                      <a:pPr algn="l" fontAlgn="b"/>
                      <a:r>
                        <a:rPr lang="en-ZA" sz="1400" b="0" i="0" u="none" strike="noStrike">
                          <a:solidFill>
                            <a:srgbClr val="000000"/>
                          </a:solidFill>
                          <a:effectLst/>
                          <a:latin typeface="Calibri" panose="020F0502020204030204" pitchFamily="34" charset="0"/>
                        </a:rPr>
                        <a:t>Construction of wheel chair friendly entrances, ramps at D'Almeida Sportsground Pavillion</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600000</a:t>
                      </a:r>
                    </a:p>
                  </a:txBody>
                  <a:tcPr marL="7620" marR="7620" marT="7620" marB="0" anchor="b"/>
                </a:tc>
                <a:extLst>
                  <a:ext uri="{0D108BD9-81ED-4DB2-BD59-A6C34878D82A}">
                    <a16:rowId xmlns:a16="http://schemas.microsoft.com/office/drawing/2014/main" val="4231737789"/>
                  </a:ext>
                </a:extLst>
              </a:tr>
              <a:tr h="313200">
                <a:tc>
                  <a:txBody>
                    <a:bodyPr/>
                    <a:lstStyle/>
                    <a:p>
                      <a:pPr algn="l" fontAlgn="b"/>
                      <a:r>
                        <a:rPr lang="en-ZA" sz="1400" b="0" i="0" u="none" strike="noStrike">
                          <a:solidFill>
                            <a:srgbClr val="000000"/>
                          </a:solidFill>
                          <a:effectLst/>
                          <a:latin typeface="Calibri" panose="020F0502020204030204" pitchFamily="34" charset="0"/>
                        </a:rPr>
                        <a:t>Replacement of tiles-in Dalmeida Library</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59994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749353263"/>
                  </a:ext>
                </a:extLst>
              </a:tr>
              <a:tr h="313200">
                <a:tc>
                  <a:txBody>
                    <a:bodyPr/>
                    <a:lstStyle/>
                    <a:p>
                      <a:pPr algn="l" fontAlgn="b"/>
                      <a:r>
                        <a:rPr lang="en-ZA" sz="1400" b="0" i="0" u="none" strike="noStrike">
                          <a:solidFill>
                            <a:srgbClr val="000000"/>
                          </a:solidFill>
                          <a:effectLst/>
                          <a:latin typeface="Calibri" panose="020F0502020204030204" pitchFamily="34" charset="0"/>
                        </a:rPr>
                        <a:t>UPS AP Series 2400 VA for Dalmeida Library</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2998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7535724"/>
                  </a:ext>
                </a:extLst>
              </a:tr>
              <a:tr h="313200">
                <a:tc>
                  <a:txBody>
                    <a:bodyPr/>
                    <a:lstStyle/>
                    <a:p>
                      <a:pPr algn="l" fontAlgn="b"/>
                      <a:r>
                        <a:rPr lang="en-ZA" sz="1400" b="0" i="0" u="none" strike="noStrike">
                          <a:solidFill>
                            <a:srgbClr val="000000"/>
                          </a:solidFill>
                          <a:effectLst/>
                          <a:latin typeface="Calibri" panose="020F0502020204030204" pitchFamily="34" charset="0"/>
                        </a:rPr>
                        <a:t>Sidewalks:New Sidewalks: Ward 9-Phase 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300000</a:t>
                      </a:r>
                    </a:p>
                  </a:txBody>
                  <a:tcPr marL="7620" marR="7620" marT="7620" marB="0" anchor="b"/>
                </a:tc>
                <a:extLst>
                  <a:ext uri="{0D108BD9-81ED-4DB2-BD59-A6C34878D82A}">
                    <a16:rowId xmlns:a16="http://schemas.microsoft.com/office/drawing/2014/main" val="2678737232"/>
                  </a:ext>
                </a:extLst>
              </a:tr>
              <a:tr h="313200">
                <a:tc>
                  <a:txBody>
                    <a:bodyPr/>
                    <a:lstStyle/>
                    <a:p>
                      <a:pPr algn="l" fontAlgn="b"/>
                      <a:r>
                        <a:rPr lang="en-US" sz="1400" b="0" i="0" u="none" strike="noStrike">
                          <a:solidFill>
                            <a:srgbClr val="000000"/>
                          </a:solidFill>
                          <a:effectLst/>
                          <a:latin typeface="Calibri" panose="020F0502020204030204" pitchFamily="34" charset="0"/>
                        </a:rPr>
                        <a:t>Taxi Holding Area at D'Almeida</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2000000</a:t>
                      </a:r>
                    </a:p>
                  </a:txBody>
                  <a:tcPr marL="7620" marR="7620" marT="7620" marB="0" anchor="b"/>
                </a:tc>
                <a:extLst>
                  <a:ext uri="{0D108BD9-81ED-4DB2-BD59-A6C34878D82A}">
                    <a16:rowId xmlns:a16="http://schemas.microsoft.com/office/drawing/2014/main" val="180506807"/>
                  </a:ext>
                </a:extLst>
              </a:tr>
            </a:tbl>
          </a:graphicData>
        </a:graphic>
      </p:graphicFrame>
    </p:spTree>
    <p:extLst>
      <p:ext uri="{BB962C8B-B14F-4D97-AF65-F5344CB8AC3E}">
        <p14:creationId xmlns:p14="http://schemas.microsoft.com/office/powerpoint/2010/main" val="35550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1381124"/>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87348" y="203987"/>
            <a:ext cx="1066616" cy="875172"/>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27818" y="-30059"/>
            <a:ext cx="7663176" cy="1938992"/>
          </a:xfrm>
          <a:prstGeom prst="rect">
            <a:avLst/>
          </a:prstGeom>
          <a:noFill/>
        </p:spPr>
        <p:txBody>
          <a:bodyPr wrap="square" rtlCol="0">
            <a:spAutoFit/>
          </a:bodyPr>
          <a:lstStyle/>
          <a:p>
            <a:pPr algn="ctr" defTabSz="342900"/>
            <a:r>
              <a:rPr lang="en-ZA" sz="28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a:solidFill>
                  <a:prstClr val="white"/>
                </a:solidFill>
              </a:rPr>
              <a:t>2023/24 DRAFT INTEGRATED DEVELOPMENT PLAN &amp; BUDGET</a:t>
            </a:r>
          </a:p>
          <a:p>
            <a:pPr algn="ctr" defTabSz="342900"/>
            <a:r>
              <a:rPr lang="en-US" sz="2800" b="1" dirty="0">
                <a:solidFill>
                  <a:prstClr val="white"/>
                </a:solidFill>
              </a:rPr>
              <a:t> PUBLIC PARTICIAPTION PROCESS</a:t>
            </a:r>
          </a:p>
          <a:p>
            <a:pPr marR="0" lvl="0" algn="ctr">
              <a:spcBef>
                <a:spcPts val="0"/>
              </a:spcBef>
              <a:spcAft>
                <a:spcPts val="0"/>
              </a:spcAft>
            </a:pP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1299698-6D15-4774-9AE7-7B4BB322419B}"/>
              </a:ext>
            </a:extLst>
          </p:cNvPr>
          <p:cNvSpPr/>
          <p:nvPr/>
        </p:nvSpPr>
        <p:spPr>
          <a:xfrm>
            <a:off x="-87325" y="1429786"/>
            <a:ext cx="9297761" cy="3693319"/>
          </a:xfrm>
          <a:prstGeom prst="rect">
            <a:avLst/>
          </a:prstGeom>
        </p:spPr>
        <p:txBody>
          <a:bodyPr wrap="square">
            <a:spAutoFit/>
          </a:bodyPr>
          <a:lstStyle/>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Additional written comments and inputs can be forwarded via:</a:t>
            </a:r>
          </a:p>
          <a:p>
            <a:pPr marL="514350" marR="0" indent="-51435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Email</a:t>
            </a:r>
            <a:r>
              <a:rPr lang="en-US" sz="2000" dirty="0">
                <a:latin typeface="Calibri" panose="020F0502020204030204" pitchFamily="34" charset="0"/>
                <a:ea typeface="Calibri" panose="020F0502020204030204" pitchFamily="34" charset="0"/>
                <a:cs typeface="Times New Roman" panose="02020603050405020304" pitchFamily="18" charset="0"/>
              </a:rPr>
              <a:t> to: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idp@mosselbay.gov.za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(IDP related)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admin@mosselbay.gov.za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(Budget related)</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Post</a:t>
            </a:r>
            <a:r>
              <a:rPr lang="en-US" sz="2000" dirty="0">
                <a:latin typeface="Calibri" panose="020F0502020204030204" pitchFamily="34" charset="0"/>
                <a:ea typeface="Calibri" panose="020F0502020204030204" pitchFamily="34" charset="0"/>
                <a:cs typeface="Times New Roman" panose="02020603050405020304" pitchFamily="18" charset="0"/>
              </a:rPr>
              <a:t> to: Private Bag X29,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Hand delivered</a:t>
            </a:r>
            <a:r>
              <a:rPr lang="en-US" sz="2000" dirty="0">
                <a:latin typeface="Calibri" panose="020F0502020204030204" pitchFamily="34" charset="0"/>
                <a:ea typeface="Calibri" panose="020F0502020204030204" pitchFamily="34" charset="0"/>
                <a:cs typeface="Times New Roman" panose="02020603050405020304" pitchFamily="18" charset="0"/>
              </a:rPr>
              <a:t>:  101 Marsh Street,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a:t>
            </a:r>
          </a:p>
          <a:p>
            <a:pPr algn="ct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CLOSING DATE FOR WRITTEN COMMENTS OR INPUTS: 28 APRIL 2023 AT 15:00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For any further enquiries please do not hesitate to contact: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ZA" sz="2000" b="1" dirty="0">
                <a:latin typeface="Calibri" panose="020F0502020204030204" pitchFamily="34" charset="0"/>
                <a:ea typeface="Calibri" panose="020F0502020204030204" pitchFamily="34" charset="0"/>
                <a:cs typeface="Times New Roman" panose="02020603050405020304" pitchFamily="18" charset="0"/>
              </a:rPr>
              <a:t>Mr S Vayisi at (044) 606 5227/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svayisi@mosselbay.gov.za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IDP or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b="1" dirty="0">
                <a:latin typeface="Calibri" panose="020F0502020204030204" pitchFamily="34" charset="0"/>
                <a:ea typeface="Calibri" panose="020F0502020204030204" pitchFamily="34" charset="0"/>
                <a:cs typeface="Times New Roman" panose="02020603050405020304" pitchFamily="18" charset="0"/>
              </a:rPr>
              <a:t>Ms V Basson at (044) 606 5154/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vbasson@mosselbay.gov.za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5CD4E269-4778-439B-8B71-6C332C3BB62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216" b="99326" l="51009" r="99424">
                        <a14:foregroundMark x1="51009" y1="48073" x2="51009" y2="48073"/>
                        <a14:foregroundMark x1="98751" y1="6840" x2="98751" y2="6840"/>
                        <a14:foregroundMark x1="99424" y1="2216" x2="99424" y2="2216"/>
                        <a14:foregroundMark x1="95965" y1="94509" x2="95965" y2="94509"/>
                        <a14:foregroundMark x1="97598" y1="98266" x2="97598" y2="98266"/>
                        <a14:foregroundMark x1="90202" y1="87669" x2="70221" y2="90559"/>
                        <a14:foregroundMark x1="70221" y1="90559" x2="63977" y2="93834"/>
                        <a14:foregroundMark x1="63208" y1="92678" x2="56004" y2="99326"/>
                      </a14:backgroundRemoval>
                    </a14:imgEffect>
                  </a14:imgLayer>
                </a14:imgProps>
              </a:ext>
            </a:extLst>
          </a:blip>
          <a:srcRect l="46598" r="13118"/>
          <a:stretch/>
        </p:blipFill>
        <p:spPr>
          <a:xfrm rot="5400000">
            <a:off x="2326305" y="2857882"/>
            <a:ext cx="1678102" cy="6322134"/>
          </a:xfrm>
          <a:prstGeom prst="rect">
            <a:avLst/>
          </a:prstGeom>
        </p:spPr>
      </p:pic>
      <p:sp>
        <p:nvSpPr>
          <p:cNvPr id="35" name="Rectangle 34">
            <a:extLst>
              <a:ext uri="{FF2B5EF4-FFF2-40B4-BE49-F238E27FC236}">
                <a16:creationId xmlns:a16="http://schemas.microsoft.com/office/drawing/2014/main" id="{647B47E7-8F9F-46E7-A7D1-370F9EA84196}"/>
              </a:ext>
            </a:extLst>
          </p:cNvPr>
          <p:cNvSpPr/>
          <p:nvPr/>
        </p:nvSpPr>
        <p:spPr>
          <a:xfrm>
            <a:off x="1752312" y="6018949"/>
            <a:ext cx="3034893" cy="387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b="1" dirty="0">
                <a:solidFill>
                  <a:prstClr val="white"/>
                </a:solidFill>
                <a:latin typeface="Arial Narrow" panose="020B0606020202030204" pitchFamily="34" charset="0"/>
              </a:rPr>
              <a:t>All Inputs</a:t>
            </a:r>
          </a:p>
          <a:p>
            <a:pPr algn="ctr" defTabSz="342900"/>
            <a:r>
              <a:rPr lang="en-US" b="1" dirty="0">
                <a:solidFill>
                  <a:prstClr val="white"/>
                </a:solidFill>
                <a:latin typeface="Arial Narrow" panose="020B0606020202030204" pitchFamily="34" charset="0"/>
              </a:rPr>
              <a:t>must be received </a:t>
            </a:r>
          </a:p>
          <a:p>
            <a:pPr algn="ctr" defTabSz="342900"/>
            <a:r>
              <a:rPr lang="en-US" b="1" dirty="0">
                <a:solidFill>
                  <a:prstClr val="white"/>
                </a:solidFill>
                <a:latin typeface="Arial Narrow" panose="020B0606020202030204" pitchFamily="34" charset="0"/>
              </a:rPr>
              <a:t>by the Municipality</a:t>
            </a:r>
          </a:p>
          <a:p>
            <a:pPr algn="ctr" defTabSz="342900"/>
            <a:r>
              <a:rPr lang="en-US" b="1" dirty="0">
                <a:solidFill>
                  <a:prstClr val="white"/>
                </a:solidFill>
                <a:latin typeface="Arial Narrow" panose="020B0606020202030204" pitchFamily="34" charset="0"/>
              </a:rPr>
              <a:t>on or before 28 April 2023</a:t>
            </a:r>
          </a:p>
        </p:txBody>
      </p:sp>
      <p:sp>
        <p:nvSpPr>
          <p:cNvPr id="36" name="TextBox 35">
            <a:extLst>
              <a:ext uri="{FF2B5EF4-FFF2-40B4-BE49-F238E27FC236}">
                <a16:creationId xmlns:a16="http://schemas.microsoft.com/office/drawing/2014/main" id="{6C66B3A1-9C7D-4827-90FF-52B04964B3CE}"/>
              </a:ext>
            </a:extLst>
          </p:cNvPr>
          <p:cNvSpPr txBox="1"/>
          <p:nvPr/>
        </p:nvSpPr>
        <p:spPr>
          <a:xfrm>
            <a:off x="5016587" y="5571706"/>
            <a:ext cx="3485305" cy="1200329"/>
          </a:xfrm>
          <a:prstGeom prst="rect">
            <a:avLst/>
          </a:prstGeom>
          <a:noFill/>
        </p:spPr>
        <p:txBody>
          <a:bodyPr wrap="square" rtlCol="0">
            <a:spAutoFit/>
          </a:bodyPr>
          <a:lstStyle/>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2023/24 Integrated Development Plan</a:t>
            </a:r>
          </a:p>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PUBLIC PARTICIPATION PROCESS</a:t>
            </a:r>
          </a:p>
          <a:p>
            <a:pPr algn="ctr" defTabSz="342900"/>
            <a:r>
              <a:rPr lang="en-ZA" sz="12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Section 16(1) of the Local Government: Municipal Systems Act, No. 32 of 2000 makes provision for a Municipality to create an opportunity to encourage the local community to participate in municipal matters</a:t>
            </a:r>
            <a:r>
              <a:rPr lang="en-ZA"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endParaRPr lang="en-US" sz="1050" dirty="0">
              <a:solidFill>
                <a:prstClr val="black"/>
              </a:solidFill>
              <a:latin typeface="KG Sorry Not Sorry" panose="02000506000000020004" pitchFamily="2" charset="0"/>
            </a:endParaRPr>
          </a:p>
        </p:txBody>
      </p:sp>
      <p:pic>
        <p:nvPicPr>
          <p:cNvPr id="37" name="Picture 36">
            <a:extLst>
              <a:ext uri="{FF2B5EF4-FFF2-40B4-BE49-F238E27FC236}">
                <a16:creationId xmlns:a16="http://schemas.microsoft.com/office/drawing/2014/main" id="{405A6017-58BB-45F4-B596-CFAA382B6962}"/>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519" b="32500" l="4600" r="18400">
                        <a14:foregroundMark x1="5900" y1="6759" x2="4600" y2="22593"/>
                        <a14:foregroundMark x1="4600" y1="22593" x2="7100" y2="24907"/>
                        <a14:foregroundMark x1="5100" y1="26944" x2="5100" y2="26944"/>
                        <a14:foregroundMark x1="4700" y1="4352" x2="4700" y2="4352"/>
                        <a14:foregroundMark x1="4900" y1="27685" x2="4900" y2="27685"/>
                      </a14:backgroundRemoval>
                    </a14:imgEffect>
                  </a14:imgLayer>
                </a14:imgProps>
              </a:ext>
            </a:extLst>
          </a:blip>
          <a:srcRect l="5044" r="80106" b="63889"/>
          <a:stretch/>
        </p:blipFill>
        <p:spPr>
          <a:xfrm flipH="1">
            <a:off x="8311564" y="5017296"/>
            <a:ext cx="833556" cy="1963585"/>
          </a:xfrm>
          <a:prstGeom prst="rect">
            <a:avLst/>
          </a:prstGeom>
        </p:spPr>
      </p:pic>
    </p:spTree>
    <p:extLst>
      <p:ext uri="{BB962C8B-B14F-4D97-AF65-F5344CB8AC3E}">
        <p14:creationId xmlns:p14="http://schemas.microsoft.com/office/powerpoint/2010/main" val="29223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0" y="0"/>
            <a:ext cx="9144000" cy="1060637"/>
          </a:xfrm>
          <a:prstGeom prst="rect">
            <a:avLst/>
          </a:prstGeom>
        </p:spPr>
      </p:pic>
      <p:pic>
        <p:nvPicPr>
          <p:cNvPr id="10" name="Picture 9">
            <a:extLst>
              <a:ext uri="{FF2B5EF4-FFF2-40B4-BE49-F238E27FC236}">
                <a16:creationId xmlns:a16="http://schemas.microsoft.com/office/drawing/2014/main" id="{DE193C6A-D764-4F2E-98CF-FC0E3DC3C27F}"/>
              </a:ext>
            </a:extLst>
          </p:cNvPr>
          <p:cNvPicPr>
            <a:picLocks noChangeAspect="1"/>
          </p:cNvPicPr>
          <p:nvPr/>
        </p:nvPicPr>
        <p:blipFill>
          <a:blip r:embed="rId3" cstate="print"/>
          <a:stretch>
            <a:fillRect/>
          </a:stretch>
        </p:blipFill>
        <p:spPr>
          <a:xfrm>
            <a:off x="87347" y="116227"/>
            <a:ext cx="979454" cy="803654"/>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2613660" y="135200"/>
            <a:ext cx="3916680"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OVERVIEW</a:t>
            </a:r>
          </a:p>
        </p:txBody>
      </p:sp>
      <p:graphicFrame>
        <p:nvGraphicFramePr>
          <p:cNvPr id="6" name="Content Placeholder 5">
            <a:extLst>
              <a:ext uri="{FF2B5EF4-FFF2-40B4-BE49-F238E27FC236}">
                <a16:creationId xmlns:a16="http://schemas.microsoft.com/office/drawing/2014/main" id="{67446A24-1DEE-4FE2-8EFA-EAD93B98FB1F}"/>
              </a:ext>
            </a:extLst>
          </p:cNvPr>
          <p:cNvGraphicFramePr>
            <a:graphicFrameLocks noGrp="1"/>
          </p:cNvGraphicFramePr>
          <p:nvPr>
            <p:ph idx="1"/>
            <p:extLst>
              <p:ext uri="{D42A27DB-BD31-4B8C-83A1-F6EECF244321}">
                <p14:modId xmlns:p14="http://schemas.microsoft.com/office/powerpoint/2010/main" val="18894055"/>
              </p:ext>
            </p:extLst>
          </p:nvPr>
        </p:nvGraphicFramePr>
        <p:xfrm>
          <a:off x="149225" y="1264890"/>
          <a:ext cx="8845550" cy="5263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148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576E5427-4B8C-48C0-8682-9C0AC764A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925"/>
            <a:ext cx="9166356" cy="5156075"/>
          </a:xfrm>
          <a:prstGeom prst="rect">
            <a:avLst/>
          </a:prstGeom>
        </p:spPr>
      </p:pic>
      <p:sp>
        <p:nvSpPr>
          <p:cNvPr id="18" name="Text Box 84"/>
          <p:cNvSpPr txBox="1"/>
          <p:nvPr/>
        </p:nvSpPr>
        <p:spPr>
          <a:xfrm>
            <a:off x="1295465" y="1150427"/>
            <a:ext cx="6575425" cy="1102995"/>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kumimoji="0" lang="en-ZA" sz="8800" b="1"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ea typeface="Calibri" panose="020F0502020204030204" pitchFamily="34" charset="0"/>
                <a:cs typeface="Times New Roman" panose="02020603050405020304" pitchFamily="18" charset="0"/>
              </a:rPr>
              <a:t>Thank You</a:t>
            </a:r>
            <a:endParaRPr kumimoji="0" lang="en-ZA" sz="1400"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ZA" sz="11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C3947AC-7EB7-4401-B336-D5047020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9632"/>
            <a:ext cx="2642533" cy="680869"/>
          </a:xfrm>
          <a:prstGeom prst="rect">
            <a:avLst/>
          </a:prstGeom>
        </p:spPr>
      </p:pic>
    </p:spTree>
    <p:extLst>
      <p:ext uri="{BB962C8B-B14F-4D97-AF65-F5344CB8AC3E}">
        <p14:creationId xmlns:p14="http://schemas.microsoft.com/office/powerpoint/2010/main" val="260191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0" y="-35238"/>
            <a:ext cx="9144000" cy="1147758"/>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56868" y="45053"/>
            <a:ext cx="1131852" cy="928699"/>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51559" y="194998"/>
            <a:ext cx="7924801"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WHY IS IT NECESSARY TO HAVE AN IDP?</a:t>
            </a:r>
          </a:p>
        </p:txBody>
      </p:sp>
      <p:sp>
        <p:nvSpPr>
          <p:cNvPr id="15" name="Rectangle 14">
            <a:extLst>
              <a:ext uri="{FF2B5EF4-FFF2-40B4-BE49-F238E27FC236}">
                <a16:creationId xmlns:a16="http://schemas.microsoft.com/office/drawing/2014/main" id="{345F5A69-B117-48E0-94A0-983DE1645072}"/>
              </a:ext>
            </a:extLst>
          </p:cNvPr>
          <p:cNvSpPr/>
          <p:nvPr/>
        </p:nvSpPr>
        <p:spPr>
          <a:xfrm>
            <a:off x="331523" y="3312047"/>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latin typeface="Arial Rounded MT Bold" panose="020F0704030504030204" pitchFamily="34" charset="0"/>
              </a:rPr>
              <a:t>50% discount           on property rates / sewerage fees: Income limit is   R17 200 p/month</a:t>
            </a:r>
            <a:endParaRPr lang="en-US" dirty="0">
              <a:solidFill>
                <a:schemeClr val="bg1"/>
              </a:solidFill>
              <a:latin typeface="Arial Rounded MT Bold" panose="020F0704030504030204" pitchFamily="34" charset="0"/>
            </a:endParaRPr>
          </a:p>
        </p:txBody>
      </p:sp>
      <p:graphicFrame>
        <p:nvGraphicFramePr>
          <p:cNvPr id="2" name="Diagram 1">
            <a:extLst>
              <a:ext uri="{FF2B5EF4-FFF2-40B4-BE49-F238E27FC236}">
                <a16:creationId xmlns:a16="http://schemas.microsoft.com/office/drawing/2014/main" id="{0B6446D3-56E7-4BB2-9E63-8409926919A5}"/>
              </a:ext>
            </a:extLst>
          </p:cNvPr>
          <p:cNvGraphicFramePr/>
          <p:nvPr>
            <p:extLst>
              <p:ext uri="{D42A27DB-BD31-4B8C-83A1-F6EECF244321}">
                <p14:modId xmlns:p14="http://schemas.microsoft.com/office/powerpoint/2010/main" val="164309013"/>
              </p:ext>
            </p:extLst>
          </p:nvPr>
        </p:nvGraphicFramePr>
        <p:xfrm>
          <a:off x="-27575" y="1304456"/>
          <a:ext cx="8947796" cy="53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168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93E4FE-B9D9-4D4C-ADBF-B72F3C3322FC}"/>
              </a:ext>
            </a:extLst>
          </p:cNvPr>
          <p:cNvPicPr>
            <a:picLocks noChangeAspect="1"/>
          </p:cNvPicPr>
          <p:nvPr/>
        </p:nvPicPr>
        <p:blipFill>
          <a:blip r:embed="rId2" cstate="print"/>
          <a:stretch>
            <a:fillRect/>
          </a:stretch>
        </p:blipFill>
        <p:spPr>
          <a:xfrm>
            <a:off x="0" y="0"/>
            <a:ext cx="9144000" cy="1046787"/>
          </a:xfrm>
          <a:prstGeom prst="rect">
            <a:avLst/>
          </a:prstGeom>
        </p:spPr>
      </p:pic>
      <p:pic>
        <p:nvPicPr>
          <p:cNvPr id="3" name="Picture 2">
            <a:extLst>
              <a:ext uri="{FF2B5EF4-FFF2-40B4-BE49-F238E27FC236}">
                <a16:creationId xmlns:a16="http://schemas.microsoft.com/office/drawing/2014/main" id="{F162EAF1-563B-4B8B-8817-3DB09B049014}"/>
              </a:ext>
            </a:extLst>
          </p:cNvPr>
          <p:cNvPicPr>
            <a:picLocks noChangeAspect="1"/>
          </p:cNvPicPr>
          <p:nvPr/>
        </p:nvPicPr>
        <p:blipFill>
          <a:blip r:embed="rId3" cstate="print"/>
          <a:stretch>
            <a:fillRect/>
          </a:stretch>
        </p:blipFill>
        <p:spPr>
          <a:xfrm>
            <a:off x="87347" y="85747"/>
            <a:ext cx="1009934" cy="828664"/>
          </a:xfrm>
          <a:prstGeom prst="rect">
            <a:avLst/>
          </a:prstGeom>
        </p:spPr>
      </p:pic>
      <p:sp>
        <p:nvSpPr>
          <p:cNvPr id="4" name="TextBox 3">
            <a:extLst>
              <a:ext uri="{FF2B5EF4-FFF2-40B4-BE49-F238E27FC236}">
                <a16:creationId xmlns:a16="http://schemas.microsoft.com/office/drawing/2014/main" id="{FA3A09EA-C4C8-4B29-B8E2-46E77E854470}"/>
              </a:ext>
            </a:extLst>
          </p:cNvPr>
          <p:cNvSpPr txBox="1"/>
          <p:nvPr/>
        </p:nvSpPr>
        <p:spPr>
          <a:xfrm>
            <a:off x="2449603" y="137111"/>
            <a:ext cx="4537356"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IDP LIFE CYCLE</a:t>
            </a:r>
          </a:p>
        </p:txBody>
      </p:sp>
      <p:graphicFrame>
        <p:nvGraphicFramePr>
          <p:cNvPr id="21" name="Table 21">
            <a:extLst>
              <a:ext uri="{FF2B5EF4-FFF2-40B4-BE49-F238E27FC236}">
                <a16:creationId xmlns:a16="http://schemas.microsoft.com/office/drawing/2014/main" id="{D869F44D-9BCB-41E3-A37D-30584A5F5914}"/>
              </a:ext>
            </a:extLst>
          </p:cNvPr>
          <p:cNvGraphicFramePr>
            <a:graphicFrameLocks noGrp="1"/>
          </p:cNvGraphicFramePr>
          <p:nvPr>
            <p:extLst>
              <p:ext uri="{D42A27DB-BD31-4B8C-83A1-F6EECF244321}">
                <p14:modId xmlns:p14="http://schemas.microsoft.com/office/powerpoint/2010/main" val="1994665758"/>
              </p:ext>
            </p:extLst>
          </p:nvPr>
        </p:nvGraphicFramePr>
        <p:xfrm>
          <a:off x="320040" y="1397000"/>
          <a:ext cx="8595360" cy="5140960"/>
        </p:xfrm>
        <a:graphic>
          <a:graphicData uri="http://schemas.openxmlformats.org/drawingml/2006/table">
            <a:tbl>
              <a:tblPr firstRow="1" bandRow="1">
                <a:tableStyleId>{BDBED569-4797-4DF1-A0F4-6AAB3CD982D8}</a:tableStyleId>
              </a:tblPr>
              <a:tblGrid>
                <a:gridCol w="2240280">
                  <a:extLst>
                    <a:ext uri="{9D8B030D-6E8A-4147-A177-3AD203B41FA5}">
                      <a16:colId xmlns:a16="http://schemas.microsoft.com/office/drawing/2014/main" val="2190575667"/>
                    </a:ext>
                  </a:extLst>
                </a:gridCol>
                <a:gridCol w="4099560">
                  <a:extLst>
                    <a:ext uri="{9D8B030D-6E8A-4147-A177-3AD203B41FA5}">
                      <a16:colId xmlns:a16="http://schemas.microsoft.com/office/drawing/2014/main" val="1505508401"/>
                    </a:ext>
                  </a:extLst>
                </a:gridCol>
                <a:gridCol w="2255520">
                  <a:extLst>
                    <a:ext uri="{9D8B030D-6E8A-4147-A177-3AD203B41FA5}">
                      <a16:colId xmlns:a16="http://schemas.microsoft.com/office/drawing/2014/main" val="1833143322"/>
                    </a:ext>
                  </a:extLst>
                </a:gridCol>
              </a:tblGrid>
              <a:tr h="514096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038710899"/>
                  </a:ext>
                </a:extLst>
              </a:tr>
            </a:tbl>
          </a:graphicData>
        </a:graphic>
      </p:graphicFrame>
      <p:sp>
        <p:nvSpPr>
          <p:cNvPr id="22" name="TextBox 21">
            <a:extLst>
              <a:ext uri="{FF2B5EF4-FFF2-40B4-BE49-F238E27FC236}">
                <a16:creationId xmlns:a16="http://schemas.microsoft.com/office/drawing/2014/main" id="{3DE3D49A-977D-48B3-8647-C8285F69DFEA}"/>
              </a:ext>
            </a:extLst>
          </p:cNvPr>
          <p:cNvSpPr txBox="1"/>
          <p:nvPr/>
        </p:nvSpPr>
        <p:spPr>
          <a:xfrm>
            <a:off x="217150" y="1689811"/>
            <a:ext cx="1685257" cy="1015663"/>
          </a:xfrm>
          <a:prstGeom prst="rect">
            <a:avLst/>
          </a:prstGeom>
          <a:solidFill>
            <a:schemeClr val="accent6"/>
          </a:solidFill>
        </p:spPr>
        <p:txBody>
          <a:bodyPr wrap="square" rtlCol="0">
            <a:spAutoFit/>
          </a:bodyPr>
          <a:lstStyle/>
          <a:p>
            <a:pPr algn="ctr"/>
            <a:r>
              <a:rPr lang="af-ZA" sz="2000" dirty="0">
                <a:solidFill>
                  <a:schemeClr val="bg1"/>
                </a:solidFill>
                <a:latin typeface="Arial Rounded MT Bold" panose="020F0704030504030204" pitchFamily="34" charset="0"/>
              </a:rPr>
              <a:t>2022</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2023</a:t>
            </a:r>
          </a:p>
        </p:txBody>
      </p:sp>
      <p:sp>
        <p:nvSpPr>
          <p:cNvPr id="23" name="TextBox 22">
            <a:extLst>
              <a:ext uri="{FF2B5EF4-FFF2-40B4-BE49-F238E27FC236}">
                <a16:creationId xmlns:a16="http://schemas.microsoft.com/office/drawing/2014/main" id="{42BEB201-29D1-460D-AEAD-D4AEC3A2F541}"/>
              </a:ext>
            </a:extLst>
          </p:cNvPr>
          <p:cNvSpPr txBox="1"/>
          <p:nvPr/>
        </p:nvSpPr>
        <p:spPr>
          <a:xfrm>
            <a:off x="2050860" y="1689811"/>
            <a:ext cx="1643315" cy="1015663"/>
          </a:xfrm>
          <a:prstGeom prst="rect">
            <a:avLst/>
          </a:prstGeom>
          <a:solidFill>
            <a:schemeClr val="accent3"/>
          </a:solidFill>
        </p:spPr>
        <p:txBody>
          <a:bodyPr wrap="square" rtlCol="0">
            <a:spAutoFit/>
          </a:bodyPr>
          <a:lstStyle/>
          <a:p>
            <a:pPr algn="ctr"/>
            <a:r>
              <a:rPr lang="af-ZA" sz="2000" dirty="0">
                <a:solidFill>
                  <a:schemeClr val="bg1"/>
                </a:solidFill>
                <a:latin typeface="Arial Rounded MT Bold" panose="020F0704030504030204" pitchFamily="34" charset="0"/>
              </a:rPr>
              <a:t>2023</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2024</a:t>
            </a:r>
          </a:p>
        </p:txBody>
      </p:sp>
      <p:sp>
        <p:nvSpPr>
          <p:cNvPr id="24" name="TextBox 23">
            <a:extLst>
              <a:ext uri="{FF2B5EF4-FFF2-40B4-BE49-F238E27FC236}">
                <a16:creationId xmlns:a16="http://schemas.microsoft.com/office/drawing/2014/main" id="{8274786B-5D1F-469C-A391-B9CF71FD532C}"/>
              </a:ext>
            </a:extLst>
          </p:cNvPr>
          <p:cNvSpPr txBox="1"/>
          <p:nvPr/>
        </p:nvSpPr>
        <p:spPr>
          <a:xfrm>
            <a:off x="3781465" y="1689812"/>
            <a:ext cx="1685258"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2024</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2025</a:t>
            </a:r>
          </a:p>
        </p:txBody>
      </p:sp>
      <p:sp>
        <p:nvSpPr>
          <p:cNvPr id="25" name="TextBox 24">
            <a:extLst>
              <a:ext uri="{FF2B5EF4-FFF2-40B4-BE49-F238E27FC236}">
                <a16:creationId xmlns:a16="http://schemas.microsoft.com/office/drawing/2014/main" id="{3D9A8187-11A4-4523-9986-70FFA23217E1}"/>
              </a:ext>
            </a:extLst>
          </p:cNvPr>
          <p:cNvSpPr txBox="1"/>
          <p:nvPr/>
        </p:nvSpPr>
        <p:spPr>
          <a:xfrm>
            <a:off x="5555674" y="1689813"/>
            <a:ext cx="1643313"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2025</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2026</a:t>
            </a:r>
          </a:p>
        </p:txBody>
      </p:sp>
      <p:sp>
        <p:nvSpPr>
          <p:cNvPr id="26" name="TextBox 25">
            <a:extLst>
              <a:ext uri="{FF2B5EF4-FFF2-40B4-BE49-F238E27FC236}">
                <a16:creationId xmlns:a16="http://schemas.microsoft.com/office/drawing/2014/main" id="{73385ED2-3D6B-4A20-B0D4-68834E0A2617}"/>
              </a:ext>
            </a:extLst>
          </p:cNvPr>
          <p:cNvSpPr txBox="1"/>
          <p:nvPr/>
        </p:nvSpPr>
        <p:spPr>
          <a:xfrm>
            <a:off x="7345123" y="1689811"/>
            <a:ext cx="1685258" cy="1015663"/>
          </a:xfrm>
          <a:prstGeom prst="rect">
            <a:avLst/>
          </a:prstGeom>
          <a:solidFill>
            <a:schemeClr val="accent1"/>
          </a:solidFill>
        </p:spPr>
        <p:txBody>
          <a:bodyPr wrap="square" rtlCol="0">
            <a:spAutoFit/>
          </a:bodyPr>
          <a:lstStyle/>
          <a:p>
            <a:pPr algn="ctr"/>
            <a:r>
              <a:rPr lang="af-ZA" sz="2000" dirty="0">
                <a:solidFill>
                  <a:schemeClr val="bg1"/>
                </a:solidFill>
                <a:latin typeface="Arial Rounded MT Bold" panose="020F0704030504030204" pitchFamily="34" charset="0"/>
              </a:rPr>
              <a:t>2026</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2027</a:t>
            </a:r>
          </a:p>
        </p:txBody>
      </p:sp>
      <p:sp>
        <p:nvSpPr>
          <p:cNvPr id="27" name="Arrow: Pentagon 26">
            <a:extLst>
              <a:ext uri="{FF2B5EF4-FFF2-40B4-BE49-F238E27FC236}">
                <a16:creationId xmlns:a16="http://schemas.microsoft.com/office/drawing/2014/main" id="{F5FADF60-7A04-4B6F-822A-43DC3A0D5ACD}"/>
              </a:ext>
            </a:extLst>
          </p:cNvPr>
          <p:cNvSpPr/>
          <p:nvPr/>
        </p:nvSpPr>
        <p:spPr>
          <a:xfrm>
            <a:off x="329802" y="3083738"/>
            <a:ext cx="1417340" cy="1295400"/>
          </a:xfrm>
          <a:prstGeom prst="homePlate">
            <a:avLst>
              <a:gd name="adj" fmla="val 2843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p>
        </p:txBody>
      </p:sp>
      <p:sp>
        <p:nvSpPr>
          <p:cNvPr id="28" name="Arrow: Chevron 27">
            <a:extLst>
              <a:ext uri="{FF2B5EF4-FFF2-40B4-BE49-F238E27FC236}">
                <a16:creationId xmlns:a16="http://schemas.microsoft.com/office/drawing/2014/main" id="{1084F237-47C1-428E-AD87-8632C1CC3662}"/>
              </a:ext>
            </a:extLst>
          </p:cNvPr>
          <p:cNvSpPr/>
          <p:nvPr/>
        </p:nvSpPr>
        <p:spPr>
          <a:xfrm>
            <a:off x="1747142" y="3083738"/>
            <a:ext cx="5638800" cy="1295400"/>
          </a:xfrm>
          <a:prstGeom prst="chevron">
            <a:avLst>
              <a:gd name="adj" fmla="val 2941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29" name="Arrow: Chevron 28">
            <a:extLst>
              <a:ext uri="{FF2B5EF4-FFF2-40B4-BE49-F238E27FC236}">
                <a16:creationId xmlns:a16="http://schemas.microsoft.com/office/drawing/2014/main" id="{334A9710-AFE2-4184-9854-40AA4FB5118E}"/>
              </a:ext>
            </a:extLst>
          </p:cNvPr>
          <p:cNvSpPr/>
          <p:nvPr/>
        </p:nvSpPr>
        <p:spPr>
          <a:xfrm>
            <a:off x="7385942" y="3083738"/>
            <a:ext cx="1511300" cy="1295400"/>
          </a:xfrm>
          <a:prstGeom prst="chevron">
            <a:avLst>
              <a:gd name="adj" fmla="val 2941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30" name="TextBox 29">
            <a:extLst>
              <a:ext uri="{FF2B5EF4-FFF2-40B4-BE49-F238E27FC236}">
                <a16:creationId xmlns:a16="http://schemas.microsoft.com/office/drawing/2014/main" id="{B378EB6B-C77B-4DDE-92F3-F8F6D05E1AC5}"/>
              </a:ext>
            </a:extLst>
          </p:cNvPr>
          <p:cNvSpPr txBox="1"/>
          <p:nvPr/>
        </p:nvSpPr>
        <p:spPr>
          <a:xfrm>
            <a:off x="223122" y="3452183"/>
            <a:ext cx="1417340"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2022</a:t>
            </a:r>
          </a:p>
        </p:txBody>
      </p:sp>
      <p:sp>
        <p:nvSpPr>
          <p:cNvPr id="31" name="TextBox 30">
            <a:extLst>
              <a:ext uri="{FF2B5EF4-FFF2-40B4-BE49-F238E27FC236}">
                <a16:creationId xmlns:a16="http://schemas.microsoft.com/office/drawing/2014/main" id="{AC13905A-9149-461D-A4C2-6D76293BA528}"/>
              </a:ext>
            </a:extLst>
          </p:cNvPr>
          <p:cNvSpPr txBox="1"/>
          <p:nvPr/>
        </p:nvSpPr>
        <p:spPr>
          <a:xfrm>
            <a:off x="1971362" y="3232169"/>
            <a:ext cx="5280478" cy="954107"/>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5-YEAR IDP LIFE CYCLE (VISION 22)</a:t>
            </a:r>
          </a:p>
        </p:txBody>
      </p:sp>
      <p:sp>
        <p:nvSpPr>
          <p:cNvPr id="32" name="TextBox 31">
            <a:extLst>
              <a:ext uri="{FF2B5EF4-FFF2-40B4-BE49-F238E27FC236}">
                <a16:creationId xmlns:a16="http://schemas.microsoft.com/office/drawing/2014/main" id="{877F8E65-66E3-456E-B8E0-0EF6D01851E7}"/>
              </a:ext>
            </a:extLst>
          </p:cNvPr>
          <p:cNvSpPr txBox="1"/>
          <p:nvPr/>
        </p:nvSpPr>
        <p:spPr>
          <a:xfrm>
            <a:off x="7637034" y="3447612"/>
            <a:ext cx="1305928"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2027</a:t>
            </a:r>
          </a:p>
        </p:txBody>
      </p:sp>
      <p:sp>
        <p:nvSpPr>
          <p:cNvPr id="33" name="TextBox 32">
            <a:extLst>
              <a:ext uri="{FF2B5EF4-FFF2-40B4-BE49-F238E27FC236}">
                <a16:creationId xmlns:a16="http://schemas.microsoft.com/office/drawing/2014/main" id="{902324A4-83B0-432C-9033-1C944027CE01}"/>
              </a:ext>
            </a:extLst>
          </p:cNvPr>
          <p:cNvSpPr txBox="1"/>
          <p:nvPr/>
        </p:nvSpPr>
        <p:spPr>
          <a:xfrm>
            <a:off x="258695" y="4638245"/>
            <a:ext cx="1778385" cy="1600438"/>
          </a:xfrm>
          <a:prstGeom prst="rect">
            <a:avLst/>
          </a:prstGeom>
          <a:noFill/>
        </p:spPr>
        <p:txBody>
          <a:bodyPr wrap="square" rtlCol="0">
            <a:spAutoFit/>
          </a:bodyPr>
          <a:lstStyle/>
          <a:p>
            <a:pPr algn="ctr"/>
            <a:r>
              <a:rPr lang="en-ZA" sz="2400" dirty="0">
                <a:latin typeface="Arial Rounded MT Bold" panose="020F0704030504030204" pitchFamily="34" charset="0"/>
              </a:rPr>
              <a:t>5-Year IDP</a:t>
            </a:r>
          </a:p>
          <a:p>
            <a:pPr algn="ctr"/>
            <a:endParaRPr lang="en-ZA" sz="1400" dirty="0">
              <a:latin typeface="Arial Rounded MT Bold" panose="020F0704030504030204" pitchFamily="34" charset="0"/>
            </a:endParaRPr>
          </a:p>
          <a:p>
            <a:pPr algn="ctr"/>
            <a:r>
              <a:rPr lang="en-ZA" sz="2000" dirty="0">
                <a:latin typeface="Arial Rounded MT Bold" panose="020F0704030504030204" pitchFamily="34" charset="0"/>
              </a:rPr>
              <a:t>Draft to be tabled in May 2022</a:t>
            </a:r>
          </a:p>
        </p:txBody>
      </p:sp>
      <p:sp>
        <p:nvSpPr>
          <p:cNvPr id="34" name="TextBox 33">
            <a:extLst>
              <a:ext uri="{FF2B5EF4-FFF2-40B4-BE49-F238E27FC236}">
                <a16:creationId xmlns:a16="http://schemas.microsoft.com/office/drawing/2014/main" id="{57D7DC27-AF37-4293-802B-26CC24363494}"/>
              </a:ext>
            </a:extLst>
          </p:cNvPr>
          <p:cNvSpPr txBox="1"/>
          <p:nvPr/>
        </p:nvSpPr>
        <p:spPr>
          <a:xfrm>
            <a:off x="2037079" y="4638244"/>
            <a:ext cx="1778385" cy="1692771"/>
          </a:xfrm>
          <a:prstGeom prst="rect">
            <a:avLst/>
          </a:prstGeom>
          <a:solidFill>
            <a:schemeClr val="accent3"/>
          </a:solidFill>
        </p:spPr>
        <p:txBody>
          <a:bodyPr wrap="square" rtlCol="0">
            <a:spAutoFit/>
          </a:bodyPr>
          <a:lstStyle/>
          <a:p>
            <a:pPr algn="ctr"/>
            <a:r>
              <a:rPr lang="en-ZA" sz="2400" dirty="0">
                <a:latin typeface="Arial Rounded MT Bold" panose="020F0704030504030204" pitchFamily="34" charset="0"/>
              </a:rPr>
              <a:t>1</a:t>
            </a:r>
            <a:r>
              <a:rPr lang="en-ZA" sz="2400" baseline="30000" dirty="0">
                <a:latin typeface="Arial Rounded MT Bold" panose="020F0704030504030204" pitchFamily="34" charset="0"/>
              </a:rPr>
              <a:t>st</a:t>
            </a:r>
            <a:r>
              <a:rPr lang="en-ZA" sz="2400" dirty="0">
                <a:latin typeface="Arial Rounded MT Bold" panose="020F0704030504030204" pitchFamily="34" charset="0"/>
              </a:rPr>
              <a:t> IDP Review</a:t>
            </a:r>
          </a:p>
          <a:p>
            <a:pPr algn="ctr"/>
            <a:endParaRPr lang="en-ZA" sz="1600" dirty="0">
              <a:latin typeface="Arial Rounded MT Bold" panose="020F0704030504030204" pitchFamily="34" charset="0"/>
            </a:endParaRPr>
          </a:p>
          <a:p>
            <a:pPr algn="ctr"/>
            <a:r>
              <a:rPr lang="en-ZA" sz="2000" dirty="0">
                <a:latin typeface="Arial Rounded MT Bold" panose="020F0704030504030204" pitchFamily="34" charset="0"/>
              </a:rPr>
              <a:t>1 Jul 2023– </a:t>
            </a:r>
          </a:p>
          <a:p>
            <a:pPr algn="ctr"/>
            <a:r>
              <a:rPr lang="en-ZA" sz="2000" dirty="0">
                <a:latin typeface="Arial Rounded MT Bold" panose="020F0704030504030204" pitchFamily="34" charset="0"/>
              </a:rPr>
              <a:t>30 Jun 2024</a:t>
            </a:r>
          </a:p>
        </p:txBody>
      </p:sp>
      <p:sp>
        <p:nvSpPr>
          <p:cNvPr id="35" name="TextBox 34">
            <a:extLst>
              <a:ext uri="{FF2B5EF4-FFF2-40B4-BE49-F238E27FC236}">
                <a16:creationId xmlns:a16="http://schemas.microsoft.com/office/drawing/2014/main" id="{FB750804-7795-44EF-8EDE-069CFC638C10}"/>
              </a:ext>
            </a:extLst>
          </p:cNvPr>
          <p:cNvSpPr txBox="1"/>
          <p:nvPr/>
        </p:nvSpPr>
        <p:spPr>
          <a:xfrm>
            <a:off x="3784030" y="4639878"/>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2</a:t>
            </a:r>
            <a:r>
              <a:rPr lang="en-ZA" sz="2400" baseline="30000" dirty="0">
                <a:solidFill>
                  <a:prstClr val="black"/>
                </a:solidFill>
                <a:latin typeface="Arial Rounded MT Bold" panose="020F0704030504030204" pitchFamily="34" charset="0"/>
              </a:rPr>
              <a:t>nd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2025</a:t>
            </a:r>
          </a:p>
        </p:txBody>
      </p:sp>
      <p:sp>
        <p:nvSpPr>
          <p:cNvPr id="36" name="TextBox 35">
            <a:extLst>
              <a:ext uri="{FF2B5EF4-FFF2-40B4-BE49-F238E27FC236}">
                <a16:creationId xmlns:a16="http://schemas.microsoft.com/office/drawing/2014/main" id="{3BB29D0E-1A80-4BEA-8B20-5D7039C647B2}"/>
              </a:ext>
            </a:extLst>
          </p:cNvPr>
          <p:cNvSpPr txBox="1"/>
          <p:nvPr/>
        </p:nvSpPr>
        <p:spPr>
          <a:xfrm>
            <a:off x="5541890"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3</a:t>
            </a:r>
            <a:r>
              <a:rPr lang="en-ZA" sz="2400" baseline="30000" dirty="0">
                <a:solidFill>
                  <a:prstClr val="black"/>
                </a:solidFill>
                <a:latin typeface="Arial Rounded MT Bold" panose="020F0704030504030204" pitchFamily="34" charset="0"/>
              </a:rPr>
              <a:t>rd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 </a:t>
            </a:r>
          </a:p>
          <a:p>
            <a:pPr lvl="0" algn="ctr"/>
            <a:r>
              <a:rPr lang="en-ZA" sz="2000" dirty="0">
                <a:solidFill>
                  <a:prstClr val="black"/>
                </a:solidFill>
                <a:latin typeface="Arial Rounded MT Bold" panose="020F0704030504030204" pitchFamily="34" charset="0"/>
              </a:rPr>
              <a:t>30 Jun 2026</a:t>
            </a:r>
          </a:p>
        </p:txBody>
      </p:sp>
      <p:sp>
        <p:nvSpPr>
          <p:cNvPr id="37" name="TextBox 36">
            <a:extLst>
              <a:ext uri="{FF2B5EF4-FFF2-40B4-BE49-F238E27FC236}">
                <a16:creationId xmlns:a16="http://schemas.microsoft.com/office/drawing/2014/main" id="{DB97667C-7843-4ED9-A96D-A94173B0A7F5}"/>
              </a:ext>
            </a:extLst>
          </p:cNvPr>
          <p:cNvSpPr txBox="1"/>
          <p:nvPr/>
        </p:nvSpPr>
        <p:spPr>
          <a:xfrm>
            <a:off x="7342407"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Final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2027</a:t>
            </a:r>
          </a:p>
        </p:txBody>
      </p:sp>
    </p:spTree>
    <p:extLst>
      <p:ext uri="{BB962C8B-B14F-4D97-AF65-F5344CB8AC3E}">
        <p14:creationId xmlns:p14="http://schemas.microsoft.com/office/powerpoint/2010/main" val="117884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1013727"/>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87347" y="106013"/>
            <a:ext cx="888013" cy="728626"/>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208015" y="359266"/>
            <a:ext cx="7935985"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p:txBody>
      </p:sp>
      <p:sp>
        <p:nvSpPr>
          <p:cNvPr id="10" name="Title 9">
            <a:extLst>
              <a:ext uri="{FF2B5EF4-FFF2-40B4-BE49-F238E27FC236}">
                <a16:creationId xmlns:a16="http://schemas.microsoft.com/office/drawing/2014/main" id="{57906E16-2079-490F-A01D-FAEBAB00C8B4}"/>
              </a:ext>
            </a:extLst>
          </p:cNvPr>
          <p:cNvSpPr>
            <a:spLocks noGrp="1"/>
          </p:cNvSpPr>
          <p:nvPr>
            <p:ph type="title"/>
          </p:nvPr>
        </p:nvSpPr>
        <p:spPr>
          <a:xfrm>
            <a:off x="975360" y="192092"/>
            <a:ext cx="7530178" cy="533556"/>
          </a:xfrm>
        </p:spPr>
        <p:txBody>
          <a:bodyPr>
            <a:normAutofit fontScale="90000"/>
          </a:bodyPr>
          <a:lstStyle/>
          <a:p>
            <a:pPr algn="ctr"/>
            <a:r>
              <a:rPr lang="en-ZA" b="1" dirty="0">
                <a:solidFill>
                  <a:schemeClr val="bg1"/>
                </a:solidFill>
                <a:latin typeface="+mn-lt"/>
              </a:rPr>
              <a:t>PHASES IN THE IDP PROCESS</a:t>
            </a:r>
          </a:p>
        </p:txBody>
      </p:sp>
      <p:graphicFrame>
        <p:nvGraphicFramePr>
          <p:cNvPr id="4" name="Diagram 3">
            <a:extLst>
              <a:ext uri="{FF2B5EF4-FFF2-40B4-BE49-F238E27FC236}">
                <a16:creationId xmlns:a16="http://schemas.microsoft.com/office/drawing/2014/main" id="{B0ADF890-A2DE-4206-8251-834FEBCFB515}"/>
              </a:ext>
            </a:extLst>
          </p:cNvPr>
          <p:cNvGraphicFramePr/>
          <p:nvPr>
            <p:extLst>
              <p:ext uri="{D42A27DB-BD31-4B8C-83A1-F6EECF244321}">
                <p14:modId xmlns:p14="http://schemas.microsoft.com/office/powerpoint/2010/main" val="314537685"/>
              </p:ext>
            </p:extLst>
          </p:nvPr>
        </p:nvGraphicFramePr>
        <p:xfrm>
          <a:off x="120302" y="1074155"/>
          <a:ext cx="8764618" cy="5691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169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1381124"/>
          </a:xfrm>
          <a:prstGeom prst="rect">
            <a:avLst/>
          </a:prstGeom>
        </p:spPr>
      </p:pic>
      <p:pic>
        <p:nvPicPr>
          <p:cNvPr id="10" name="Picture 9">
            <a:extLst>
              <a:ext uri="{FF2B5EF4-FFF2-40B4-BE49-F238E27FC236}">
                <a16:creationId xmlns:a16="http://schemas.microsoft.com/office/drawing/2014/main" id="{DE193C6A-D764-4F2E-98CF-FC0E3DC3C27F}"/>
              </a:ext>
            </a:extLst>
          </p:cNvPr>
          <p:cNvPicPr>
            <a:picLocks noChangeAspect="1"/>
          </p:cNvPicPr>
          <p:nvPr/>
        </p:nvPicPr>
        <p:blipFill>
          <a:blip r:embed="rId3" cstate="print"/>
          <a:stretch>
            <a:fillRect/>
          </a:stretch>
        </p:blipFill>
        <p:spPr>
          <a:xfrm>
            <a:off x="20672" y="29813"/>
            <a:ext cx="1474237" cy="1209630"/>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887372" y="282322"/>
            <a:ext cx="8246184"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mj-ea"/>
                <a:cs typeface="+mj-cs"/>
              </a:rPr>
              <a:t>THE GROW STRATEGY</a:t>
            </a: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8" name="Picture 57" descr="image001">
            <a:extLst>
              <a:ext uri="{FF2B5EF4-FFF2-40B4-BE49-F238E27FC236}">
                <a16:creationId xmlns:a16="http://schemas.microsoft.com/office/drawing/2014/main" id="{FF1CB125-7254-4631-AAD4-A777D23BF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 y="1265032"/>
            <a:ext cx="9171051" cy="55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3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85769"/>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49247" y="48863"/>
            <a:ext cx="975245" cy="800201"/>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824467" y="62854"/>
            <a:ext cx="7934632"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 IDP PROCESS PLAN ACTIVITIES </a:t>
            </a:r>
          </a:p>
        </p:txBody>
      </p:sp>
      <p:graphicFrame>
        <p:nvGraphicFramePr>
          <p:cNvPr id="9" name="Diagram 8">
            <a:extLst>
              <a:ext uri="{FF2B5EF4-FFF2-40B4-BE49-F238E27FC236}">
                <a16:creationId xmlns:a16="http://schemas.microsoft.com/office/drawing/2014/main" id="{6181AE60-EB93-402E-900B-6DA209C0336D}"/>
              </a:ext>
            </a:extLst>
          </p:cNvPr>
          <p:cNvGraphicFramePr/>
          <p:nvPr>
            <p:extLst>
              <p:ext uri="{D42A27DB-BD31-4B8C-83A1-F6EECF244321}">
                <p14:modId xmlns:p14="http://schemas.microsoft.com/office/powerpoint/2010/main" val="308797468"/>
              </p:ext>
            </p:extLst>
          </p:nvPr>
        </p:nvGraphicFramePr>
        <p:xfrm>
          <a:off x="79695" y="948623"/>
          <a:ext cx="8984610" cy="5846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064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15245"/>
          </a:xfrm>
          <a:prstGeom prst="rect">
            <a:avLst/>
          </a:prstGeom>
        </p:spPr>
      </p:pic>
      <p:pic>
        <p:nvPicPr>
          <p:cNvPr id="7" name="Picture 6">
            <a:extLst>
              <a:ext uri="{FF2B5EF4-FFF2-40B4-BE49-F238E27FC236}">
                <a16:creationId xmlns:a16="http://schemas.microsoft.com/office/drawing/2014/main" id="{11D98F4A-5373-4EEA-92DB-33CB9DD832D3}"/>
              </a:ext>
            </a:extLst>
          </p:cNvPr>
          <p:cNvPicPr>
            <a:picLocks noChangeAspect="1"/>
          </p:cNvPicPr>
          <p:nvPr/>
        </p:nvPicPr>
        <p:blipFill>
          <a:blip r:embed="rId3" cstate="print"/>
          <a:stretch>
            <a:fillRect/>
          </a:stretch>
        </p:blipFill>
        <p:spPr>
          <a:xfrm>
            <a:off x="33282" y="31874"/>
            <a:ext cx="808003" cy="662977"/>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725336" y="123006"/>
            <a:ext cx="7934632"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 PUBLIC PARTICIPATION AND STAKEHOLDER INVOLVEMENT</a:t>
            </a:r>
          </a:p>
        </p:txBody>
      </p:sp>
      <p:sp>
        <p:nvSpPr>
          <p:cNvPr id="2" name="Rectangle 1">
            <a:extLst>
              <a:ext uri="{FF2B5EF4-FFF2-40B4-BE49-F238E27FC236}">
                <a16:creationId xmlns:a16="http://schemas.microsoft.com/office/drawing/2014/main" id="{9DEA1F5B-7EC6-4F8D-9502-4464D4BB121E}"/>
              </a:ext>
            </a:extLst>
          </p:cNvPr>
          <p:cNvSpPr/>
          <p:nvPr/>
        </p:nvSpPr>
        <p:spPr>
          <a:xfrm>
            <a:off x="61857" y="794296"/>
            <a:ext cx="9049622" cy="830997"/>
          </a:xfrm>
          <a:prstGeom prst="rect">
            <a:avLst/>
          </a:prstGeom>
        </p:spPr>
        <p:txBody>
          <a:bodyPr wrap="square">
            <a:spAutoFit/>
          </a:bodyPr>
          <a:lstStyle/>
          <a:p>
            <a:r>
              <a:rPr lang="en-ZA" sz="1600" b="1" dirty="0"/>
              <a:t>The Public Participation process for the 2023/24 financial year reviewal exercises some flexibility in order to adapt to the ongoing </a:t>
            </a:r>
            <a:r>
              <a:rPr lang="en-ZA" sz="1600" b="1" dirty="0" err="1"/>
              <a:t>loadshedding</a:t>
            </a:r>
            <a:r>
              <a:rPr lang="en-ZA" sz="1600" b="1" dirty="0"/>
              <a:t> situation. Therefore, we are applying the following methods of public interaction:</a:t>
            </a:r>
          </a:p>
        </p:txBody>
      </p:sp>
      <p:graphicFrame>
        <p:nvGraphicFramePr>
          <p:cNvPr id="3" name="Diagram 2">
            <a:extLst>
              <a:ext uri="{FF2B5EF4-FFF2-40B4-BE49-F238E27FC236}">
                <a16:creationId xmlns:a16="http://schemas.microsoft.com/office/drawing/2014/main" id="{A8D7D1F5-CEDF-4CCE-8E9A-1ABA9193F9CE}"/>
              </a:ext>
            </a:extLst>
          </p:cNvPr>
          <p:cNvGraphicFramePr/>
          <p:nvPr>
            <p:extLst>
              <p:ext uri="{D42A27DB-BD31-4B8C-83A1-F6EECF244321}">
                <p14:modId xmlns:p14="http://schemas.microsoft.com/office/powerpoint/2010/main" val="583010650"/>
              </p:ext>
            </p:extLst>
          </p:nvPr>
        </p:nvGraphicFramePr>
        <p:xfrm>
          <a:off x="725336" y="1672954"/>
          <a:ext cx="7593061" cy="5062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354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868101"/>
          </a:xfrm>
          <a:prstGeom prst="rect">
            <a:avLst/>
          </a:prstGeom>
        </p:spPr>
      </p:pic>
      <p:pic>
        <p:nvPicPr>
          <p:cNvPr id="10" name="Picture 9">
            <a:extLst>
              <a:ext uri="{FF2B5EF4-FFF2-40B4-BE49-F238E27FC236}">
                <a16:creationId xmlns:a16="http://schemas.microsoft.com/office/drawing/2014/main" id="{DE193C6A-D764-4F2E-98CF-FC0E3DC3C27F}"/>
              </a:ext>
            </a:extLst>
          </p:cNvPr>
          <p:cNvPicPr>
            <a:picLocks noChangeAspect="1"/>
          </p:cNvPicPr>
          <p:nvPr/>
        </p:nvPicPr>
        <p:blipFill>
          <a:blip r:embed="rId3" cstate="print"/>
          <a:stretch>
            <a:fillRect/>
          </a:stretch>
        </p:blipFill>
        <p:spPr>
          <a:xfrm>
            <a:off x="87347" y="106013"/>
            <a:ext cx="800025" cy="656431"/>
          </a:xfrm>
          <a:prstGeom prst="rect">
            <a:avLst/>
          </a:prstGeom>
        </p:spPr>
      </p:pic>
      <p:graphicFrame>
        <p:nvGraphicFramePr>
          <p:cNvPr id="9" name="Table 8">
            <a:extLst>
              <a:ext uri="{FF2B5EF4-FFF2-40B4-BE49-F238E27FC236}">
                <a16:creationId xmlns:a16="http://schemas.microsoft.com/office/drawing/2014/main" id="{93EE5D17-33AD-4E2A-9660-BCA9F49F69B2}"/>
              </a:ext>
            </a:extLst>
          </p:cNvPr>
          <p:cNvGraphicFramePr>
            <a:graphicFrameLocks noGrp="1"/>
          </p:cNvGraphicFramePr>
          <p:nvPr>
            <p:extLst>
              <p:ext uri="{D42A27DB-BD31-4B8C-83A1-F6EECF244321}">
                <p14:modId xmlns:p14="http://schemas.microsoft.com/office/powerpoint/2010/main" val="3051298556"/>
              </p:ext>
            </p:extLst>
          </p:nvPr>
        </p:nvGraphicFramePr>
        <p:xfrm>
          <a:off x="91297" y="4754819"/>
          <a:ext cx="8961406" cy="1952337"/>
        </p:xfrm>
        <a:graphic>
          <a:graphicData uri="http://schemas.openxmlformats.org/drawingml/2006/table">
            <a:tbl>
              <a:tblPr firstRow="1" bandRow="1">
                <a:tableStyleId>{21E4AEA4-8DFA-4A89-87EB-49C32662AFE0}</a:tableStyleId>
              </a:tblPr>
              <a:tblGrid>
                <a:gridCol w="1313757">
                  <a:extLst>
                    <a:ext uri="{9D8B030D-6E8A-4147-A177-3AD203B41FA5}">
                      <a16:colId xmlns:a16="http://schemas.microsoft.com/office/drawing/2014/main" val="1105270516"/>
                    </a:ext>
                  </a:extLst>
                </a:gridCol>
                <a:gridCol w="2088995">
                  <a:extLst>
                    <a:ext uri="{9D8B030D-6E8A-4147-A177-3AD203B41FA5}">
                      <a16:colId xmlns:a16="http://schemas.microsoft.com/office/drawing/2014/main" val="1926030328"/>
                    </a:ext>
                  </a:extLst>
                </a:gridCol>
                <a:gridCol w="2253456">
                  <a:extLst>
                    <a:ext uri="{9D8B030D-6E8A-4147-A177-3AD203B41FA5}">
                      <a16:colId xmlns:a16="http://schemas.microsoft.com/office/drawing/2014/main" val="3900605373"/>
                    </a:ext>
                  </a:extLst>
                </a:gridCol>
                <a:gridCol w="1820074">
                  <a:extLst>
                    <a:ext uri="{9D8B030D-6E8A-4147-A177-3AD203B41FA5}">
                      <a16:colId xmlns:a16="http://schemas.microsoft.com/office/drawing/2014/main" val="3452418321"/>
                    </a:ext>
                  </a:extLst>
                </a:gridCol>
                <a:gridCol w="1485124">
                  <a:extLst>
                    <a:ext uri="{9D8B030D-6E8A-4147-A177-3AD203B41FA5}">
                      <a16:colId xmlns:a16="http://schemas.microsoft.com/office/drawing/2014/main" val="739788301"/>
                    </a:ext>
                  </a:extLst>
                </a:gridCol>
              </a:tblGrid>
              <a:tr h="324635">
                <a:tc>
                  <a:txBody>
                    <a:bodyPr/>
                    <a:lstStyle/>
                    <a:p>
                      <a:pPr algn="ctr"/>
                      <a:r>
                        <a:rPr lang="en-US" sz="2000" dirty="0">
                          <a:latin typeface="+mn-lt"/>
                        </a:rPr>
                        <a:t>TYPE</a:t>
                      </a:r>
                    </a:p>
                  </a:txBody>
                  <a:tcPr/>
                </a:tc>
                <a:tc>
                  <a:txBody>
                    <a:bodyPr/>
                    <a:lstStyle/>
                    <a:p>
                      <a:pPr algn="ctr"/>
                      <a:r>
                        <a:rPr lang="en-US" sz="2000" dirty="0"/>
                        <a:t>2022-2023 Adj BUDGET</a:t>
                      </a:r>
                      <a:endParaRPr lang="en-US" sz="2000" dirty="0">
                        <a:latin typeface="Arial Rounded MT Bold" panose="020F0704030504030204" pitchFamily="34" charset="0"/>
                      </a:endParaRPr>
                    </a:p>
                  </a:txBody>
                  <a:tcPr/>
                </a:tc>
                <a:tc>
                  <a:txBody>
                    <a:bodyPr/>
                    <a:lstStyle/>
                    <a:p>
                      <a:pPr algn="ctr"/>
                      <a:r>
                        <a:rPr lang="en-US" sz="2000" dirty="0"/>
                        <a:t>2023-2024 Draft BUDGET</a:t>
                      </a:r>
                      <a:endParaRPr lang="en-US" sz="2000" dirty="0">
                        <a:latin typeface="Arial Rounded MT Bold" panose="020F0704030504030204" pitchFamily="34" charset="0"/>
                      </a:endParaRPr>
                    </a:p>
                  </a:txBody>
                  <a:tcPr/>
                </a:tc>
                <a:tc>
                  <a:txBody>
                    <a:bodyPr/>
                    <a:lstStyle/>
                    <a:p>
                      <a:pPr algn="ctr"/>
                      <a:r>
                        <a:rPr lang="en-US" sz="2000" dirty="0"/>
                        <a:t>% Increase / (Decrease)</a:t>
                      </a:r>
                      <a:endParaRPr lang="en-US" sz="2000" dirty="0">
                        <a:latin typeface="Arial Rounded MT Bold" panose="020F0704030504030204" pitchFamily="34" charset="0"/>
                      </a:endParaRPr>
                    </a:p>
                  </a:txBody>
                  <a:tcPr/>
                </a:tc>
                <a:tc>
                  <a:txBody>
                    <a:bodyPr/>
                    <a:lstStyle/>
                    <a:p>
                      <a:pPr algn="ctr"/>
                      <a:r>
                        <a:rPr lang="en-US" sz="2000" dirty="0"/>
                        <a:t>% of Total</a:t>
                      </a:r>
                      <a:endParaRPr lang="en-US" sz="2000" dirty="0">
                        <a:latin typeface="Arial Rounded MT Bold" panose="020F0704030504030204" pitchFamily="34" charset="0"/>
                      </a:endParaRPr>
                    </a:p>
                  </a:txBody>
                  <a:tcPr/>
                </a:tc>
                <a:extLst>
                  <a:ext uri="{0D108BD9-81ED-4DB2-BD59-A6C34878D82A}">
                    <a16:rowId xmlns:a16="http://schemas.microsoft.com/office/drawing/2014/main" val="4245482442"/>
                  </a:ext>
                </a:extLst>
              </a:tr>
              <a:tr h="4170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kern="1200">
                          <a:solidFill>
                            <a:srgbClr val="000000"/>
                          </a:solidFill>
                          <a:effectLst/>
                          <a:latin typeface="+mn-lt"/>
                          <a:ea typeface="+mn-ea"/>
                          <a:cs typeface="+mn-cs"/>
                        </a:rPr>
                        <a:t>Operating</a:t>
                      </a:r>
                      <a:endParaRPr lang="en-US" sz="2000" b="1" i="0" u="none" strike="noStrike" kern="1200" dirty="0">
                        <a:solidFill>
                          <a:srgbClr val="000000"/>
                        </a:solidFill>
                        <a:effectLst/>
                        <a:latin typeface="+mn-lt"/>
                        <a:ea typeface="+mn-ea"/>
                        <a:cs typeface="+mn-cs"/>
                      </a:endParaRPr>
                    </a:p>
                  </a:txBody>
                  <a:tcPr marL="7620" marR="7620" marT="7620" marB="0" anchor="b"/>
                </a:tc>
                <a:tc>
                  <a:txBody>
                    <a:bodyPr/>
                    <a:lstStyle/>
                    <a:p>
                      <a:pPr marL="0" algn="ctr" defTabSz="914400" rtl="0" eaLnBrk="1" fontAlgn="b" latinLnBrk="0" hangingPunct="1"/>
                      <a:r>
                        <a:rPr lang="pt-BR" sz="2000" b="0" i="0" u="none" strike="noStrike" kern="1200" dirty="0">
                          <a:solidFill>
                            <a:srgbClr val="000000"/>
                          </a:solidFill>
                          <a:effectLst/>
                          <a:latin typeface="+mn-lt"/>
                          <a:ea typeface="+mn-ea"/>
                          <a:cs typeface="+mn-cs"/>
                        </a:rPr>
                        <a:t>1 444 173 128</a:t>
                      </a:r>
                    </a:p>
                  </a:txBody>
                  <a:tcPr marL="7620" marR="7620" marT="7620" marB="0" anchor="b"/>
                </a:tc>
                <a:tc>
                  <a:txBody>
                    <a:bodyPr/>
                    <a:lstStyle/>
                    <a:p>
                      <a:pPr algn="ctr" fontAlgn="b"/>
                      <a:r>
                        <a:rPr lang="pt-BR" sz="2000" b="0" i="0" u="none" strike="noStrike" dirty="0">
                          <a:solidFill>
                            <a:srgbClr val="000000"/>
                          </a:solidFill>
                          <a:effectLst/>
                          <a:latin typeface="+mn-lt"/>
                        </a:rPr>
                        <a:t>1 598 674 245</a:t>
                      </a:r>
                    </a:p>
                  </a:txBody>
                  <a:tcPr marL="7620" marR="7620" marT="7620" marB="0" anchor="b"/>
                </a:tc>
                <a:tc>
                  <a:txBody>
                    <a:bodyPr/>
                    <a:lstStyle/>
                    <a:p>
                      <a:pPr algn="ctr" fontAlgn="b"/>
                      <a:r>
                        <a:rPr lang="en-US" sz="2000" b="0" i="0" u="none" strike="noStrike" dirty="0">
                          <a:solidFill>
                            <a:srgbClr val="000000"/>
                          </a:solidFill>
                          <a:effectLst/>
                          <a:latin typeface="+mn-lt"/>
                        </a:rPr>
                        <a:t>10.7%</a:t>
                      </a:r>
                    </a:p>
                  </a:txBody>
                  <a:tcPr marL="7620" marR="7620" marT="7620" marB="0" anchor="b"/>
                </a:tc>
                <a:tc>
                  <a:txBody>
                    <a:bodyPr/>
                    <a:lstStyle/>
                    <a:p>
                      <a:pPr algn="ctr" fontAlgn="b"/>
                      <a:r>
                        <a:rPr lang="en-US" sz="2000" b="0" i="0" u="none" strike="noStrike" dirty="0">
                          <a:solidFill>
                            <a:srgbClr val="000000"/>
                          </a:solidFill>
                          <a:effectLst/>
                          <a:latin typeface="+mn-lt"/>
                        </a:rPr>
                        <a:t>79%</a:t>
                      </a:r>
                    </a:p>
                  </a:txBody>
                  <a:tcPr marL="7620" marR="7620" marT="7620" marB="0" anchor="b"/>
                </a:tc>
                <a:extLst>
                  <a:ext uri="{0D108BD9-81ED-4DB2-BD59-A6C34878D82A}">
                    <a16:rowId xmlns:a16="http://schemas.microsoft.com/office/drawing/2014/main" val="3540637821"/>
                  </a:ext>
                </a:extLst>
              </a:tr>
              <a:tr h="4170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000" b="1" i="0" u="none" strike="noStrike" kern="1200" dirty="0">
                          <a:solidFill>
                            <a:srgbClr val="000000"/>
                          </a:solidFill>
                          <a:effectLst/>
                          <a:latin typeface="+mn-lt"/>
                          <a:ea typeface="+mn-ea"/>
                          <a:cs typeface="+mn-cs"/>
                        </a:rPr>
                        <a:t>Capital</a:t>
                      </a:r>
                    </a:p>
                  </a:txBody>
                  <a:tcPr marL="7620" marR="7620" marT="7620" marB="0" anchor="b"/>
                </a:tc>
                <a:tc>
                  <a:txBody>
                    <a:bodyPr/>
                    <a:lstStyle/>
                    <a:p>
                      <a:pPr marL="0" algn="ctr" defTabSz="914400" rtl="0" eaLnBrk="1" fontAlgn="b" latinLnBrk="0" hangingPunct="1"/>
                      <a:r>
                        <a:rPr lang="en-US" sz="2000" b="0" i="0" u="none" strike="noStrike" kern="1200" dirty="0">
                          <a:solidFill>
                            <a:srgbClr val="000000"/>
                          </a:solidFill>
                          <a:effectLst/>
                          <a:latin typeface="+mn-lt"/>
                          <a:ea typeface="+mn-ea"/>
                          <a:cs typeface="+mn-cs"/>
                        </a:rPr>
                        <a:t>281 029 425</a:t>
                      </a:r>
                    </a:p>
                  </a:txBody>
                  <a:tcPr marL="7620" marR="7620" marT="7620" marB="0" anchor="b"/>
                </a:tc>
                <a:tc>
                  <a:txBody>
                    <a:bodyPr/>
                    <a:lstStyle/>
                    <a:p>
                      <a:pPr algn="ctr" fontAlgn="b"/>
                      <a:r>
                        <a:rPr lang="pt-BR" sz="2000" b="0" i="0" u="none" strike="noStrike" dirty="0">
                          <a:solidFill>
                            <a:srgbClr val="000000"/>
                          </a:solidFill>
                          <a:effectLst/>
                          <a:latin typeface="+mn-lt"/>
                        </a:rPr>
                        <a:t>413 836 049</a:t>
                      </a:r>
                    </a:p>
                  </a:txBody>
                  <a:tcPr marL="7620" marR="7620" marT="7620" marB="0" anchor="b"/>
                </a:tc>
                <a:tc>
                  <a:txBody>
                    <a:bodyPr/>
                    <a:lstStyle/>
                    <a:p>
                      <a:pPr algn="ctr" fontAlgn="b"/>
                      <a:r>
                        <a:rPr lang="en-US" sz="2000" b="0" i="0" u="none" strike="noStrike" dirty="0">
                          <a:solidFill>
                            <a:srgbClr val="000000"/>
                          </a:solidFill>
                          <a:effectLst/>
                          <a:latin typeface="+mn-lt"/>
                        </a:rPr>
                        <a:t>47.3%</a:t>
                      </a:r>
                    </a:p>
                  </a:txBody>
                  <a:tcPr marL="7620" marR="7620" marT="7620" marB="0" anchor="b"/>
                </a:tc>
                <a:tc>
                  <a:txBody>
                    <a:bodyPr/>
                    <a:lstStyle/>
                    <a:p>
                      <a:pPr algn="ctr" fontAlgn="b"/>
                      <a:r>
                        <a:rPr lang="en-US" sz="2000" b="0" i="0" u="none" strike="noStrike" dirty="0">
                          <a:solidFill>
                            <a:srgbClr val="000000"/>
                          </a:solidFill>
                          <a:effectLst/>
                          <a:latin typeface="+mn-lt"/>
                        </a:rPr>
                        <a:t>21%</a:t>
                      </a:r>
                    </a:p>
                  </a:txBody>
                  <a:tcPr marL="7620" marR="7620" marT="7620" marB="0" anchor="b"/>
                </a:tc>
                <a:extLst>
                  <a:ext uri="{0D108BD9-81ED-4DB2-BD59-A6C34878D82A}">
                    <a16:rowId xmlns:a16="http://schemas.microsoft.com/office/drawing/2014/main" val="185084274"/>
                  </a:ext>
                </a:extLst>
              </a:tr>
              <a:tr h="417099">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TOTAL</a:t>
                      </a:r>
                    </a:p>
                  </a:txBody>
                  <a:tcPr marL="7620" marR="7620" marT="7620" marB="0" anchor="b"/>
                </a:tc>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1 725 202 553</a:t>
                      </a:r>
                    </a:p>
                  </a:txBody>
                  <a:tcPr marL="7620" marR="7620" marT="7620" marB="0" anchor="b"/>
                </a:tc>
                <a:tc>
                  <a:txBody>
                    <a:bodyPr/>
                    <a:lstStyle/>
                    <a:p>
                      <a:pPr algn="ctr" fontAlgn="b"/>
                      <a:r>
                        <a:rPr lang="pt-BR" sz="2000" b="1" i="0" u="none" strike="noStrike" dirty="0">
                          <a:solidFill>
                            <a:srgbClr val="000000"/>
                          </a:solidFill>
                          <a:effectLst/>
                          <a:latin typeface="+mn-lt"/>
                        </a:rPr>
                        <a:t>2 012 510 294</a:t>
                      </a:r>
                    </a:p>
                  </a:txBody>
                  <a:tcPr marL="7620" marR="7620" marT="7620" marB="0" anchor="b"/>
                </a:tc>
                <a:tc>
                  <a:txBody>
                    <a:bodyPr/>
                    <a:lstStyle/>
                    <a:p>
                      <a:pPr algn="ctr" fontAlgn="b"/>
                      <a:r>
                        <a:rPr lang="en-US" sz="2000" b="1" i="0" u="none" strike="noStrike" dirty="0">
                          <a:solidFill>
                            <a:srgbClr val="000000"/>
                          </a:solidFill>
                          <a:effectLst/>
                          <a:latin typeface="+mn-lt"/>
                        </a:rPr>
                        <a:t>16.7%</a:t>
                      </a:r>
                    </a:p>
                  </a:txBody>
                  <a:tcPr marL="7620" marR="7620" marT="7620" marB="0" anchor="b"/>
                </a:tc>
                <a:tc>
                  <a:txBody>
                    <a:bodyPr/>
                    <a:lstStyle/>
                    <a:p>
                      <a:pPr algn="ctr" fontAlgn="b"/>
                      <a:r>
                        <a:rPr lang="en-US" sz="2000" b="1" i="0" u="none" strike="noStrike" dirty="0">
                          <a:solidFill>
                            <a:srgbClr val="000000"/>
                          </a:solidFill>
                          <a:effectLst/>
                          <a:latin typeface="+mn-lt"/>
                        </a:rPr>
                        <a:t>100%</a:t>
                      </a:r>
                    </a:p>
                  </a:txBody>
                  <a:tcPr marL="7620" marR="7620" marT="7620" marB="0" anchor="b"/>
                </a:tc>
                <a:extLst>
                  <a:ext uri="{0D108BD9-81ED-4DB2-BD59-A6C34878D82A}">
                    <a16:rowId xmlns:a16="http://schemas.microsoft.com/office/drawing/2014/main" val="241368132"/>
                  </a:ext>
                </a:extLst>
              </a:tr>
            </a:tbl>
          </a:graphicData>
        </a:graphic>
      </p:graphicFrame>
      <p:sp>
        <p:nvSpPr>
          <p:cNvPr id="11" name="TextBox 10">
            <a:extLst>
              <a:ext uri="{FF2B5EF4-FFF2-40B4-BE49-F238E27FC236}">
                <a16:creationId xmlns:a16="http://schemas.microsoft.com/office/drawing/2014/main" id="{7CAE430E-8142-4D54-B5DB-EFDAAE014BEA}"/>
              </a:ext>
            </a:extLst>
          </p:cNvPr>
          <p:cNvSpPr txBox="1"/>
          <p:nvPr/>
        </p:nvSpPr>
        <p:spPr>
          <a:xfrm>
            <a:off x="487359" y="78054"/>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TOTAL BUDGET OVERVIEW</a:t>
            </a:r>
          </a:p>
        </p:txBody>
      </p:sp>
      <p:graphicFrame>
        <p:nvGraphicFramePr>
          <p:cNvPr id="14" name="Content Placeholder 13">
            <a:extLst>
              <a:ext uri="{FF2B5EF4-FFF2-40B4-BE49-F238E27FC236}">
                <a16:creationId xmlns:a16="http://schemas.microsoft.com/office/drawing/2014/main" id="{80CF7414-4F35-4CE2-A070-4AC26E87D669}"/>
              </a:ext>
            </a:extLst>
          </p:cNvPr>
          <p:cNvGraphicFramePr>
            <a:graphicFrameLocks noGrp="1"/>
          </p:cNvGraphicFramePr>
          <p:nvPr>
            <p:ph idx="1"/>
            <p:extLst>
              <p:ext uri="{D42A27DB-BD31-4B8C-83A1-F6EECF244321}">
                <p14:modId xmlns:p14="http://schemas.microsoft.com/office/powerpoint/2010/main" val="2086352367"/>
              </p:ext>
            </p:extLst>
          </p:nvPr>
        </p:nvGraphicFramePr>
        <p:xfrm>
          <a:off x="-592160" y="838528"/>
          <a:ext cx="10307431" cy="38621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005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2630</TotalTime>
  <Words>1638</Words>
  <Application>Microsoft Office PowerPoint</Application>
  <PresentationFormat>On-screen Show (4:3)</PresentationFormat>
  <Paragraphs>431</Paragraphs>
  <Slides>20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Arial Black</vt:lpstr>
      <vt:lpstr>Arial Narrow</vt:lpstr>
      <vt:lpstr>Arial Rounded MT Bold</vt:lpstr>
      <vt:lpstr>Calibri</vt:lpstr>
      <vt:lpstr>Calibri Light</vt:lpstr>
      <vt:lpstr>KG Sorry Not Sorry</vt:lpstr>
      <vt:lpstr>Symbol</vt:lpstr>
      <vt:lpstr>Times New Roman</vt:lpstr>
      <vt:lpstr>Office Theme</vt:lpstr>
      <vt:lpstr>1_Office Theme</vt:lpstr>
      <vt:lpstr>Office Theme</vt:lpstr>
      <vt:lpstr>PowerPoint Presentation</vt:lpstr>
      <vt:lpstr>PowerPoint Presentation</vt:lpstr>
      <vt:lpstr>PowerPoint Presentation</vt:lpstr>
      <vt:lpstr>PowerPoint Presentation</vt:lpstr>
      <vt:lpstr>PHASES IN THE IDP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Laufs, Henry</dc:creator>
  <cp:lastModifiedBy>Mpumela, Zolani</cp:lastModifiedBy>
  <cp:revision>204</cp:revision>
  <dcterms:created xsi:type="dcterms:W3CDTF">2017-07-31T11:58:00Z</dcterms:created>
  <dcterms:modified xsi:type="dcterms:W3CDTF">2023-04-05T08:12:26Z</dcterms:modified>
</cp:coreProperties>
</file>