
<file path=[Content_Types].xml><?xml version="1.0" encoding="utf-8"?>
<Types xmlns="http://schemas.openxmlformats.org/package/2006/content-types">
  <Default Extension="bin" ContentType="application/vnd.openxmlformats-officedocument.oleObject"/>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handoutMasterIdLst>
    <p:handoutMasterId r:id="rId21"/>
  </p:handoutMasterIdLst>
  <p:sldIdLst>
    <p:sldId id="257" r:id="rId2"/>
    <p:sldId id="325" r:id="rId3"/>
    <p:sldId id="314" r:id="rId4"/>
    <p:sldId id="278" r:id="rId5"/>
    <p:sldId id="326" r:id="rId6"/>
    <p:sldId id="315" r:id="rId7"/>
    <p:sldId id="316" r:id="rId8"/>
    <p:sldId id="339" r:id="rId9"/>
    <p:sldId id="338" r:id="rId10"/>
    <p:sldId id="340" r:id="rId11"/>
    <p:sldId id="636" r:id="rId12"/>
    <p:sldId id="638" r:id="rId13"/>
    <p:sldId id="336" r:id="rId14"/>
    <p:sldId id="320" r:id="rId15"/>
    <p:sldId id="327" r:id="rId16"/>
    <p:sldId id="332" r:id="rId17"/>
    <p:sldId id="342" r:id="rId18"/>
    <p:sldId id="321" r:id="rId19"/>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CC00"/>
    <a:srgbClr val="008000"/>
    <a:srgbClr val="FF9900"/>
    <a:srgbClr val="CC00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304" autoAdjust="0"/>
    <p:restoredTop sz="94660"/>
  </p:normalViewPr>
  <p:slideViewPr>
    <p:cSldViewPr snapToGrid="0">
      <p:cViewPr varScale="1">
        <p:scale>
          <a:sx n="113" d="100"/>
          <a:sy n="113" d="100"/>
        </p:scale>
        <p:origin x="552" y="102"/>
      </p:cViewPr>
      <p:guideLst>
        <p:guide orient="horz" pos="2160"/>
        <p:guide pos="3840"/>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6189" cy="498236"/>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sz="quarter" idx="1"/>
          </p:nvPr>
        </p:nvSpPr>
        <p:spPr>
          <a:xfrm>
            <a:off x="3849899" y="0"/>
            <a:ext cx="2946189" cy="498236"/>
          </a:xfrm>
          <a:prstGeom prst="rect">
            <a:avLst/>
          </a:prstGeom>
        </p:spPr>
        <p:txBody>
          <a:bodyPr vert="horz" lIns="91440" tIns="45720" rIns="91440" bIns="45720" rtlCol="0"/>
          <a:lstStyle>
            <a:lvl1pPr algn="r">
              <a:defRPr sz="1200"/>
            </a:lvl1pPr>
          </a:lstStyle>
          <a:p>
            <a:fld id="{894C8D03-F854-4F30-8C81-D16A6E5EEDAC}" type="datetimeFigureOut">
              <a:rPr lang="en-ZA" smtClean="0"/>
              <a:t>2024/05/17</a:t>
            </a:fld>
            <a:endParaRPr lang="en-ZA"/>
          </a:p>
        </p:txBody>
      </p:sp>
      <p:sp>
        <p:nvSpPr>
          <p:cNvPr id="4" name="Footer Placeholder 3"/>
          <p:cNvSpPr>
            <a:spLocks noGrp="1"/>
          </p:cNvSpPr>
          <p:nvPr>
            <p:ph type="ftr" sz="quarter" idx="2"/>
          </p:nvPr>
        </p:nvSpPr>
        <p:spPr>
          <a:xfrm>
            <a:off x="1" y="9428403"/>
            <a:ext cx="2946189" cy="498236"/>
          </a:xfrm>
          <a:prstGeom prst="rect">
            <a:avLst/>
          </a:prstGeom>
        </p:spPr>
        <p:txBody>
          <a:bodyPr vert="horz" lIns="91440" tIns="45720" rIns="91440" bIns="45720" rtlCol="0" anchor="b"/>
          <a:lstStyle>
            <a:lvl1pPr algn="l">
              <a:defRPr sz="1200"/>
            </a:lvl1pPr>
          </a:lstStyle>
          <a:p>
            <a:endParaRPr lang="en-ZA"/>
          </a:p>
        </p:txBody>
      </p:sp>
      <p:sp>
        <p:nvSpPr>
          <p:cNvPr id="5" name="Slide Number Placeholder 4"/>
          <p:cNvSpPr>
            <a:spLocks noGrp="1"/>
          </p:cNvSpPr>
          <p:nvPr>
            <p:ph type="sldNum" sz="quarter" idx="3"/>
          </p:nvPr>
        </p:nvSpPr>
        <p:spPr>
          <a:xfrm>
            <a:off x="3849899" y="9428403"/>
            <a:ext cx="2946189" cy="498236"/>
          </a:xfrm>
          <a:prstGeom prst="rect">
            <a:avLst/>
          </a:prstGeom>
        </p:spPr>
        <p:txBody>
          <a:bodyPr vert="horz" lIns="91440" tIns="45720" rIns="91440" bIns="45720" rtlCol="0" anchor="b"/>
          <a:lstStyle>
            <a:lvl1pPr algn="r">
              <a:defRPr sz="1200"/>
            </a:lvl1pPr>
          </a:lstStyle>
          <a:p>
            <a:fld id="{8F7912F9-60E2-4FB0-A14D-EFAC466F12EB}" type="slidenum">
              <a:rPr lang="en-ZA" smtClean="0"/>
              <a:t>‹#›</a:t>
            </a:fld>
            <a:endParaRPr lang="en-ZA"/>
          </a:p>
        </p:txBody>
      </p:sp>
    </p:spTree>
    <p:extLst>
      <p:ext uri="{BB962C8B-B14F-4D97-AF65-F5344CB8AC3E}">
        <p14:creationId xmlns:p14="http://schemas.microsoft.com/office/powerpoint/2010/main" val="32083188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6189" cy="498236"/>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49899" y="0"/>
            <a:ext cx="2946189" cy="498236"/>
          </a:xfrm>
          <a:prstGeom prst="rect">
            <a:avLst/>
          </a:prstGeom>
        </p:spPr>
        <p:txBody>
          <a:bodyPr vert="horz" lIns="91440" tIns="45720" rIns="91440" bIns="45720" rtlCol="0"/>
          <a:lstStyle>
            <a:lvl1pPr algn="r">
              <a:defRPr sz="1200"/>
            </a:lvl1pPr>
          </a:lstStyle>
          <a:p>
            <a:fld id="{7979162C-1FA7-4AF6-9FEB-7E267D6CA1BC}" type="datetimeFigureOut">
              <a:rPr lang="en-ZA" smtClean="0"/>
              <a:t>2024/05/17</a:t>
            </a:fld>
            <a:endParaRPr lang="en-ZA"/>
          </a:p>
        </p:txBody>
      </p:sp>
      <p:sp>
        <p:nvSpPr>
          <p:cNvPr id="4" name="Slide Image Placeholder 3"/>
          <p:cNvSpPr>
            <a:spLocks noGrp="1" noRot="1" noChangeAspect="1"/>
          </p:cNvSpPr>
          <p:nvPr>
            <p:ph type="sldImg" idx="2"/>
          </p:nvPr>
        </p:nvSpPr>
        <p:spPr>
          <a:xfrm>
            <a:off x="420688" y="1241425"/>
            <a:ext cx="5956300" cy="3349625"/>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79768" y="4777671"/>
            <a:ext cx="5438140" cy="39081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1" y="9428403"/>
            <a:ext cx="2946189" cy="498236"/>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49899" y="9428403"/>
            <a:ext cx="2946189" cy="498236"/>
          </a:xfrm>
          <a:prstGeom prst="rect">
            <a:avLst/>
          </a:prstGeom>
        </p:spPr>
        <p:txBody>
          <a:bodyPr vert="horz" lIns="91440" tIns="45720" rIns="91440" bIns="45720" rtlCol="0" anchor="b"/>
          <a:lstStyle>
            <a:lvl1pPr algn="r">
              <a:defRPr sz="1200"/>
            </a:lvl1pPr>
          </a:lstStyle>
          <a:p>
            <a:fld id="{7A37C0AD-6611-41F1-AE2C-DD8D609C5D7D}" type="slidenum">
              <a:rPr lang="en-ZA" smtClean="0"/>
              <a:t>‹#›</a:t>
            </a:fld>
            <a:endParaRPr lang="en-ZA"/>
          </a:p>
        </p:txBody>
      </p:sp>
    </p:spTree>
    <p:extLst>
      <p:ext uri="{BB962C8B-B14F-4D97-AF65-F5344CB8AC3E}">
        <p14:creationId xmlns:p14="http://schemas.microsoft.com/office/powerpoint/2010/main" val="8775377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p:cNvSpPr>
            <a:spLocks noGrp="1"/>
          </p:cNvSpPr>
          <p:nvPr>
            <p:ph type="dt" sz="half" idx="10"/>
          </p:nvPr>
        </p:nvSpPr>
        <p:spPr/>
        <p:txBody>
          <a:bodyPr/>
          <a:lstStyle/>
          <a:p>
            <a:fld id="{7EA3181B-9E43-4A67-9D96-FDB0710F5EDC}" type="datetime1">
              <a:rPr lang="en-ZA" smtClean="0"/>
              <a:t>2024/05/17</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FD023CDC-A11A-49EE-A14C-68CB92B3A1B2}" type="slidenum">
              <a:rPr lang="en-ZA" smtClean="0"/>
              <a:t>‹#›</a:t>
            </a:fld>
            <a:endParaRPr lang="en-ZA"/>
          </a:p>
        </p:txBody>
      </p:sp>
    </p:spTree>
    <p:extLst>
      <p:ext uri="{BB962C8B-B14F-4D97-AF65-F5344CB8AC3E}">
        <p14:creationId xmlns:p14="http://schemas.microsoft.com/office/powerpoint/2010/main" val="23608992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p>
            <a:fld id="{48F0DD16-B3D2-4E7C-B612-23429851EF36}" type="datetime1">
              <a:rPr lang="en-ZA" smtClean="0"/>
              <a:t>2024/05/17</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FD023CDC-A11A-49EE-A14C-68CB92B3A1B2}" type="slidenum">
              <a:rPr lang="en-ZA" smtClean="0"/>
              <a:t>‹#›</a:t>
            </a:fld>
            <a:endParaRPr lang="en-ZA"/>
          </a:p>
        </p:txBody>
      </p:sp>
    </p:spTree>
    <p:extLst>
      <p:ext uri="{BB962C8B-B14F-4D97-AF65-F5344CB8AC3E}">
        <p14:creationId xmlns:p14="http://schemas.microsoft.com/office/powerpoint/2010/main" val="6454436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p>
            <a:fld id="{F996F35E-8132-4534-8DE4-A285F217C32B}" type="datetime1">
              <a:rPr lang="en-ZA" smtClean="0"/>
              <a:t>2024/05/17</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FD023CDC-A11A-49EE-A14C-68CB92B3A1B2}" type="slidenum">
              <a:rPr lang="en-ZA" smtClean="0"/>
              <a:t>‹#›</a:t>
            </a:fld>
            <a:endParaRPr lang="en-ZA"/>
          </a:p>
        </p:txBody>
      </p:sp>
    </p:spTree>
    <p:extLst>
      <p:ext uri="{BB962C8B-B14F-4D97-AF65-F5344CB8AC3E}">
        <p14:creationId xmlns:p14="http://schemas.microsoft.com/office/powerpoint/2010/main" val="4067811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p>
            <a:fld id="{A331CE15-274C-460A-95A9-A3B4D14CEB55}" type="datetime1">
              <a:rPr lang="en-ZA" smtClean="0"/>
              <a:t>2024/05/17</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FD023CDC-A11A-49EE-A14C-68CB92B3A1B2}" type="slidenum">
              <a:rPr lang="en-ZA" smtClean="0"/>
              <a:t>‹#›</a:t>
            </a:fld>
            <a:endParaRPr lang="en-ZA"/>
          </a:p>
        </p:txBody>
      </p:sp>
    </p:spTree>
    <p:extLst>
      <p:ext uri="{BB962C8B-B14F-4D97-AF65-F5344CB8AC3E}">
        <p14:creationId xmlns:p14="http://schemas.microsoft.com/office/powerpoint/2010/main" val="15480411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B4416D6-691D-453F-8E74-8EA3E6A82741}" type="datetime1">
              <a:rPr lang="en-ZA" smtClean="0"/>
              <a:t>2024/05/17</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FD023CDC-A11A-49EE-A14C-68CB92B3A1B2}" type="slidenum">
              <a:rPr lang="en-ZA" smtClean="0"/>
              <a:t>‹#›</a:t>
            </a:fld>
            <a:endParaRPr lang="en-ZA"/>
          </a:p>
        </p:txBody>
      </p:sp>
    </p:spTree>
    <p:extLst>
      <p:ext uri="{BB962C8B-B14F-4D97-AF65-F5344CB8AC3E}">
        <p14:creationId xmlns:p14="http://schemas.microsoft.com/office/powerpoint/2010/main" val="28504662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p:cNvSpPr>
            <a:spLocks noGrp="1"/>
          </p:cNvSpPr>
          <p:nvPr>
            <p:ph type="dt" sz="half" idx="10"/>
          </p:nvPr>
        </p:nvSpPr>
        <p:spPr/>
        <p:txBody>
          <a:bodyPr/>
          <a:lstStyle/>
          <a:p>
            <a:fld id="{13EBFB42-7F7F-429D-99CF-7E84D4396733}" type="datetime1">
              <a:rPr lang="en-ZA" smtClean="0"/>
              <a:t>2024/05/17</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FD023CDC-A11A-49EE-A14C-68CB92B3A1B2}" type="slidenum">
              <a:rPr lang="en-ZA" smtClean="0"/>
              <a:t>‹#›</a:t>
            </a:fld>
            <a:endParaRPr lang="en-ZA"/>
          </a:p>
        </p:txBody>
      </p:sp>
    </p:spTree>
    <p:extLst>
      <p:ext uri="{BB962C8B-B14F-4D97-AF65-F5344CB8AC3E}">
        <p14:creationId xmlns:p14="http://schemas.microsoft.com/office/powerpoint/2010/main" val="14505957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p:cNvSpPr>
            <a:spLocks noGrp="1"/>
          </p:cNvSpPr>
          <p:nvPr>
            <p:ph type="dt" sz="half" idx="10"/>
          </p:nvPr>
        </p:nvSpPr>
        <p:spPr/>
        <p:txBody>
          <a:bodyPr/>
          <a:lstStyle/>
          <a:p>
            <a:fld id="{EF052EEB-0FE8-4DB0-B6E3-9D37F49F4FC9}" type="datetime1">
              <a:rPr lang="en-ZA" smtClean="0"/>
              <a:t>2024/05/17</a:t>
            </a:fld>
            <a:endParaRPr lang="en-ZA"/>
          </a:p>
        </p:txBody>
      </p:sp>
      <p:sp>
        <p:nvSpPr>
          <p:cNvPr id="8" name="Footer Placeholder 7"/>
          <p:cNvSpPr>
            <a:spLocks noGrp="1"/>
          </p:cNvSpPr>
          <p:nvPr>
            <p:ph type="ftr" sz="quarter" idx="11"/>
          </p:nvPr>
        </p:nvSpPr>
        <p:spPr/>
        <p:txBody>
          <a:bodyPr/>
          <a:lstStyle/>
          <a:p>
            <a:endParaRPr lang="en-ZA"/>
          </a:p>
        </p:txBody>
      </p:sp>
      <p:sp>
        <p:nvSpPr>
          <p:cNvPr id="9" name="Slide Number Placeholder 8"/>
          <p:cNvSpPr>
            <a:spLocks noGrp="1"/>
          </p:cNvSpPr>
          <p:nvPr>
            <p:ph type="sldNum" sz="quarter" idx="12"/>
          </p:nvPr>
        </p:nvSpPr>
        <p:spPr/>
        <p:txBody>
          <a:bodyPr/>
          <a:lstStyle/>
          <a:p>
            <a:fld id="{FD023CDC-A11A-49EE-A14C-68CB92B3A1B2}" type="slidenum">
              <a:rPr lang="en-ZA" smtClean="0"/>
              <a:t>‹#›</a:t>
            </a:fld>
            <a:endParaRPr lang="en-ZA"/>
          </a:p>
        </p:txBody>
      </p:sp>
    </p:spTree>
    <p:extLst>
      <p:ext uri="{BB962C8B-B14F-4D97-AF65-F5344CB8AC3E}">
        <p14:creationId xmlns:p14="http://schemas.microsoft.com/office/powerpoint/2010/main" val="42108645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Date Placeholder 2"/>
          <p:cNvSpPr>
            <a:spLocks noGrp="1"/>
          </p:cNvSpPr>
          <p:nvPr>
            <p:ph type="dt" sz="half" idx="10"/>
          </p:nvPr>
        </p:nvSpPr>
        <p:spPr/>
        <p:txBody>
          <a:bodyPr/>
          <a:lstStyle/>
          <a:p>
            <a:fld id="{0CF00BFD-8CBC-4236-BA63-EFF537A9721D}" type="datetime1">
              <a:rPr lang="en-ZA" smtClean="0"/>
              <a:t>2024/05/17</a:t>
            </a:fld>
            <a:endParaRPr lang="en-ZA"/>
          </a:p>
        </p:txBody>
      </p:sp>
      <p:sp>
        <p:nvSpPr>
          <p:cNvPr id="4" name="Footer Placeholder 3"/>
          <p:cNvSpPr>
            <a:spLocks noGrp="1"/>
          </p:cNvSpPr>
          <p:nvPr>
            <p:ph type="ftr" sz="quarter" idx="11"/>
          </p:nvPr>
        </p:nvSpPr>
        <p:spPr/>
        <p:txBody>
          <a:bodyPr/>
          <a:lstStyle/>
          <a:p>
            <a:endParaRPr lang="en-ZA"/>
          </a:p>
        </p:txBody>
      </p:sp>
      <p:sp>
        <p:nvSpPr>
          <p:cNvPr id="5" name="Slide Number Placeholder 4"/>
          <p:cNvSpPr>
            <a:spLocks noGrp="1"/>
          </p:cNvSpPr>
          <p:nvPr>
            <p:ph type="sldNum" sz="quarter" idx="12"/>
          </p:nvPr>
        </p:nvSpPr>
        <p:spPr/>
        <p:txBody>
          <a:bodyPr/>
          <a:lstStyle/>
          <a:p>
            <a:fld id="{FD023CDC-A11A-49EE-A14C-68CB92B3A1B2}" type="slidenum">
              <a:rPr lang="en-ZA" smtClean="0"/>
              <a:t>‹#›</a:t>
            </a:fld>
            <a:endParaRPr lang="en-ZA"/>
          </a:p>
        </p:txBody>
      </p:sp>
    </p:spTree>
    <p:extLst>
      <p:ext uri="{BB962C8B-B14F-4D97-AF65-F5344CB8AC3E}">
        <p14:creationId xmlns:p14="http://schemas.microsoft.com/office/powerpoint/2010/main" val="4255452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C1ED59-3D45-442F-AF0E-6A07DA1EC13E}" type="datetime1">
              <a:rPr lang="en-ZA" smtClean="0"/>
              <a:t>2024/05/17</a:t>
            </a:fld>
            <a:endParaRPr lang="en-ZA"/>
          </a:p>
        </p:txBody>
      </p:sp>
      <p:sp>
        <p:nvSpPr>
          <p:cNvPr id="3" name="Footer Placeholder 2"/>
          <p:cNvSpPr>
            <a:spLocks noGrp="1"/>
          </p:cNvSpPr>
          <p:nvPr>
            <p:ph type="ftr" sz="quarter" idx="11"/>
          </p:nvPr>
        </p:nvSpPr>
        <p:spPr/>
        <p:txBody>
          <a:bodyPr/>
          <a:lstStyle/>
          <a:p>
            <a:endParaRPr lang="en-ZA"/>
          </a:p>
        </p:txBody>
      </p:sp>
      <p:sp>
        <p:nvSpPr>
          <p:cNvPr id="4" name="Slide Number Placeholder 3"/>
          <p:cNvSpPr>
            <a:spLocks noGrp="1"/>
          </p:cNvSpPr>
          <p:nvPr>
            <p:ph type="sldNum" sz="quarter" idx="12"/>
          </p:nvPr>
        </p:nvSpPr>
        <p:spPr/>
        <p:txBody>
          <a:bodyPr/>
          <a:lstStyle/>
          <a:p>
            <a:fld id="{FD023CDC-A11A-49EE-A14C-68CB92B3A1B2}" type="slidenum">
              <a:rPr lang="en-ZA" smtClean="0"/>
              <a:t>‹#›</a:t>
            </a:fld>
            <a:endParaRPr lang="en-ZA"/>
          </a:p>
        </p:txBody>
      </p:sp>
    </p:spTree>
    <p:extLst>
      <p:ext uri="{BB962C8B-B14F-4D97-AF65-F5344CB8AC3E}">
        <p14:creationId xmlns:p14="http://schemas.microsoft.com/office/powerpoint/2010/main" val="767243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FD7BE2F-3E81-47A6-A87A-752D04FA106A}" type="datetime1">
              <a:rPr lang="en-ZA" smtClean="0"/>
              <a:t>2024/05/17</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FD023CDC-A11A-49EE-A14C-68CB92B3A1B2}" type="slidenum">
              <a:rPr lang="en-ZA" smtClean="0"/>
              <a:t>‹#›</a:t>
            </a:fld>
            <a:endParaRPr lang="en-ZA"/>
          </a:p>
        </p:txBody>
      </p:sp>
    </p:spTree>
    <p:extLst>
      <p:ext uri="{BB962C8B-B14F-4D97-AF65-F5344CB8AC3E}">
        <p14:creationId xmlns:p14="http://schemas.microsoft.com/office/powerpoint/2010/main" val="21244324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E8B7B42-A9CD-4E0A-BFDF-0D027007BA5D}" type="datetime1">
              <a:rPr lang="en-ZA" smtClean="0"/>
              <a:t>2024/05/17</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FD023CDC-A11A-49EE-A14C-68CB92B3A1B2}" type="slidenum">
              <a:rPr lang="en-ZA" smtClean="0"/>
              <a:t>‹#›</a:t>
            </a:fld>
            <a:endParaRPr lang="en-ZA"/>
          </a:p>
        </p:txBody>
      </p:sp>
    </p:spTree>
    <p:extLst>
      <p:ext uri="{BB962C8B-B14F-4D97-AF65-F5344CB8AC3E}">
        <p14:creationId xmlns:p14="http://schemas.microsoft.com/office/powerpoint/2010/main" val="3080404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30B68C-3A9E-47E4-A86E-5EEAEE3B8723}" type="datetime1">
              <a:rPr lang="en-ZA" smtClean="0"/>
              <a:t>2024/05/17</a:t>
            </a:fld>
            <a:endParaRPr lang="en-Z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023CDC-A11A-49EE-A14C-68CB92B3A1B2}" type="slidenum">
              <a:rPr lang="en-ZA" smtClean="0"/>
              <a:t>‹#›</a:t>
            </a:fld>
            <a:endParaRPr lang="en-ZA"/>
          </a:p>
        </p:txBody>
      </p:sp>
    </p:spTree>
    <p:extLst>
      <p:ext uri="{BB962C8B-B14F-4D97-AF65-F5344CB8AC3E}">
        <p14:creationId xmlns:p14="http://schemas.microsoft.com/office/powerpoint/2010/main" val="15777752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jpeg"/><Relationship Id="rId3" Type="http://schemas.openxmlformats.org/officeDocument/2006/relationships/image" Target="../media/image5.png"/><Relationship Id="rId7" Type="http://schemas.openxmlformats.org/officeDocument/2006/relationships/image" Target="../media/image25.png"/><Relationship Id="rId12" Type="http://schemas.openxmlformats.org/officeDocument/2006/relationships/image" Target="../media/image30.jfif"/><Relationship Id="rId2" Type="http://schemas.openxmlformats.org/officeDocument/2006/relationships/image" Target="../media/image4.png"/><Relationship Id="rId16" Type="http://schemas.openxmlformats.org/officeDocument/2006/relationships/image" Target="../media/image34.jpeg"/><Relationship Id="rId1" Type="http://schemas.openxmlformats.org/officeDocument/2006/relationships/slideLayout" Target="../slideLayouts/slideLayout3.xml"/><Relationship Id="rId6" Type="http://schemas.openxmlformats.org/officeDocument/2006/relationships/image" Target="../media/image24.png"/><Relationship Id="rId11" Type="http://schemas.openxmlformats.org/officeDocument/2006/relationships/image" Target="../media/image29.jpeg"/><Relationship Id="rId5" Type="http://schemas.openxmlformats.org/officeDocument/2006/relationships/image" Target="../media/image23.png"/><Relationship Id="rId15" Type="http://schemas.openxmlformats.org/officeDocument/2006/relationships/image" Target="../media/image33.JPG"/><Relationship Id="rId10" Type="http://schemas.openxmlformats.org/officeDocument/2006/relationships/image" Target="../media/image28.jpe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hyperlink" Target="https://seda.kasune.io/"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www.labour.gov.za/" TargetMode="External"/><Relationship Id="rId3" Type="http://schemas.openxmlformats.org/officeDocument/2006/relationships/image" Target="../media/image5.png"/><Relationship Id="rId7" Type="http://schemas.openxmlformats.org/officeDocument/2006/relationships/hyperlink" Target="http://www.nyda.org.za/" TargetMode="External"/><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hyperlink" Target="https://secure.csd.gov.za/" TargetMode="External"/><Relationship Id="rId5" Type="http://schemas.openxmlformats.org/officeDocument/2006/relationships/hyperlink" Target="http://www.sars.co.za/" TargetMode="External"/><Relationship Id="rId4" Type="http://schemas.openxmlformats.org/officeDocument/2006/relationships/hyperlink" Target="http://www.cipc.co.za/"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www.gov.za/" TargetMode="External"/><Relationship Id="rId3" Type="http://schemas.openxmlformats.org/officeDocument/2006/relationships/image" Target="../media/image5.png"/><Relationship Id="rId7" Type="http://schemas.openxmlformats.org/officeDocument/2006/relationships/hyperlink" Target="http://www.smelaboursupport.org.za/" TargetMode="External"/><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hyperlink" Target="http://www.bizjump.co.za/" TargetMode="External"/><Relationship Id="rId5" Type="http://schemas.openxmlformats.org/officeDocument/2006/relationships/hyperlink" Target="http://www.westerncape.gov.za/capeaccess/e-centres" TargetMode="External"/><Relationship Id="rId4" Type="http://schemas.openxmlformats.org/officeDocument/2006/relationships/hyperlink" Target="http://www.wesgro.co.za/" TargetMode="External"/><Relationship Id="rId9" Type="http://schemas.openxmlformats.org/officeDocument/2006/relationships/hyperlink" Target="https://www.google.com/url?sa=t&amp;rct=j&amp;q=&amp;esrc=s&amp;source=web&amp;cd=1&amp;cad=rja&amp;uact=8&amp;ved=2ahUKEwiNho76mZLoAhUCrxoKHTo1DDMQFjAAegQIFhAD&amp;url=https://www.capenature.co.za/&amp;usg=AOvVaw0wN05ERu4jRMTKr_aHxsSa"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www.idc.co.za/" TargetMode="External"/><Relationship Id="rId3" Type="http://schemas.openxmlformats.org/officeDocument/2006/relationships/image" Target="../media/image5.png"/><Relationship Id="rId7" Type="http://schemas.openxmlformats.org/officeDocument/2006/relationships/hyperlink" Target="http://www.nefcorp.cp.za/" TargetMode="External"/><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hyperlink" Target="http://www.thedtic.gov.za/" TargetMode="External"/><Relationship Id="rId11" Type="http://schemas.openxmlformats.org/officeDocument/2006/relationships/hyperlink" Target="http://www.lulalend.co.za/" TargetMode="External"/><Relationship Id="rId5" Type="http://schemas.openxmlformats.org/officeDocument/2006/relationships/hyperlink" Target="http://www.sefa.org.za/" TargetMode="External"/><Relationship Id="rId10" Type="http://schemas.openxmlformats.org/officeDocument/2006/relationships/hyperlink" Target="http://www.businesspartners.co.za/" TargetMode="External"/><Relationship Id="rId4" Type="http://schemas.openxmlformats.org/officeDocument/2006/relationships/hyperlink" Target="http://www.finfind.co.za/" TargetMode="External"/><Relationship Id="rId9" Type="http://schemas.openxmlformats.org/officeDocument/2006/relationships/hyperlink" Target="http://www.fundingconnection.co.za/"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hyperlink" Target="mailto:-Dvandenberg@seda.org.za" TargetMode="External"/><Relationship Id="rId4" Type="http://schemas.openxmlformats.org/officeDocument/2006/relationships/hyperlink" Target="mailto:qcoetzee@seda.org.za"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3.emf"/></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813" y="27676"/>
            <a:ext cx="654677" cy="671043"/>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35498" y="5969958"/>
            <a:ext cx="2210139" cy="761958"/>
          </a:xfrm>
          <a:prstGeom prst="rect">
            <a:avLst/>
          </a:prstGeom>
        </p:spPr>
      </p:pic>
      <p:grpSp>
        <p:nvGrpSpPr>
          <p:cNvPr id="7" name="Group 6"/>
          <p:cNvGrpSpPr/>
          <p:nvPr/>
        </p:nvGrpSpPr>
        <p:grpSpPr>
          <a:xfrm>
            <a:off x="0" y="908550"/>
            <a:ext cx="12192000" cy="5050967"/>
            <a:chOff x="0" y="612807"/>
            <a:chExt cx="12192000" cy="5050967"/>
          </a:xfrm>
        </p:grpSpPr>
        <p:sp>
          <p:nvSpPr>
            <p:cNvPr id="5" name="Rectangle 4"/>
            <p:cNvSpPr/>
            <p:nvPr/>
          </p:nvSpPr>
          <p:spPr>
            <a:xfrm>
              <a:off x="0" y="855358"/>
              <a:ext cx="12192000" cy="4607897"/>
            </a:xfrm>
            <a:prstGeom prst="rect">
              <a:avLst/>
            </a:prstGeom>
            <a:solidFill>
              <a:srgbClr val="005D28"/>
            </a:solidFill>
            <a:ln>
              <a:solidFill>
                <a:srgbClr val="005D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2800" dirty="0">
                <a:latin typeface="din bold"/>
              </a:endParaRPr>
            </a:p>
          </p:txBody>
        </p:sp>
        <p:grpSp>
          <p:nvGrpSpPr>
            <p:cNvPr id="4" name="Group 3"/>
            <p:cNvGrpSpPr/>
            <p:nvPr/>
          </p:nvGrpSpPr>
          <p:grpSpPr>
            <a:xfrm>
              <a:off x="0" y="612807"/>
              <a:ext cx="12192000" cy="450791"/>
              <a:chOff x="0" y="612807"/>
              <a:chExt cx="12192000" cy="450791"/>
            </a:xfrm>
          </p:grpSpPr>
          <p:sp>
            <p:nvSpPr>
              <p:cNvPr id="6" name="Rectangle 5"/>
              <p:cNvSpPr/>
              <p:nvPr/>
            </p:nvSpPr>
            <p:spPr>
              <a:xfrm>
                <a:off x="0" y="834342"/>
                <a:ext cx="5985734" cy="229256"/>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2" name="Picture 1"/>
              <p:cNvPicPr>
                <a:picLocks noChangeAspect="1"/>
              </p:cNvPicPr>
              <p:nvPr/>
            </p:nvPicPr>
            <p:blipFill>
              <a:blip r:embed="rId4"/>
              <a:stretch>
                <a:fillRect/>
              </a:stretch>
            </p:blipFill>
            <p:spPr>
              <a:xfrm>
                <a:off x="5985734" y="612807"/>
                <a:ext cx="6206266" cy="229256"/>
              </a:xfrm>
              <a:prstGeom prst="rect">
                <a:avLst/>
              </a:prstGeom>
            </p:spPr>
          </p:pic>
        </p:grpSp>
        <p:grpSp>
          <p:nvGrpSpPr>
            <p:cNvPr id="3" name="Group 2"/>
            <p:cNvGrpSpPr/>
            <p:nvPr/>
          </p:nvGrpSpPr>
          <p:grpSpPr>
            <a:xfrm>
              <a:off x="0" y="5255015"/>
              <a:ext cx="12192000" cy="408759"/>
              <a:chOff x="0" y="5265406"/>
              <a:chExt cx="12192000" cy="408759"/>
            </a:xfrm>
          </p:grpSpPr>
          <p:sp>
            <p:nvSpPr>
              <p:cNvPr id="13" name="Rectangle 12"/>
              <p:cNvSpPr/>
              <p:nvPr/>
            </p:nvSpPr>
            <p:spPr>
              <a:xfrm>
                <a:off x="0" y="5452630"/>
                <a:ext cx="5985734" cy="22153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8" name="Picture 17"/>
              <p:cNvPicPr>
                <a:picLocks noChangeAspect="1"/>
              </p:cNvPicPr>
              <p:nvPr/>
            </p:nvPicPr>
            <p:blipFill>
              <a:blip r:embed="rId4"/>
              <a:stretch>
                <a:fillRect/>
              </a:stretch>
            </p:blipFill>
            <p:spPr>
              <a:xfrm>
                <a:off x="5985734" y="5265406"/>
                <a:ext cx="6206266" cy="187224"/>
              </a:xfrm>
              <a:prstGeom prst="rect">
                <a:avLst/>
              </a:prstGeom>
            </p:spPr>
          </p:pic>
        </p:grpSp>
      </p:grpSp>
      <p:sp>
        <p:nvSpPr>
          <p:cNvPr id="14" name="Slide Number Placeholder 13"/>
          <p:cNvSpPr>
            <a:spLocks noGrp="1"/>
          </p:cNvSpPr>
          <p:nvPr>
            <p:ph type="sldNum" sz="quarter" idx="12"/>
          </p:nvPr>
        </p:nvSpPr>
        <p:spPr/>
        <p:txBody>
          <a:bodyPr/>
          <a:lstStyle/>
          <a:p>
            <a:fld id="{FD023CDC-A11A-49EE-A14C-68CB92B3A1B2}" type="slidenum">
              <a:rPr lang="en-ZA" smtClean="0"/>
              <a:t>1</a:t>
            </a:fld>
            <a:endParaRPr lang="en-ZA"/>
          </a:p>
        </p:txBody>
      </p:sp>
      <p:sp>
        <p:nvSpPr>
          <p:cNvPr id="8" name="Rectangle 7"/>
          <p:cNvSpPr/>
          <p:nvPr/>
        </p:nvSpPr>
        <p:spPr>
          <a:xfrm>
            <a:off x="369574" y="1602750"/>
            <a:ext cx="11232319" cy="707886"/>
          </a:xfrm>
          <a:prstGeom prst="rect">
            <a:avLst/>
          </a:prstGeom>
        </p:spPr>
        <p:txBody>
          <a:bodyPr wrap="square">
            <a:spAutoFit/>
          </a:bodyPr>
          <a:lstStyle/>
          <a:p>
            <a:pPr algn="ctr">
              <a:defRPr/>
            </a:pPr>
            <a:r>
              <a:rPr lang="en-US" sz="4000" b="1" dirty="0">
                <a:solidFill>
                  <a:prstClr val="white"/>
                </a:solidFill>
                <a:latin typeface="Trebuchet MS" pitchFamily="34" charset="0"/>
                <a:ea typeface="ＭＳ Ｐゴシック" pitchFamily="1" charset="-128"/>
                <a:cs typeface="Arial" pitchFamily="34" charset="0"/>
              </a:rPr>
              <a:t>SMALL ENTERPRISE DEVELOPMENT AGENCY</a:t>
            </a:r>
          </a:p>
        </p:txBody>
      </p:sp>
      <p:sp>
        <p:nvSpPr>
          <p:cNvPr id="16" name="TextBox 15"/>
          <p:cNvSpPr txBox="1"/>
          <p:nvPr/>
        </p:nvSpPr>
        <p:spPr>
          <a:xfrm>
            <a:off x="1887887" y="3003072"/>
            <a:ext cx="6647974" cy="1938992"/>
          </a:xfrm>
          <a:prstGeom prst="rect">
            <a:avLst/>
          </a:prstGeom>
          <a:noFill/>
        </p:spPr>
        <p:txBody>
          <a:bodyPr wrap="none" rtlCol="0">
            <a:spAutoFit/>
          </a:bodyPr>
          <a:lstStyle/>
          <a:p>
            <a:r>
              <a:rPr lang="en-ZA" sz="2400" dirty="0">
                <a:solidFill>
                  <a:schemeClr val="bg1"/>
                </a:solidFill>
                <a:latin typeface="din bold"/>
              </a:rPr>
              <a:t>DATE:	17 </a:t>
            </a:r>
            <a:r>
              <a:rPr lang="en-ZA" sz="2400">
                <a:solidFill>
                  <a:schemeClr val="bg1"/>
                </a:solidFill>
                <a:latin typeface="din bold"/>
              </a:rPr>
              <a:t>May 2024</a:t>
            </a:r>
          </a:p>
          <a:p>
            <a:r>
              <a:rPr lang="en-ZA" sz="2400" dirty="0">
                <a:solidFill>
                  <a:schemeClr val="bg1"/>
                </a:solidFill>
                <a:latin typeface="din bold"/>
              </a:rPr>
              <a:t>		    </a:t>
            </a:r>
          </a:p>
          <a:p>
            <a:r>
              <a:rPr lang="en-ZA" sz="2400" dirty="0">
                <a:solidFill>
                  <a:schemeClr val="bg1"/>
                </a:solidFill>
                <a:latin typeface="din bold"/>
              </a:rPr>
              <a:t>EVENT: SMME Conference and Expo			</a:t>
            </a:r>
            <a:br>
              <a:rPr lang="en-ZA" sz="2400" dirty="0">
                <a:solidFill>
                  <a:schemeClr val="bg1"/>
                </a:solidFill>
                <a:latin typeface="din bold"/>
              </a:rPr>
            </a:br>
            <a:endParaRPr lang="en-ZA" sz="2400" dirty="0">
              <a:solidFill>
                <a:schemeClr val="bg1"/>
              </a:solidFill>
              <a:latin typeface="din bold"/>
            </a:endParaRPr>
          </a:p>
          <a:p>
            <a:r>
              <a:rPr lang="en-ZA" sz="2400" dirty="0">
                <a:solidFill>
                  <a:schemeClr val="bg1"/>
                </a:solidFill>
                <a:latin typeface="din bold"/>
              </a:rPr>
              <a:t>NAME OF PRESENTER	: Denise van den Berg</a:t>
            </a:r>
            <a:endParaRPr lang="en-US" sz="2400" dirty="0">
              <a:solidFill>
                <a:schemeClr val="bg1"/>
              </a:solidFill>
            </a:endParaRPr>
          </a:p>
        </p:txBody>
      </p:sp>
    </p:spTree>
    <p:extLst>
      <p:ext uri="{BB962C8B-B14F-4D97-AF65-F5344CB8AC3E}">
        <p14:creationId xmlns:p14="http://schemas.microsoft.com/office/powerpoint/2010/main" val="1153110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153" y="670618"/>
            <a:ext cx="12199153" cy="134124"/>
          </a:xfrm>
          <a:prstGeom prst="rect">
            <a:avLst/>
          </a:prstGeom>
        </p:spPr>
      </p:pic>
      <p:pic>
        <p:nvPicPr>
          <p:cNvPr id="5" name="Picture 4"/>
          <p:cNvPicPr>
            <a:picLocks noChangeAspect="1"/>
          </p:cNvPicPr>
          <p:nvPr/>
        </p:nvPicPr>
        <p:blipFill>
          <a:blip r:embed="rId3"/>
          <a:stretch>
            <a:fillRect/>
          </a:stretch>
        </p:blipFill>
        <p:spPr>
          <a:xfrm>
            <a:off x="96393" y="0"/>
            <a:ext cx="652329" cy="670618"/>
          </a:xfrm>
          <a:prstGeom prst="rect">
            <a:avLst/>
          </a:prstGeom>
        </p:spPr>
      </p:pic>
      <p:pic>
        <p:nvPicPr>
          <p:cNvPr id="6" name="Picture 5"/>
          <p:cNvPicPr>
            <a:picLocks noChangeAspect="1"/>
          </p:cNvPicPr>
          <p:nvPr/>
        </p:nvPicPr>
        <p:blipFill>
          <a:blip r:embed="rId2"/>
          <a:stretch>
            <a:fillRect/>
          </a:stretch>
        </p:blipFill>
        <p:spPr>
          <a:xfrm>
            <a:off x="-1" y="6330350"/>
            <a:ext cx="12199153" cy="134124"/>
          </a:xfrm>
          <a:prstGeom prst="rect">
            <a:avLst/>
          </a:prstGeom>
        </p:spPr>
      </p:pic>
      <p:sp>
        <p:nvSpPr>
          <p:cNvPr id="2" name="Slide Number Placeholder 1"/>
          <p:cNvSpPr>
            <a:spLocks noGrp="1"/>
          </p:cNvSpPr>
          <p:nvPr>
            <p:ph type="sldNum" sz="quarter" idx="12"/>
          </p:nvPr>
        </p:nvSpPr>
        <p:spPr/>
        <p:txBody>
          <a:bodyPr/>
          <a:lstStyle/>
          <a:p>
            <a:fld id="{FD023CDC-A11A-49EE-A14C-68CB92B3A1B2}" type="slidenum">
              <a:rPr lang="en-ZA" smtClean="0"/>
              <a:t>10</a:t>
            </a:fld>
            <a:endParaRPr lang="en-ZA"/>
          </a:p>
        </p:txBody>
      </p:sp>
      <p:sp>
        <p:nvSpPr>
          <p:cNvPr id="8" name="Rectangle 7"/>
          <p:cNvSpPr/>
          <p:nvPr/>
        </p:nvSpPr>
        <p:spPr>
          <a:xfrm>
            <a:off x="1004979" y="60322"/>
            <a:ext cx="2979726" cy="523220"/>
          </a:xfrm>
          <a:prstGeom prst="rect">
            <a:avLst/>
          </a:prstGeom>
        </p:spPr>
        <p:txBody>
          <a:bodyPr wrap="none">
            <a:spAutoFit/>
          </a:bodyPr>
          <a:lstStyle/>
          <a:p>
            <a:pPr algn="ctr">
              <a:defRPr/>
            </a:pPr>
            <a:r>
              <a:rPr lang="en-US" sz="2800" b="1" dirty="0">
                <a:latin typeface="Trebuchet MS" pitchFamily="34" charset="0"/>
              </a:rPr>
              <a:t>SEDA OFFERINGS</a:t>
            </a:r>
          </a:p>
        </p:txBody>
      </p:sp>
      <p:sp>
        <p:nvSpPr>
          <p:cNvPr id="11" name="Content Placeholder 2"/>
          <p:cNvSpPr txBox="1">
            <a:spLocks/>
          </p:cNvSpPr>
          <p:nvPr/>
        </p:nvSpPr>
        <p:spPr bwMode="auto">
          <a:xfrm>
            <a:off x="748722" y="933450"/>
            <a:ext cx="8468591" cy="4921849"/>
          </a:xfrm>
          <a:prstGeom prst="rect">
            <a:avLst/>
          </a:prstGeom>
          <a:noFill/>
          <a:ln w="9525">
            <a:noFill/>
            <a:miter lim="800000"/>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a:lstStyle>
            <a:lvl1pPr marL="342900" indent="-342900" algn="l" rtl="0" eaLnBrk="0" fontAlgn="base" hangingPunct="0">
              <a:spcBef>
                <a:spcPct val="20000"/>
              </a:spcBef>
              <a:spcAft>
                <a:spcPct val="0"/>
              </a:spcAft>
              <a:buClr>
                <a:schemeClr val="folHlink"/>
              </a:buClr>
              <a:buFont typeface="Wingdings" pitchFamily="2" charset="2"/>
              <a:buChar char="§"/>
              <a:defRPr sz="2000" b="1">
                <a:solidFill>
                  <a:schemeClr val="tx1"/>
                </a:solidFill>
                <a:latin typeface="DIN-Light"/>
                <a:ea typeface="+mn-ea"/>
                <a:cs typeface="+mn-cs"/>
              </a:defRPr>
            </a:lvl1pPr>
            <a:lvl2pPr marL="742950" indent="-285750" algn="l" rtl="0" eaLnBrk="0" fontAlgn="base" hangingPunct="0">
              <a:spcBef>
                <a:spcPct val="20000"/>
              </a:spcBef>
              <a:spcAft>
                <a:spcPct val="0"/>
              </a:spcAft>
              <a:buClr>
                <a:schemeClr val="folHlink"/>
              </a:buClr>
              <a:buFont typeface="Wingdings" pitchFamily="2" charset="2"/>
              <a:buChar char=""/>
              <a:defRPr sz="2800">
                <a:solidFill>
                  <a:schemeClr val="tx1"/>
                </a:solidFill>
                <a:latin typeface="DIN-Light"/>
                <a:ea typeface="+mn-ea"/>
              </a:defRPr>
            </a:lvl2pPr>
            <a:lvl3pPr marL="1143000" indent="-228600" algn="l" rtl="0" eaLnBrk="0" fontAlgn="base" hangingPunct="0">
              <a:spcBef>
                <a:spcPct val="20000"/>
              </a:spcBef>
              <a:spcAft>
                <a:spcPct val="0"/>
              </a:spcAft>
              <a:buClr>
                <a:schemeClr val="folHlink"/>
              </a:buClr>
              <a:buFont typeface="Wingdings 3" pitchFamily="18" charset="2"/>
              <a:buChar char=""/>
              <a:defRPr sz="1600">
                <a:solidFill>
                  <a:schemeClr val="tx1"/>
                </a:solidFill>
                <a:latin typeface="DIN-Light"/>
                <a:ea typeface="+mn-ea"/>
              </a:defRPr>
            </a:lvl3pPr>
            <a:lvl4pPr marL="1600200" indent="-228600" algn="l" rtl="0" eaLnBrk="0" fontAlgn="base" hangingPunct="0">
              <a:spcBef>
                <a:spcPct val="20000"/>
              </a:spcBef>
              <a:spcAft>
                <a:spcPct val="0"/>
              </a:spcAft>
              <a:buChar char="–"/>
              <a:defRPr sz="1700">
                <a:solidFill>
                  <a:schemeClr val="tx1"/>
                </a:solidFill>
                <a:latin typeface="DIN-Light"/>
                <a:ea typeface="+mn-ea"/>
              </a:defRPr>
            </a:lvl4pPr>
            <a:lvl5pPr marL="2057400" indent="-228600" algn="l" rtl="0" eaLnBrk="0" fontAlgn="base" hangingPunct="0">
              <a:spcBef>
                <a:spcPct val="20000"/>
              </a:spcBef>
              <a:spcAft>
                <a:spcPct val="0"/>
              </a:spcAft>
              <a:buChar char="»"/>
              <a:defRPr sz="1400">
                <a:solidFill>
                  <a:schemeClr val="tx1"/>
                </a:solidFill>
                <a:latin typeface="DIN-Light"/>
                <a:ea typeface="+mn-ea"/>
              </a:defRPr>
            </a:lvl5pPr>
            <a:lvl6pPr marL="2514600" indent="-228600" algn="l" rtl="0" fontAlgn="base">
              <a:spcBef>
                <a:spcPct val="20000"/>
              </a:spcBef>
              <a:spcAft>
                <a:spcPct val="0"/>
              </a:spcAft>
              <a:defRPr sz="1400">
                <a:solidFill>
                  <a:schemeClr val="tx1"/>
                </a:solidFill>
                <a:latin typeface="+mn-lt"/>
                <a:ea typeface="+mn-ea"/>
              </a:defRPr>
            </a:lvl6pPr>
            <a:lvl7pPr marL="2971800" indent="-228600" algn="l" rtl="0" fontAlgn="base">
              <a:spcBef>
                <a:spcPct val="20000"/>
              </a:spcBef>
              <a:spcAft>
                <a:spcPct val="0"/>
              </a:spcAft>
              <a:defRPr sz="1400">
                <a:solidFill>
                  <a:schemeClr val="tx1"/>
                </a:solidFill>
                <a:latin typeface="+mn-lt"/>
                <a:ea typeface="+mn-ea"/>
              </a:defRPr>
            </a:lvl7pPr>
            <a:lvl8pPr marL="3429000" indent="-228600" algn="l" rtl="0" fontAlgn="base">
              <a:spcBef>
                <a:spcPct val="20000"/>
              </a:spcBef>
              <a:spcAft>
                <a:spcPct val="0"/>
              </a:spcAft>
              <a:defRPr sz="1400">
                <a:solidFill>
                  <a:schemeClr val="tx1"/>
                </a:solidFill>
                <a:latin typeface="+mn-lt"/>
                <a:ea typeface="+mn-ea"/>
              </a:defRPr>
            </a:lvl8pPr>
            <a:lvl9pPr marL="3886200" indent="-228600" algn="l" rtl="0" fontAlgn="base">
              <a:spcBef>
                <a:spcPct val="20000"/>
              </a:spcBef>
              <a:spcAft>
                <a:spcPct val="0"/>
              </a:spcAft>
              <a:defRPr sz="1400">
                <a:solidFill>
                  <a:schemeClr val="tx1"/>
                </a:solidFill>
                <a:latin typeface="+mn-lt"/>
                <a:ea typeface="+mn-ea"/>
              </a:defRPr>
            </a:lvl9pPr>
          </a:lstStyle>
          <a:p>
            <a:pPr marL="457200" indent="-457200" eaLnBrk="1" hangingPunct="1">
              <a:spcBef>
                <a:spcPct val="50000"/>
              </a:spcBef>
              <a:buClr>
                <a:srgbClr val="FF6600"/>
              </a:buClr>
              <a:buFont typeface="+mj-lt"/>
              <a:buAutoNum type="arabicPeriod" startAt="4"/>
              <a:defRPr/>
            </a:pPr>
            <a:r>
              <a:rPr lang="en-ZA" b="0" dirty="0">
                <a:latin typeface="Trebuchet MS" pitchFamily="34" charset="0"/>
              </a:rPr>
              <a:t>Seda Business Grow</a:t>
            </a:r>
          </a:p>
          <a:p>
            <a:pPr eaLnBrk="1" hangingPunct="1">
              <a:spcBef>
                <a:spcPct val="50000"/>
              </a:spcBef>
              <a:buClr>
                <a:srgbClr val="FF6600"/>
              </a:buClr>
              <a:defRPr/>
            </a:pPr>
            <a:r>
              <a:rPr lang="en-ZA" b="0" dirty="0">
                <a:latin typeface="Trebuchet MS" pitchFamily="34" charset="0"/>
              </a:rPr>
              <a:t>Business System Support</a:t>
            </a:r>
          </a:p>
          <a:p>
            <a:pPr eaLnBrk="1" hangingPunct="1">
              <a:spcBef>
                <a:spcPct val="50000"/>
              </a:spcBef>
              <a:buClr>
                <a:srgbClr val="FF6600"/>
              </a:buClr>
              <a:defRPr/>
            </a:pPr>
            <a:r>
              <a:rPr lang="en-ZA" b="0" dirty="0">
                <a:latin typeface="Trebuchet MS" pitchFamily="34" charset="0"/>
              </a:rPr>
              <a:t>Cooperative Support</a:t>
            </a:r>
          </a:p>
          <a:p>
            <a:pPr eaLnBrk="1" hangingPunct="1">
              <a:spcBef>
                <a:spcPct val="50000"/>
              </a:spcBef>
              <a:buClr>
                <a:srgbClr val="FF6600"/>
              </a:buClr>
              <a:defRPr/>
            </a:pPr>
            <a:r>
              <a:rPr lang="en-ZA" b="0" dirty="0">
                <a:latin typeface="Trebuchet MS" pitchFamily="34" charset="0"/>
              </a:rPr>
              <a:t>Growth Strategies</a:t>
            </a:r>
          </a:p>
          <a:p>
            <a:pPr marL="0" indent="0" eaLnBrk="1" hangingPunct="1">
              <a:lnSpc>
                <a:spcPct val="80000"/>
              </a:lnSpc>
              <a:spcBef>
                <a:spcPct val="50000"/>
              </a:spcBef>
              <a:buClr>
                <a:srgbClr val="FF6600"/>
              </a:buClr>
              <a:buNone/>
              <a:defRPr/>
            </a:pPr>
            <a:endParaRPr lang="en-ZA" sz="2200" b="0" dirty="0">
              <a:solidFill>
                <a:prstClr val="black"/>
              </a:solidFill>
              <a:latin typeface="Trebuchet MS" pitchFamily="34" charset="0"/>
            </a:endParaRPr>
          </a:p>
          <a:p>
            <a:pPr marL="0" indent="0" eaLnBrk="1" hangingPunct="1">
              <a:lnSpc>
                <a:spcPct val="80000"/>
              </a:lnSpc>
              <a:spcBef>
                <a:spcPct val="50000"/>
              </a:spcBef>
              <a:buClr>
                <a:srgbClr val="FF6600"/>
              </a:buClr>
              <a:buNone/>
              <a:defRPr/>
            </a:pPr>
            <a:endParaRPr lang="en-ZA" sz="2200" b="0" dirty="0">
              <a:solidFill>
                <a:prstClr val="black"/>
              </a:solidFill>
              <a:latin typeface="Trebuchet MS" pitchFamily="34" charset="0"/>
            </a:endParaRPr>
          </a:p>
          <a:p>
            <a:pPr eaLnBrk="1" hangingPunct="1">
              <a:lnSpc>
                <a:spcPct val="80000"/>
              </a:lnSpc>
              <a:spcBef>
                <a:spcPct val="50000"/>
              </a:spcBef>
              <a:buClr>
                <a:srgbClr val="FF6600"/>
              </a:buClr>
              <a:defRPr/>
            </a:pPr>
            <a:endParaRPr lang="en-US" sz="2200" b="0" dirty="0">
              <a:solidFill>
                <a:prstClr val="black"/>
              </a:solidFill>
              <a:latin typeface="Trebuchet MS" pitchFamily="34" charset="0"/>
            </a:endParaRPr>
          </a:p>
          <a:p>
            <a:pPr marL="0" indent="0" eaLnBrk="1" hangingPunct="1">
              <a:spcBef>
                <a:spcPct val="50000"/>
              </a:spcBef>
              <a:buClr>
                <a:srgbClr val="FF6600"/>
              </a:buClr>
              <a:buNone/>
              <a:defRPr/>
            </a:pPr>
            <a:r>
              <a:rPr lang="en-ZA" sz="1100" b="0" dirty="0">
                <a:latin typeface="Trebuchet MS" pitchFamily="34" charset="0"/>
              </a:rPr>
              <a:t>      </a:t>
            </a:r>
          </a:p>
        </p:txBody>
      </p:sp>
      <p:pic>
        <p:nvPicPr>
          <p:cNvPr id="3" name="Picture 2">
            <a:extLst>
              <a:ext uri="{FF2B5EF4-FFF2-40B4-BE49-F238E27FC236}">
                <a16:creationId xmlns:a16="http://schemas.microsoft.com/office/drawing/2014/main" id="{5E5A9CEC-0F43-AC67-8089-09AA13C6D265}"/>
              </a:ext>
            </a:extLst>
          </p:cNvPr>
          <p:cNvPicPr>
            <a:picLocks noChangeAspect="1"/>
          </p:cNvPicPr>
          <p:nvPr/>
        </p:nvPicPr>
        <p:blipFill>
          <a:blip r:embed="rId4"/>
          <a:stretch>
            <a:fillRect/>
          </a:stretch>
        </p:blipFill>
        <p:spPr>
          <a:xfrm>
            <a:off x="6385818" y="933450"/>
            <a:ext cx="5057460" cy="3201619"/>
          </a:xfrm>
          <a:prstGeom prst="rect">
            <a:avLst/>
          </a:prstGeom>
        </p:spPr>
      </p:pic>
      <p:pic>
        <p:nvPicPr>
          <p:cNvPr id="7" name="Picture 6">
            <a:extLst>
              <a:ext uri="{FF2B5EF4-FFF2-40B4-BE49-F238E27FC236}">
                <a16:creationId xmlns:a16="http://schemas.microsoft.com/office/drawing/2014/main" id="{890E570D-DBC7-70D1-0C78-76FC2988E68C}"/>
              </a:ext>
            </a:extLst>
          </p:cNvPr>
          <p:cNvPicPr>
            <a:picLocks noChangeAspect="1"/>
          </p:cNvPicPr>
          <p:nvPr/>
        </p:nvPicPr>
        <p:blipFill>
          <a:blip r:embed="rId5"/>
          <a:stretch>
            <a:fillRect/>
          </a:stretch>
        </p:blipFill>
        <p:spPr>
          <a:xfrm>
            <a:off x="1229688" y="3264274"/>
            <a:ext cx="4133446" cy="2591025"/>
          </a:xfrm>
          <a:prstGeom prst="rect">
            <a:avLst/>
          </a:prstGeom>
        </p:spPr>
      </p:pic>
    </p:spTree>
    <p:extLst>
      <p:ext uri="{BB962C8B-B14F-4D97-AF65-F5344CB8AC3E}">
        <p14:creationId xmlns:p14="http://schemas.microsoft.com/office/powerpoint/2010/main" val="2931236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1000"/>
                                        <p:tgtEl>
                                          <p:spTgt spid="11">
                                            <p:txEl>
                                              <p:pRg st="0" end="0"/>
                                            </p:txEl>
                                          </p:spTgt>
                                        </p:tgtEl>
                                      </p:cBhvr>
                                    </p:animEffect>
                                    <p:anim calcmode="lin" valueType="num">
                                      <p:cBhvr>
                                        <p:cTn id="13"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1">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fade">
                                      <p:cBhvr>
                                        <p:cTn id="17" dur="1000"/>
                                        <p:tgtEl>
                                          <p:spTgt spid="11">
                                            <p:txEl>
                                              <p:pRg st="1" end="1"/>
                                            </p:txEl>
                                          </p:spTgt>
                                        </p:tgtEl>
                                      </p:cBhvr>
                                    </p:animEffect>
                                    <p:anim calcmode="lin" valueType="num">
                                      <p:cBhvr>
                                        <p:cTn id="18"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11">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xEl>
                                              <p:pRg st="2" end="2"/>
                                            </p:txEl>
                                          </p:spTgt>
                                        </p:tgtEl>
                                        <p:attrNameLst>
                                          <p:attrName>style.visibility</p:attrName>
                                        </p:attrNameLst>
                                      </p:cBhvr>
                                      <p:to>
                                        <p:strVal val="visible"/>
                                      </p:to>
                                    </p:set>
                                    <p:animEffect transition="in" filter="fade">
                                      <p:cBhvr>
                                        <p:cTn id="22" dur="1000"/>
                                        <p:tgtEl>
                                          <p:spTgt spid="11">
                                            <p:txEl>
                                              <p:pRg st="2" end="2"/>
                                            </p:txEl>
                                          </p:spTgt>
                                        </p:tgtEl>
                                      </p:cBhvr>
                                    </p:animEffect>
                                    <p:anim calcmode="lin" valueType="num">
                                      <p:cBhvr>
                                        <p:cTn id="23"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11">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xEl>
                                              <p:pRg st="3" end="3"/>
                                            </p:txEl>
                                          </p:spTgt>
                                        </p:tgtEl>
                                        <p:attrNameLst>
                                          <p:attrName>style.visibility</p:attrName>
                                        </p:attrNameLst>
                                      </p:cBhvr>
                                      <p:to>
                                        <p:strVal val="visible"/>
                                      </p:to>
                                    </p:set>
                                    <p:animEffect transition="in" filter="fade">
                                      <p:cBhvr>
                                        <p:cTn id="27" dur="1000"/>
                                        <p:tgtEl>
                                          <p:spTgt spid="11">
                                            <p:txEl>
                                              <p:pRg st="3" end="3"/>
                                            </p:txEl>
                                          </p:spTgt>
                                        </p:tgtEl>
                                      </p:cBhvr>
                                    </p:animEffect>
                                    <p:anim calcmode="lin" valueType="num">
                                      <p:cBhvr>
                                        <p:cTn id="28"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11">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153" y="741481"/>
            <a:ext cx="12199153" cy="134124"/>
          </a:xfrm>
          <a:prstGeom prst="rect">
            <a:avLst/>
          </a:prstGeom>
        </p:spPr>
      </p:pic>
      <p:pic>
        <p:nvPicPr>
          <p:cNvPr id="5" name="Picture 4"/>
          <p:cNvPicPr>
            <a:picLocks noChangeAspect="1"/>
          </p:cNvPicPr>
          <p:nvPr/>
        </p:nvPicPr>
        <p:blipFill>
          <a:blip r:embed="rId3"/>
          <a:stretch>
            <a:fillRect/>
          </a:stretch>
        </p:blipFill>
        <p:spPr>
          <a:xfrm>
            <a:off x="96393" y="0"/>
            <a:ext cx="652329" cy="670618"/>
          </a:xfrm>
          <a:prstGeom prst="rect">
            <a:avLst/>
          </a:prstGeom>
        </p:spPr>
      </p:pic>
      <p:sp>
        <p:nvSpPr>
          <p:cNvPr id="9" name="Rectangle 8"/>
          <p:cNvSpPr/>
          <p:nvPr/>
        </p:nvSpPr>
        <p:spPr>
          <a:xfrm>
            <a:off x="839202" y="-42774"/>
            <a:ext cx="5393155" cy="659540"/>
          </a:xfrm>
          <a:prstGeom prst="rect">
            <a:avLst/>
          </a:prstGeom>
        </p:spPr>
        <p:txBody>
          <a:bodyPr wrap="square">
            <a:spAutoFit/>
          </a:bodyPr>
          <a:lstStyle/>
          <a:p>
            <a:pPr lvl="0">
              <a:lnSpc>
                <a:spcPct val="150000"/>
              </a:lnSpc>
              <a:spcBef>
                <a:spcPts val="600"/>
              </a:spcBef>
              <a:spcAft>
                <a:spcPts val="600"/>
              </a:spcAft>
            </a:pPr>
            <a:r>
              <a:rPr lang="en-ZA" sz="2800" b="1" dirty="0">
                <a:latin typeface="Trebuchet MS" panose="020B0603020202020204" pitchFamily="34" charset="0"/>
              </a:rPr>
              <a:t>SEDA PRODUCTS AND SERVICES</a:t>
            </a:r>
          </a:p>
        </p:txBody>
      </p:sp>
      <p:graphicFrame>
        <p:nvGraphicFramePr>
          <p:cNvPr id="3" name="Table 2">
            <a:extLst>
              <a:ext uri="{FF2B5EF4-FFF2-40B4-BE49-F238E27FC236}">
                <a16:creationId xmlns:a16="http://schemas.microsoft.com/office/drawing/2014/main" id="{764428E5-8F60-A602-5F6E-02E44874850E}"/>
              </a:ext>
            </a:extLst>
          </p:cNvPr>
          <p:cNvGraphicFramePr>
            <a:graphicFrameLocks noGrp="1"/>
          </p:cNvGraphicFramePr>
          <p:nvPr>
            <p:extLst>
              <p:ext uri="{D42A27DB-BD31-4B8C-83A1-F6EECF244321}">
                <p14:modId xmlns:p14="http://schemas.microsoft.com/office/powerpoint/2010/main" val="418957997"/>
              </p:ext>
            </p:extLst>
          </p:nvPr>
        </p:nvGraphicFramePr>
        <p:xfrm>
          <a:off x="96393" y="906347"/>
          <a:ext cx="11971282" cy="5882877"/>
        </p:xfrm>
        <a:graphic>
          <a:graphicData uri="http://schemas.openxmlformats.org/drawingml/2006/table">
            <a:tbl>
              <a:tblPr firstRow="1" bandRow="1">
                <a:tableStyleId>{00A15C55-8517-42AA-B614-E9B94910E393}</a:tableStyleId>
              </a:tblPr>
              <a:tblGrid>
                <a:gridCol w="3265781">
                  <a:extLst>
                    <a:ext uri="{9D8B030D-6E8A-4147-A177-3AD203B41FA5}">
                      <a16:colId xmlns:a16="http://schemas.microsoft.com/office/drawing/2014/main" val="2553850378"/>
                    </a:ext>
                  </a:extLst>
                </a:gridCol>
                <a:gridCol w="8705501">
                  <a:extLst>
                    <a:ext uri="{9D8B030D-6E8A-4147-A177-3AD203B41FA5}">
                      <a16:colId xmlns:a16="http://schemas.microsoft.com/office/drawing/2014/main" val="582710751"/>
                    </a:ext>
                  </a:extLst>
                </a:gridCol>
              </a:tblGrid>
              <a:tr h="588818">
                <a:tc>
                  <a:txBody>
                    <a:bodyPr/>
                    <a:lstStyle/>
                    <a:p>
                      <a:pPr algn="ctr"/>
                      <a:r>
                        <a:rPr lang="en-ZA">
                          <a:latin typeface="Trebuchet MS" panose="020B0603020202020204" pitchFamily="34" charset="0"/>
                        </a:rPr>
                        <a:t>Programme </a:t>
                      </a:r>
                    </a:p>
                  </a:txBody>
                  <a:tcPr anchor="ctr"/>
                </a:tc>
                <a:tc>
                  <a:txBody>
                    <a:bodyPr/>
                    <a:lstStyle/>
                    <a:p>
                      <a:pPr algn="ctr"/>
                      <a:r>
                        <a:rPr lang="en-ZA">
                          <a:latin typeface="Trebuchet MS" panose="020B0603020202020204" pitchFamily="34" charset="0"/>
                        </a:rPr>
                        <a:t>Description </a:t>
                      </a:r>
                    </a:p>
                  </a:txBody>
                  <a:tcPr anchor="ctr"/>
                </a:tc>
                <a:extLst>
                  <a:ext uri="{0D108BD9-81ED-4DB2-BD59-A6C34878D82A}">
                    <a16:rowId xmlns:a16="http://schemas.microsoft.com/office/drawing/2014/main" val="2087724669"/>
                  </a:ext>
                </a:extLst>
              </a:tr>
              <a:tr h="1136833">
                <a:tc>
                  <a:txBody>
                    <a:bodyPr/>
                    <a:lstStyle/>
                    <a:p>
                      <a:pPr algn="ctr"/>
                      <a:r>
                        <a:rPr lang="en-ZA" b="1">
                          <a:latin typeface="Trebuchet MS" panose="020B0603020202020204" pitchFamily="34" charset="0"/>
                        </a:rPr>
                        <a:t>Export Development Programme</a:t>
                      </a:r>
                    </a:p>
                  </a:txBody>
                  <a:tcPr anchor="ctr"/>
                </a:tc>
                <a:tc>
                  <a:txBody>
                    <a:bodyPr/>
                    <a:lstStyle/>
                    <a:p>
                      <a:pPr marL="285750" indent="-285750" algn="just">
                        <a:buFont typeface="Wingdings" panose="05000000000000000000" pitchFamily="2" charset="2"/>
                        <a:buChar char="v"/>
                      </a:pPr>
                      <a:r>
                        <a:rPr lang="en-ZA" sz="1400" dirty="0">
                          <a:latin typeface="Trebuchet MS" panose="020B0603020202020204" pitchFamily="34" charset="0"/>
                        </a:rPr>
                        <a:t>This is a programme whereby small enterprises are assessed with regards to their export readiness and then supported with a number of relevant interventions to ensure that they become export ready. Once it is determined that they are export ready they are provided with opportunities to market their products locally and internationally through trade shows and other platforms. </a:t>
                      </a:r>
                    </a:p>
                  </a:txBody>
                  <a:tcPr marL="68580" marR="68580" marT="0" marB="0" anchor="ctr"/>
                </a:tc>
                <a:extLst>
                  <a:ext uri="{0D108BD9-81ED-4DB2-BD59-A6C34878D82A}">
                    <a16:rowId xmlns:a16="http://schemas.microsoft.com/office/drawing/2014/main" val="3129175372"/>
                  </a:ext>
                </a:extLst>
              </a:tr>
              <a:tr h="899433">
                <a:tc>
                  <a:txBody>
                    <a:bodyPr/>
                    <a:lstStyle/>
                    <a:p>
                      <a:pPr marL="0" algn="ctr" defTabSz="914400" rtl="0" eaLnBrk="1" latinLnBrk="0" hangingPunct="1"/>
                      <a:r>
                        <a:rPr lang="en-ZA" sz="1800" b="1" kern="1200">
                          <a:solidFill>
                            <a:schemeClr val="dk1"/>
                          </a:solidFill>
                          <a:latin typeface="Trebuchet MS" panose="020B0603020202020204" pitchFamily="34" charset="0"/>
                          <a:ea typeface="+mn-ea"/>
                          <a:cs typeface="+mn-cs"/>
                        </a:rPr>
                        <a:t>Manufacturing Support Programme </a:t>
                      </a:r>
                    </a:p>
                  </a:txBody>
                  <a:tcPr anchor="ctr"/>
                </a:tc>
                <a:tc>
                  <a:txBody>
                    <a:bodyPr/>
                    <a:lstStyle/>
                    <a:p>
                      <a:pPr marL="285750" marR="0" lvl="0" indent="-285750" algn="just" defTabSz="914400" rtl="0" eaLnBrk="1" fontAlgn="auto" latinLnBrk="0" hangingPunct="1">
                        <a:lnSpc>
                          <a:spcPct val="107000"/>
                        </a:lnSpc>
                        <a:spcBef>
                          <a:spcPts val="0"/>
                        </a:spcBef>
                        <a:spcAft>
                          <a:spcPts val="0"/>
                        </a:spcAft>
                        <a:buClrTx/>
                        <a:buSzTx/>
                        <a:buFont typeface="Wingdings" panose="05000000000000000000" pitchFamily="2" charset="2"/>
                        <a:buChar char="v"/>
                        <a:tabLst/>
                        <a:defRPr/>
                      </a:pPr>
                      <a:r>
                        <a:rPr lang="en-ZA" sz="1400" kern="1200" dirty="0">
                          <a:solidFill>
                            <a:schemeClr val="dk1"/>
                          </a:solidFill>
                          <a:latin typeface="Trebuchet MS" panose="020B0603020202020204" pitchFamily="34" charset="0"/>
                          <a:ea typeface="+mn-ea"/>
                          <a:cs typeface="+mn-cs"/>
                        </a:rPr>
                        <a:t>This is a programme designed to assist small and micro manufacturers, the support includes technical and generic training, Quality Systems implementation as well as assistance to acquire necessary machinery and equipment to support their growth.</a:t>
                      </a:r>
                    </a:p>
                  </a:txBody>
                  <a:tcPr marL="68580" marR="68580" marT="0" marB="0" anchor="ctr"/>
                </a:tc>
                <a:extLst>
                  <a:ext uri="{0D108BD9-81ED-4DB2-BD59-A6C34878D82A}">
                    <a16:rowId xmlns:a16="http://schemas.microsoft.com/office/drawing/2014/main" val="4230676475"/>
                  </a:ext>
                </a:extLst>
              </a:tr>
              <a:tr h="1052120">
                <a:tc>
                  <a:txBody>
                    <a:bodyPr/>
                    <a:lstStyle/>
                    <a:p>
                      <a:pPr algn="ctr"/>
                      <a:r>
                        <a:rPr lang="en-ZA" sz="1800" b="1">
                          <a:latin typeface="Trebuchet MS" panose="020B0603020202020204" pitchFamily="34" charset="0"/>
                        </a:rPr>
                        <a:t>Supplier Development Programme</a:t>
                      </a:r>
                      <a:endParaRPr lang="en-ZA" b="1">
                        <a:latin typeface="Trebuchet MS" panose="020B0603020202020204" pitchFamily="34" charset="0"/>
                      </a:endParaRPr>
                    </a:p>
                  </a:txBody>
                  <a:tcPr anchor="ctr"/>
                </a:tc>
                <a:tc>
                  <a:txBody>
                    <a:bodyPr/>
                    <a:lstStyle/>
                    <a:p>
                      <a:pPr marL="285750" marR="0" lvl="0" indent="-285750" algn="just" defTabSz="914400" rtl="0" eaLnBrk="1" fontAlgn="auto" latinLnBrk="0" hangingPunct="1">
                        <a:lnSpc>
                          <a:spcPct val="107000"/>
                        </a:lnSpc>
                        <a:spcBef>
                          <a:spcPts val="0"/>
                        </a:spcBef>
                        <a:spcAft>
                          <a:spcPts val="0"/>
                        </a:spcAft>
                        <a:buClrTx/>
                        <a:buSzTx/>
                        <a:buFont typeface="Wingdings" panose="05000000000000000000" pitchFamily="2" charset="2"/>
                        <a:buChar char="v"/>
                        <a:tabLst/>
                        <a:defRPr/>
                      </a:pPr>
                      <a:r>
                        <a:rPr lang="en-ZA" sz="1400" kern="1200">
                          <a:solidFill>
                            <a:schemeClr val="dk1"/>
                          </a:solidFill>
                          <a:latin typeface="Trebuchet MS" panose="020B0603020202020204" pitchFamily="34" charset="0"/>
                          <a:ea typeface="+mn-ea"/>
                          <a:cs typeface="+mn-cs"/>
                        </a:rPr>
                        <a:t>The supplier development programme is a framework whereby Seda supports corporates and private sector companies to implement supplier development programmes. The objective is to ensure that the supplier development initiatives implemented are value adding, aligned to best practice and to ensure that SMME’s are provided with market access opportunities.</a:t>
                      </a:r>
                    </a:p>
                  </a:txBody>
                  <a:tcPr marL="68580" marR="68580" marT="0" marB="0" anchor="ctr"/>
                </a:tc>
                <a:extLst>
                  <a:ext uri="{0D108BD9-81ED-4DB2-BD59-A6C34878D82A}">
                    <a16:rowId xmlns:a16="http://schemas.microsoft.com/office/drawing/2014/main" val="3584309229"/>
                  </a:ext>
                </a:extLst>
              </a:tr>
              <a:tr h="889686">
                <a:tc>
                  <a:txBody>
                    <a:bodyPr/>
                    <a:lstStyle/>
                    <a:p>
                      <a:pPr algn="ctr"/>
                      <a:r>
                        <a:rPr lang="en-ZA" sz="1800" b="1">
                          <a:latin typeface="Trebuchet MS" panose="020B0603020202020204" pitchFamily="34" charset="0"/>
                        </a:rPr>
                        <a:t>Coaching Programme</a:t>
                      </a:r>
                      <a:endParaRPr lang="en-ZA" b="1">
                        <a:latin typeface="Trebuchet MS" panose="020B0603020202020204" pitchFamily="34" charset="0"/>
                      </a:endParaRPr>
                    </a:p>
                  </a:txBody>
                  <a:tcPr anchor="ctr"/>
                </a:tc>
                <a:tc>
                  <a:txBody>
                    <a:bodyPr/>
                    <a:lstStyle/>
                    <a:p>
                      <a:pPr marL="285750" marR="0" lvl="0" indent="-285750" algn="just" defTabSz="914400" rtl="0" eaLnBrk="1" fontAlgn="auto" latinLnBrk="0" hangingPunct="1">
                        <a:lnSpc>
                          <a:spcPct val="107000"/>
                        </a:lnSpc>
                        <a:spcBef>
                          <a:spcPts val="0"/>
                        </a:spcBef>
                        <a:spcAft>
                          <a:spcPts val="0"/>
                        </a:spcAft>
                        <a:buClrTx/>
                        <a:buSzTx/>
                        <a:buFont typeface="Wingdings" panose="05000000000000000000" pitchFamily="2" charset="2"/>
                        <a:buChar char="v"/>
                        <a:tabLst/>
                        <a:defRPr/>
                      </a:pPr>
                      <a:r>
                        <a:rPr lang="en-ZA" sz="1400" kern="1200">
                          <a:solidFill>
                            <a:schemeClr val="dk1"/>
                          </a:solidFill>
                          <a:latin typeface="Trebuchet MS" panose="020B0603020202020204" pitchFamily="34" charset="0"/>
                          <a:ea typeface="+mn-ea"/>
                          <a:cs typeface="+mn-cs"/>
                        </a:rPr>
                        <a:t>The Seda Enterprise Coaching Programme is a programme based on international best practice. It is a ten-month programme focused on growing small businesses. The programme focuses on providing a set of generic business skills, individual entrepreneur coaching as well as establishing peer to peer mentorship networks.</a:t>
                      </a:r>
                    </a:p>
                  </a:txBody>
                  <a:tcPr marL="68580" marR="68580" marT="0" marB="0" anchor="ctr"/>
                </a:tc>
                <a:extLst>
                  <a:ext uri="{0D108BD9-81ED-4DB2-BD59-A6C34878D82A}">
                    <a16:rowId xmlns:a16="http://schemas.microsoft.com/office/drawing/2014/main" val="3900499429"/>
                  </a:ext>
                </a:extLst>
              </a:tr>
              <a:tr h="655878">
                <a:tc>
                  <a:txBody>
                    <a:bodyPr/>
                    <a:lstStyle/>
                    <a:p>
                      <a:pPr algn="ctr"/>
                      <a:r>
                        <a:rPr lang="en-ZA" sz="1800" b="1">
                          <a:latin typeface="Trebuchet MS" panose="020B0603020202020204" pitchFamily="34" charset="0"/>
                        </a:rPr>
                        <a:t>Mentorship Programme</a:t>
                      </a:r>
                      <a:endParaRPr lang="en-ZA" b="1">
                        <a:latin typeface="Trebuchet MS" panose="020B0603020202020204" pitchFamily="34" charset="0"/>
                      </a:endParaRPr>
                    </a:p>
                  </a:txBody>
                  <a:tcPr anchor="ctr"/>
                </a:tc>
                <a:tc>
                  <a:txBody>
                    <a:bodyPr/>
                    <a:lstStyle/>
                    <a:p>
                      <a:pPr marL="285750" marR="0" lvl="0" indent="-285750" algn="just" defTabSz="914400" rtl="0" eaLnBrk="1" fontAlgn="auto" latinLnBrk="0" hangingPunct="1">
                        <a:lnSpc>
                          <a:spcPct val="107000"/>
                        </a:lnSpc>
                        <a:spcBef>
                          <a:spcPts val="0"/>
                        </a:spcBef>
                        <a:spcAft>
                          <a:spcPts val="0"/>
                        </a:spcAft>
                        <a:buClrTx/>
                        <a:buSzTx/>
                        <a:buFont typeface="Wingdings" panose="05000000000000000000" pitchFamily="2" charset="2"/>
                        <a:buChar char="v"/>
                        <a:tabLst/>
                        <a:defRPr/>
                      </a:pPr>
                      <a:r>
                        <a:rPr lang="en-ZA" sz="1400" kern="1200" dirty="0">
                          <a:solidFill>
                            <a:schemeClr val="dk1"/>
                          </a:solidFill>
                          <a:latin typeface="Trebuchet MS" panose="020B0603020202020204" pitchFamily="34" charset="0"/>
                          <a:ea typeface="+mn-ea"/>
                          <a:cs typeface="+mn-cs"/>
                        </a:rPr>
                        <a:t>This programmes focuses on linking small enterprises and entrepreneurs with a skilled and experienced mentor to assist the business to grow, impart knowledge and experience and unlock various market opportunities.</a:t>
                      </a:r>
                    </a:p>
                  </a:txBody>
                  <a:tcPr marL="68580" marR="68580" marT="0" marB="0" anchor="ctr"/>
                </a:tc>
                <a:extLst>
                  <a:ext uri="{0D108BD9-81ED-4DB2-BD59-A6C34878D82A}">
                    <a16:rowId xmlns:a16="http://schemas.microsoft.com/office/drawing/2014/main" val="498436013"/>
                  </a:ext>
                </a:extLst>
              </a:tr>
              <a:tr h="627849">
                <a:tc>
                  <a:txBody>
                    <a:bodyPr/>
                    <a:lstStyle/>
                    <a:p>
                      <a:pPr algn="ctr"/>
                      <a:r>
                        <a:rPr lang="en-ZA" b="1">
                          <a:latin typeface="Trebuchet MS" panose="020B0603020202020204" pitchFamily="34" charset="0"/>
                        </a:rPr>
                        <a:t>Business management training </a:t>
                      </a:r>
                    </a:p>
                  </a:txBody>
                  <a:tcPr anchor="ctr"/>
                </a:tc>
                <a:tc>
                  <a:txBody>
                    <a:bodyPr/>
                    <a:lstStyle/>
                    <a:p>
                      <a:pPr marL="285750" marR="0" lvl="0" indent="-285750" algn="just" defTabSz="914400" rtl="0" eaLnBrk="1" fontAlgn="auto" latinLnBrk="0" hangingPunct="1">
                        <a:lnSpc>
                          <a:spcPct val="107000"/>
                        </a:lnSpc>
                        <a:spcBef>
                          <a:spcPts val="0"/>
                        </a:spcBef>
                        <a:spcAft>
                          <a:spcPts val="0"/>
                        </a:spcAft>
                        <a:buClrTx/>
                        <a:buSzTx/>
                        <a:buFont typeface="Wingdings" panose="05000000000000000000" pitchFamily="2" charset="2"/>
                        <a:buChar char="v"/>
                        <a:tabLst/>
                        <a:defRPr/>
                      </a:pPr>
                      <a:r>
                        <a:rPr lang="en-ZA" sz="1400" kern="1200" dirty="0">
                          <a:solidFill>
                            <a:schemeClr val="dk1"/>
                          </a:solidFill>
                          <a:latin typeface="Trebuchet MS" panose="020B0603020202020204" pitchFamily="34" charset="0"/>
                          <a:ea typeface="+mn-ea"/>
                          <a:cs typeface="+mn-cs"/>
                        </a:rPr>
                        <a:t>This intervention is focused on providing aspiring and existing small business owners with business management training, to enable their business to be sustainable and grow. </a:t>
                      </a:r>
                    </a:p>
                  </a:txBody>
                  <a:tcPr marL="68580" marR="68580" marT="0" marB="0" anchor="ctr"/>
                </a:tc>
                <a:extLst>
                  <a:ext uri="{0D108BD9-81ED-4DB2-BD59-A6C34878D82A}">
                    <a16:rowId xmlns:a16="http://schemas.microsoft.com/office/drawing/2014/main" val="2187180772"/>
                  </a:ext>
                </a:extLst>
              </a:tr>
            </a:tbl>
          </a:graphicData>
        </a:graphic>
      </p:graphicFrame>
    </p:spTree>
    <p:extLst>
      <p:ext uri="{BB962C8B-B14F-4D97-AF65-F5344CB8AC3E}">
        <p14:creationId xmlns:p14="http://schemas.microsoft.com/office/powerpoint/2010/main" val="5507545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153" y="741481"/>
            <a:ext cx="12199153" cy="134124"/>
          </a:xfrm>
          <a:prstGeom prst="rect">
            <a:avLst/>
          </a:prstGeom>
        </p:spPr>
      </p:pic>
      <p:pic>
        <p:nvPicPr>
          <p:cNvPr id="5" name="Picture 4"/>
          <p:cNvPicPr>
            <a:picLocks noChangeAspect="1"/>
          </p:cNvPicPr>
          <p:nvPr/>
        </p:nvPicPr>
        <p:blipFill>
          <a:blip r:embed="rId3"/>
          <a:stretch>
            <a:fillRect/>
          </a:stretch>
        </p:blipFill>
        <p:spPr>
          <a:xfrm>
            <a:off x="96393" y="0"/>
            <a:ext cx="652329" cy="670618"/>
          </a:xfrm>
          <a:prstGeom prst="rect">
            <a:avLst/>
          </a:prstGeom>
        </p:spPr>
      </p:pic>
      <p:graphicFrame>
        <p:nvGraphicFramePr>
          <p:cNvPr id="3" name="Table 2">
            <a:extLst>
              <a:ext uri="{FF2B5EF4-FFF2-40B4-BE49-F238E27FC236}">
                <a16:creationId xmlns:a16="http://schemas.microsoft.com/office/drawing/2014/main" id="{764428E5-8F60-A602-5F6E-02E44874850E}"/>
              </a:ext>
            </a:extLst>
          </p:cNvPr>
          <p:cNvGraphicFramePr>
            <a:graphicFrameLocks noGrp="1"/>
          </p:cNvGraphicFramePr>
          <p:nvPr/>
        </p:nvGraphicFramePr>
        <p:xfrm>
          <a:off x="257175" y="938740"/>
          <a:ext cx="11696700" cy="5732930"/>
        </p:xfrm>
        <a:graphic>
          <a:graphicData uri="http://schemas.openxmlformats.org/drawingml/2006/table">
            <a:tbl>
              <a:tblPr firstRow="1" bandRow="1">
                <a:tableStyleId>{00A15C55-8517-42AA-B614-E9B94910E393}</a:tableStyleId>
              </a:tblPr>
              <a:tblGrid>
                <a:gridCol w="3190875">
                  <a:extLst>
                    <a:ext uri="{9D8B030D-6E8A-4147-A177-3AD203B41FA5}">
                      <a16:colId xmlns:a16="http://schemas.microsoft.com/office/drawing/2014/main" val="2553850378"/>
                    </a:ext>
                  </a:extLst>
                </a:gridCol>
                <a:gridCol w="8505825">
                  <a:extLst>
                    <a:ext uri="{9D8B030D-6E8A-4147-A177-3AD203B41FA5}">
                      <a16:colId xmlns:a16="http://schemas.microsoft.com/office/drawing/2014/main" val="582710751"/>
                    </a:ext>
                  </a:extLst>
                </a:gridCol>
              </a:tblGrid>
              <a:tr h="606008">
                <a:tc>
                  <a:txBody>
                    <a:bodyPr/>
                    <a:lstStyle/>
                    <a:p>
                      <a:pPr algn="ctr"/>
                      <a:r>
                        <a:rPr lang="en-ZA">
                          <a:latin typeface="Trebuchet MS" panose="020B0603020202020204" pitchFamily="34" charset="0"/>
                        </a:rPr>
                        <a:t>Programme </a:t>
                      </a:r>
                    </a:p>
                  </a:txBody>
                  <a:tcPr anchor="ctr"/>
                </a:tc>
                <a:tc>
                  <a:txBody>
                    <a:bodyPr/>
                    <a:lstStyle/>
                    <a:p>
                      <a:pPr algn="ctr"/>
                      <a:r>
                        <a:rPr lang="en-ZA" dirty="0">
                          <a:latin typeface="Trebuchet MS" panose="020B0603020202020204" pitchFamily="34" charset="0"/>
                        </a:rPr>
                        <a:t>Description </a:t>
                      </a:r>
                    </a:p>
                  </a:txBody>
                  <a:tcPr anchor="ctr"/>
                </a:tc>
                <a:extLst>
                  <a:ext uri="{0D108BD9-81ED-4DB2-BD59-A6C34878D82A}">
                    <a16:rowId xmlns:a16="http://schemas.microsoft.com/office/drawing/2014/main" val="2087724669"/>
                  </a:ext>
                </a:extLst>
              </a:tr>
              <a:tr h="1211470">
                <a:tc>
                  <a:txBody>
                    <a:bodyPr/>
                    <a:lstStyle/>
                    <a:p>
                      <a:pPr marL="0" algn="ctr" defTabSz="914400" rtl="0" eaLnBrk="1" latinLnBrk="0" hangingPunct="1"/>
                      <a:r>
                        <a:rPr lang="en-ZA" sz="1800" b="1" kern="1200">
                          <a:solidFill>
                            <a:schemeClr val="dk1"/>
                          </a:solidFill>
                          <a:latin typeface="Trebuchet MS" panose="020B0603020202020204" pitchFamily="34" charset="0"/>
                          <a:ea typeface="+mn-ea"/>
                          <a:cs typeface="+mn-cs"/>
                        </a:rPr>
                        <a:t>Cooperatives and Community Public Private Partnerships </a:t>
                      </a:r>
                    </a:p>
                  </a:txBody>
                  <a:tcPr anchor="ctr"/>
                </a:tc>
                <a:tc>
                  <a:txBody>
                    <a:bodyPr/>
                    <a:lstStyle/>
                    <a:p>
                      <a:pPr marL="285750" indent="-285750" algn="just">
                        <a:buFont typeface="Wingdings" panose="05000000000000000000" pitchFamily="2" charset="2"/>
                        <a:buChar char="v"/>
                      </a:pPr>
                      <a:r>
                        <a:rPr lang="en-ZA" sz="1400" dirty="0">
                          <a:latin typeface="Trebuchet MS" panose="020B0603020202020204" pitchFamily="34" charset="0"/>
                        </a:rPr>
                        <a:t> Seda support co-operatives on principles of co-operation, how to manage a co-operative. Training co-operatives on the Co-operatives Act, and on how to go about forming a co-operative. Further support includes business management training and providing cooperatives with business development interventions. </a:t>
                      </a:r>
                    </a:p>
                  </a:txBody>
                  <a:tcPr marL="68580" marR="68580" marT="0" marB="0" anchor="ctr"/>
                </a:tc>
                <a:extLst>
                  <a:ext uri="{0D108BD9-81ED-4DB2-BD59-A6C34878D82A}">
                    <a16:rowId xmlns:a16="http://schemas.microsoft.com/office/drawing/2014/main" val="3129175372"/>
                  </a:ext>
                </a:extLst>
              </a:tr>
              <a:tr h="983008">
                <a:tc>
                  <a:txBody>
                    <a:bodyPr/>
                    <a:lstStyle/>
                    <a:p>
                      <a:pPr marL="0" algn="ctr" defTabSz="914400" rtl="0" eaLnBrk="1" latinLnBrk="0" hangingPunct="1"/>
                      <a:r>
                        <a:rPr lang="en-ZA" sz="1800" b="1" kern="1200">
                          <a:solidFill>
                            <a:schemeClr val="dk1"/>
                          </a:solidFill>
                          <a:latin typeface="Trebuchet MS" panose="020B0603020202020204" pitchFamily="34" charset="0"/>
                          <a:ea typeface="+mn-ea"/>
                          <a:cs typeface="+mn-cs"/>
                        </a:rPr>
                        <a:t>Basic Entrepreneurial skills Development </a:t>
                      </a:r>
                    </a:p>
                  </a:txBody>
                  <a:tcPr anchor="ctr"/>
                </a:tc>
                <a:tc>
                  <a:txBody>
                    <a:bodyPr/>
                    <a:lstStyle/>
                    <a:p>
                      <a:pPr marL="285750" marR="0" lvl="0" indent="-285750" algn="just" defTabSz="914400" rtl="0" eaLnBrk="1" fontAlgn="auto" latinLnBrk="0" hangingPunct="1">
                        <a:lnSpc>
                          <a:spcPct val="107000"/>
                        </a:lnSpc>
                        <a:spcBef>
                          <a:spcPts val="0"/>
                        </a:spcBef>
                        <a:spcAft>
                          <a:spcPts val="0"/>
                        </a:spcAft>
                        <a:buClrTx/>
                        <a:buSzTx/>
                        <a:buFont typeface="Wingdings" panose="05000000000000000000" pitchFamily="2" charset="2"/>
                        <a:buChar char="v"/>
                        <a:tabLst/>
                        <a:defRPr/>
                      </a:pPr>
                      <a:r>
                        <a:rPr lang="en-ZA" sz="1400" kern="1200" dirty="0">
                          <a:solidFill>
                            <a:schemeClr val="dk1"/>
                          </a:solidFill>
                          <a:latin typeface="Trebuchet MS" panose="020B0603020202020204" pitchFamily="34" charset="0"/>
                          <a:ea typeface="+mn-ea"/>
                          <a:cs typeface="+mn-cs"/>
                        </a:rPr>
                        <a:t>The programme is designed to transfer of basic business skills to micro-business owners during weekly two-hour one-on-one training/coaching sessions at their business premises over approximately 15 months.</a:t>
                      </a:r>
                    </a:p>
                  </a:txBody>
                  <a:tcPr marL="68580" marR="68580" marT="0" marB="0" anchor="ctr"/>
                </a:tc>
                <a:extLst>
                  <a:ext uri="{0D108BD9-81ED-4DB2-BD59-A6C34878D82A}">
                    <a16:rowId xmlns:a16="http://schemas.microsoft.com/office/drawing/2014/main" val="4230676475"/>
                  </a:ext>
                </a:extLst>
              </a:tr>
              <a:tr h="895630">
                <a:tc>
                  <a:txBody>
                    <a:bodyPr/>
                    <a:lstStyle/>
                    <a:p>
                      <a:pPr marL="0" algn="ctr" defTabSz="914400" rtl="0" eaLnBrk="1" latinLnBrk="0" hangingPunct="1"/>
                      <a:r>
                        <a:rPr lang="en-ZA" sz="1800" b="1" kern="1200">
                          <a:solidFill>
                            <a:schemeClr val="dk1"/>
                          </a:solidFill>
                          <a:latin typeface="Trebuchet MS" panose="020B0603020202020204" pitchFamily="34" charset="0"/>
                          <a:ea typeface="+mn-ea"/>
                          <a:cs typeface="+mn-cs"/>
                        </a:rPr>
                        <a:t>Quality &amp; Standards</a:t>
                      </a:r>
                    </a:p>
                  </a:txBody>
                  <a:tcPr anchor="ctr"/>
                </a:tc>
                <a:tc>
                  <a:txBody>
                    <a:bodyPr/>
                    <a:lstStyle/>
                    <a:p>
                      <a:pPr marL="285750" marR="0" lvl="0" indent="-285750" algn="just" defTabSz="914400" rtl="0" eaLnBrk="1" fontAlgn="auto" latinLnBrk="0" hangingPunct="1">
                        <a:lnSpc>
                          <a:spcPct val="107000"/>
                        </a:lnSpc>
                        <a:spcBef>
                          <a:spcPts val="0"/>
                        </a:spcBef>
                        <a:spcAft>
                          <a:spcPts val="0"/>
                        </a:spcAft>
                        <a:buClrTx/>
                        <a:buSzTx/>
                        <a:buFont typeface="Wingdings" panose="05000000000000000000" pitchFamily="2" charset="2"/>
                        <a:buChar char="v"/>
                        <a:tabLst/>
                        <a:defRPr/>
                      </a:pPr>
                      <a:r>
                        <a:rPr lang="en-ZA" sz="1400" kern="1200">
                          <a:solidFill>
                            <a:schemeClr val="dk1"/>
                          </a:solidFill>
                          <a:latin typeface="Trebuchet MS" panose="020B0603020202020204" pitchFamily="34" charset="0"/>
                          <a:ea typeface="+mn-ea"/>
                          <a:cs typeface="+mn-cs"/>
                        </a:rPr>
                        <a:t>The programme entails management systems development that ensures that the enterprises become resilient and operate efficiently. Product Testing /Certification ensures that the products manufactured by the entrepreneurs are safe and meet the statutory and regulatory requirement.</a:t>
                      </a:r>
                    </a:p>
                    <a:p>
                      <a:pPr marL="285750" marR="0" lvl="0" indent="-285750" algn="just" defTabSz="914400" rtl="0" eaLnBrk="1" fontAlgn="auto" latinLnBrk="0" hangingPunct="1">
                        <a:lnSpc>
                          <a:spcPct val="107000"/>
                        </a:lnSpc>
                        <a:spcBef>
                          <a:spcPts val="0"/>
                        </a:spcBef>
                        <a:spcAft>
                          <a:spcPts val="0"/>
                        </a:spcAft>
                        <a:buClrTx/>
                        <a:buSzTx/>
                        <a:buFont typeface="Wingdings" panose="05000000000000000000" pitchFamily="2" charset="2"/>
                        <a:buChar char="v"/>
                        <a:tabLst/>
                        <a:defRPr/>
                      </a:pPr>
                      <a:endParaRPr lang="en-US" sz="1400" kern="1200">
                        <a:solidFill>
                          <a:schemeClr val="dk1"/>
                        </a:solidFill>
                        <a:latin typeface="Trebuchet MS" panose="020B0603020202020204" pitchFamily="34" charset="0"/>
                        <a:ea typeface="+mn-ea"/>
                        <a:cs typeface="+mn-cs"/>
                      </a:endParaRPr>
                    </a:p>
                  </a:txBody>
                  <a:tcPr marL="68580" marR="68580" marT="0" marB="0" anchor="ctr"/>
                </a:tc>
                <a:extLst>
                  <a:ext uri="{0D108BD9-81ED-4DB2-BD59-A6C34878D82A}">
                    <a16:rowId xmlns:a16="http://schemas.microsoft.com/office/drawing/2014/main" val="3584309229"/>
                  </a:ext>
                </a:extLst>
              </a:tr>
              <a:tr h="682003">
                <a:tc>
                  <a:txBody>
                    <a:bodyPr/>
                    <a:lstStyle/>
                    <a:p>
                      <a:pPr marL="0" algn="ctr" defTabSz="914400" rtl="0" eaLnBrk="1" latinLnBrk="0" hangingPunct="1"/>
                      <a:r>
                        <a:rPr lang="en-ZA" sz="1800" b="1" kern="1200">
                          <a:solidFill>
                            <a:schemeClr val="dk1"/>
                          </a:solidFill>
                          <a:latin typeface="Trebuchet MS" panose="020B0603020202020204" pitchFamily="34" charset="0"/>
                          <a:ea typeface="+mn-ea"/>
                          <a:cs typeface="+mn-cs"/>
                        </a:rPr>
                        <a:t>Technology Transfer Programme</a:t>
                      </a:r>
                    </a:p>
                  </a:txBody>
                  <a:tcPr anchor="ctr"/>
                </a:tc>
                <a:tc>
                  <a:txBody>
                    <a:bodyPr/>
                    <a:lstStyle/>
                    <a:p>
                      <a:pPr marL="285750" marR="0" lvl="0" indent="-285750" algn="just" defTabSz="914400" rtl="0" eaLnBrk="1" fontAlgn="auto" latinLnBrk="0" hangingPunct="1">
                        <a:lnSpc>
                          <a:spcPct val="107000"/>
                        </a:lnSpc>
                        <a:spcBef>
                          <a:spcPts val="0"/>
                        </a:spcBef>
                        <a:spcAft>
                          <a:spcPts val="0"/>
                        </a:spcAft>
                        <a:buClrTx/>
                        <a:buSzTx/>
                        <a:buFont typeface="Wingdings" panose="05000000000000000000" pitchFamily="2" charset="2"/>
                        <a:buChar char="v"/>
                        <a:tabLst/>
                        <a:defRPr/>
                      </a:pPr>
                      <a:r>
                        <a:rPr lang="en-ZA" sz="1400" kern="1200">
                          <a:solidFill>
                            <a:schemeClr val="dk1"/>
                          </a:solidFill>
                          <a:latin typeface="Trebuchet MS" panose="020B0603020202020204" pitchFamily="34" charset="0"/>
                          <a:ea typeface="+mn-ea"/>
                          <a:cs typeface="+mn-cs"/>
                        </a:rPr>
                        <a:t>Support to acquire innovative, production-enhancing technology, to assist small and micro enterprises to grow, and propel them to start competing in the mainstream economy.</a:t>
                      </a:r>
                    </a:p>
                  </a:txBody>
                  <a:tcPr marL="68580" marR="68580" marT="0" marB="0" anchor="ctr"/>
                </a:tc>
                <a:extLst>
                  <a:ext uri="{0D108BD9-81ED-4DB2-BD59-A6C34878D82A}">
                    <a16:rowId xmlns:a16="http://schemas.microsoft.com/office/drawing/2014/main" val="3900499429"/>
                  </a:ext>
                </a:extLst>
              </a:tr>
              <a:tr h="1122041">
                <a:tc>
                  <a:txBody>
                    <a:bodyPr/>
                    <a:lstStyle/>
                    <a:p>
                      <a:pPr marL="0" algn="ctr" defTabSz="914400" rtl="0" eaLnBrk="1" latinLnBrk="0" hangingPunct="1"/>
                      <a:r>
                        <a:rPr lang="en-ZA" sz="1800" b="1" kern="1200" dirty="0">
                          <a:solidFill>
                            <a:schemeClr val="dk1"/>
                          </a:solidFill>
                          <a:latin typeface="Trebuchet MS" panose="020B0603020202020204" pitchFamily="34" charset="0"/>
                          <a:ea typeface="+mn-ea"/>
                          <a:cs typeface="+mn-cs"/>
                        </a:rPr>
                        <a:t>Incubation Programme </a:t>
                      </a:r>
                    </a:p>
                  </a:txBody>
                  <a:tcPr anchor="ctr"/>
                </a:tc>
                <a:tc>
                  <a:txBody>
                    <a:bodyPr/>
                    <a:lstStyle/>
                    <a:p>
                      <a:pPr marL="285750" marR="0" lvl="0" indent="-285750" algn="just" defTabSz="914400" rtl="0" eaLnBrk="1" fontAlgn="auto" latinLnBrk="0" hangingPunct="1">
                        <a:lnSpc>
                          <a:spcPct val="107000"/>
                        </a:lnSpc>
                        <a:spcBef>
                          <a:spcPts val="0"/>
                        </a:spcBef>
                        <a:spcAft>
                          <a:spcPts val="0"/>
                        </a:spcAft>
                        <a:buClrTx/>
                        <a:buSzTx/>
                        <a:buFont typeface="Wingdings" panose="05000000000000000000" pitchFamily="2" charset="2"/>
                        <a:buChar char="v"/>
                        <a:tabLst/>
                        <a:defRPr/>
                      </a:pPr>
                      <a:r>
                        <a:rPr lang="en-ZA" sz="1400" kern="1200" dirty="0">
                          <a:solidFill>
                            <a:schemeClr val="dk1"/>
                          </a:solidFill>
                          <a:latin typeface="Trebuchet MS" panose="020B0603020202020204" pitchFamily="34" charset="0"/>
                          <a:ea typeface="+mn-ea"/>
                          <a:cs typeface="+mn-cs"/>
                        </a:rPr>
                        <a:t>Technology Business Incubation is a 3-year programme designed to strengthen technology commercialisation and harness the entrepreneurship of the technology community in South Africa. Other support include nurturing small businesses and start-ups in a controlled environment where they are mentored by experiences business development specialist until they are able to operate on their own.  </a:t>
                      </a:r>
                    </a:p>
                    <a:p>
                      <a:pPr marL="285750" marR="0" lvl="0" indent="-285750" algn="just" defTabSz="914400" rtl="0" eaLnBrk="1" fontAlgn="auto" latinLnBrk="0" hangingPunct="1">
                        <a:lnSpc>
                          <a:spcPct val="107000"/>
                        </a:lnSpc>
                        <a:spcBef>
                          <a:spcPts val="0"/>
                        </a:spcBef>
                        <a:spcAft>
                          <a:spcPts val="0"/>
                        </a:spcAft>
                        <a:buClrTx/>
                        <a:buSzTx/>
                        <a:buFont typeface="Wingdings" panose="05000000000000000000" pitchFamily="2" charset="2"/>
                        <a:buChar char="v"/>
                        <a:tabLst/>
                        <a:defRPr/>
                      </a:pPr>
                      <a:endParaRPr lang="en-US" sz="1400" kern="1200" dirty="0">
                        <a:solidFill>
                          <a:schemeClr val="dk1"/>
                        </a:solidFill>
                        <a:latin typeface="Trebuchet MS" panose="020B0603020202020204" pitchFamily="34" charset="0"/>
                        <a:ea typeface="+mn-ea"/>
                        <a:cs typeface="+mn-cs"/>
                      </a:endParaRPr>
                    </a:p>
                  </a:txBody>
                  <a:tcPr marL="68580" marR="68580" marT="0" marB="0" anchor="ctr"/>
                </a:tc>
                <a:extLst>
                  <a:ext uri="{0D108BD9-81ED-4DB2-BD59-A6C34878D82A}">
                    <a16:rowId xmlns:a16="http://schemas.microsoft.com/office/drawing/2014/main" val="498436013"/>
                  </a:ext>
                </a:extLst>
              </a:tr>
            </a:tbl>
          </a:graphicData>
        </a:graphic>
      </p:graphicFrame>
      <p:sp>
        <p:nvSpPr>
          <p:cNvPr id="2" name="Rectangle 1">
            <a:extLst>
              <a:ext uri="{FF2B5EF4-FFF2-40B4-BE49-F238E27FC236}">
                <a16:creationId xmlns:a16="http://schemas.microsoft.com/office/drawing/2014/main" id="{15555BF4-1D9E-E38A-4E35-DD901F5A6EBC}"/>
              </a:ext>
            </a:extLst>
          </p:cNvPr>
          <p:cNvSpPr/>
          <p:nvPr/>
        </p:nvSpPr>
        <p:spPr>
          <a:xfrm>
            <a:off x="839202" y="-42774"/>
            <a:ext cx="5393155" cy="659540"/>
          </a:xfrm>
          <a:prstGeom prst="rect">
            <a:avLst/>
          </a:prstGeom>
        </p:spPr>
        <p:txBody>
          <a:bodyPr wrap="square">
            <a:spAutoFit/>
          </a:bodyPr>
          <a:lstStyle/>
          <a:p>
            <a:pPr lvl="0">
              <a:lnSpc>
                <a:spcPct val="150000"/>
              </a:lnSpc>
              <a:spcBef>
                <a:spcPts val="600"/>
              </a:spcBef>
              <a:spcAft>
                <a:spcPts val="600"/>
              </a:spcAft>
            </a:pPr>
            <a:r>
              <a:rPr lang="en-ZA" sz="2800" b="1" dirty="0">
                <a:latin typeface="Trebuchet MS" panose="020B0603020202020204" pitchFamily="34" charset="0"/>
              </a:rPr>
              <a:t>SEDA PRODUCTS AND SERVICES</a:t>
            </a:r>
          </a:p>
        </p:txBody>
      </p:sp>
    </p:spTree>
    <p:extLst>
      <p:ext uri="{BB962C8B-B14F-4D97-AF65-F5344CB8AC3E}">
        <p14:creationId xmlns:p14="http://schemas.microsoft.com/office/powerpoint/2010/main" val="27155531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153" y="670618"/>
            <a:ext cx="12199153" cy="134124"/>
          </a:xfrm>
          <a:prstGeom prst="rect">
            <a:avLst/>
          </a:prstGeom>
        </p:spPr>
      </p:pic>
      <p:pic>
        <p:nvPicPr>
          <p:cNvPr id="5" name="Picture 4"/>
          <p:cNvPicPr>
            <a:picLocks noChangeAspect="1"/>
          </p:cNvPicPr>
          <p:nvPr/>
        </p:nvPicPr>
        <p:blipFill>
          <a:blip r:embed="rId3"/>
          <a:stretch>
            <a:fillRect/>
          </a:stretch>
        </p:blipFill>
        <p:spPr>
          <a:xfrm>
            <a:off x="96393" y="0"/>
            <a:ext cx="652329" cy="670618"/>
          </a:xfrm>
          <a:prstGeom prst="rect">
            <a:avLst/>
          </a:prstGeom>
        </p:spPr>
      </p:pic>
      <p:pic>
        <p:nvPicPr>
          <p:cNvPr id="6" name="Picture 5"/>
          <p:cNvPicPr>
            <a:picLocks noChangeAspect="1"/>
          </p:cNvPicPr>
          <p:nvPr/>
        </p:nvPicPr>
        <p:blipFill>
          <a:blip r:embed="rId2"/>
          <a:stretch>
            <a:fillRect/>
          </a:stretch>
        </p:blipFill>
        <p:spPr>
          <a:xfrm>
            <a:off x="-1" y="6330350"/>
            <a:ext cx="12199153" cy="134124"/>
          </a:xfrm>
          <a:prstGeom prst="rect">
            <a:avLst/>
          </a:prstGeom>
        </p:spPr>
      </p:pic>
      <p:sp>
        <p:nvSpPr>
          <p:cNvPr id="2" name="Slide Number Placeholder 1"/>
          <p:cNvSpPr>
            <a:spLocks noGrp="1"/>
          </p:cNvSpPr>
          <p:nvPr>
            <p:ph type="sldNum" sz="quarter" idx="12"/>
          </p:nvPr>
        </p:nvSpPr>
        <p:spPr/>
        <p:txBody>
          <a:bodyPr/>
          <a:lstStyle/>
          <a:p>
            <a:fld id="{FD023CDC-A11A-49EE-A14C-68CB92B3A1B2}" type="slidenum">
              <a:rPr lang="en-ZA" smtClean="0"/>
              <a:t>13</a:t>
            </a:fld>
            <a:endParaRPr lang="en-ZA"/>
          </a:p>
        </p:txBody>
      </p:sp>
      <p:sp>
        <p:nvSpPr>
          <p:cNvPr id="7" name="Rectangle 6"/>
          <p:cNvSpPr/>
          <p:nvPr/>
        </p:nvSpPr>
        <p:spPr>
          <a:xfrm>
            <a:off x="4315288" y="3244334"/>
            <a:ext cx="3561424" cy="369332"/>
          </a:xfrm>
          <a:prstGeom prst="rect">
            <a:avLst/>
          </a:prstGeom>
        </p:spPr>
        <p:txBody>
          <a:bodyPr wrap="none">
            <a:spAutoFit/>
          </a:bodyPr>
          <a:lstStyle/>
          <a:p>
            <a:pPr algn="ctr">
              <a:defRPr/>
            </a:pPr>
            <a:r>
              <a:rPr lang="en-US" b="1" dirty="0">
                <a:solidFill>
                  <a:prstClr val="white"/>
                </a:solidFill>
                <a:latin typeface="Trebuchet MS" pitchFamily="34" charset="0"/>
              </a:rPr>
              <a:t>PRESENTATION OVERVIEW       2</a:t>
            </a:r>
          </a:p>
        </p:txBody>
      </p:sp>
      <p:sp>
        <p:nvSpPr>
          <p:cNvPr id="10" name="Rectangle 9"/>
          <p:cNvSpPr/>
          <p:nvPr/>
        </p:nvSpPr>
        <p:spPr>
          <a:xfrm>
            <a:off x="4282332" y="-13871"/>
            <a:ext cx="3487496" cy="646331"/>
          </a:xfrm>
          <a:prstGeom prst="rect">
            <a:avLst/>
          </a:prstGeom>
        </p:spPr>
        <p:txBody>
          <a:bodyPr wrap="square">
            <a:spAutoFit/>
          </a:bodyPr>
          <a:lstStyle/>
          <a:p>
            <a:pPr algn="ctr">
              <a:defRPr/>
            </a:pPr>
            <a:r>
              <a:rPr lang="en-US" sz="3600" b="1" dirty="0">
                <a:solidFill>
                  <a:srgbClr val="FF9900"/>
                </a:solidFill>
                <a:latin typeface="Trebuchet MS" pitchFamily="34" charset="0"/>
                <a:ea typeface="ＭＳ Ｐゴシック" pitchFamily="1" charset="-128"/>
                <a:cs typeface="Arial" pitchFamily="34" charset="0"/>
              </a:rPr>
              <a:t>Seda</a:t>
            </a:r>
            <a:r>
              <a:rPr lang="en-US" sz="3600" b="1" dirty="0">
                <a:latin typeface="Trebuchet MS" pitchFamily="34" charset="0"/>
                <a:ea typeface="ＭＳ Ｐゴシック" pitchFamily="1" charset="-128"/>
                <a:cs typeface="Arial" pitchFamily="34" charset="0"/>
              </a:rPr>
              <a:t> CLIENTS</a:t>
            </a:r>
          </a:p>
        </p:txBody>
      </p:sp>
      <p:pic>
        <p:nvPicPr>
          <p:cNvPr id="20" name="Picture 19"/>
          <p:cNvPicPr>
            <a:picLocks noChangeAspect="1"/>
          </p:cNvPicPr>
          <p:nvPr/>
        </p:nvPicPr>
        <p:blipFill>
          <a:blip r:embed="rId4"/>
          <a:stretch>
            <a:fillRect/>
          </a:stretch>
        </p:blipFill>
        <p:spPr>
          <a:xfrm>
            <a:off x="2949831" y="874176"/>
            <a:ext cx="1483221" cy="2161037"/>
          </a:xfrm>
          <a:prstGeom prst="rect">
            <a:avLst/>
          </a:prstGeom>
        </p:spPr>
      </p:pic>
      <p:pic>
        <p:nvPicPr>
          <p:cNvPr id="24" name="Picture 23"/>
          <p:cNvPicPr>
            <a:picLocks noChangeAspect="1"/>
          </p:cNvPicPr>
          <p:nvPr/>
        </p:nvPicPr>
        <p:blipFill>
          <a:blip r:embed="rId5"/>
          <a:stretch>
            <a:fillRect/>
          </a:stretch>
        </p:blipFill>
        <p:spPr>
          <a:xfrm>
            <a:off x="258475" y="4791285"/>
            <a:ext cx="2381250" cy="1143000"/>
          </a:xfrm>
          <a:prstGeom prst="rect">
            <a:avLst/>
          </a:prstGeom>
        </p:spPr>
      </p:pic>
      <p:pic>
        <p:nvPicPr>
          <p:cNvPr id="25" name="Picture 24">
            <a:extLst>
              <a:ext uri="{FF2B5EF4-FFF2-40B4-BE49-F238E27FC236}">
                <a16:creationId xmlns:a16="http://schemas.microsoft.com/office/drawing/2014/main" id="{00000000-0008-0000-0000-000006000000}"/>
              </a:ext>
            </a:extLst>
          </p:cNvPr>
          <p:cNvPicPr>
            <a:picLocks noChangeAspect="1"/>
          </p:cNvPicPr>
          <p:nvPr/>
        </p:nvPicPr>
        <p:blipFill>
          <a:blip r:embed="rId6"/>
          <a:stretch>
            <a:fillRect/>
          </a:stretch>
        </p:blipFill>
        <p:spPr>
          <a:xfrm>
            <a:off x="2640731" y="3324450"/>
            <a:ext cx="1060450" cy="1060450"/>
          </a:xfrm>
          <a:prstGeom prst="rect">
            <a:avLst/>
          </a:prstGeom>
        </p:spPr>
      </p:pic>
      <p:pic>
        <p:nvPicPr>
          <p:cNvPr id="26" name="Picture 25">
            <a:extLst>
              <a:ext uri="{FF2B5EF4-FFF2-40B4-BE49-F238E27FC236}">
                <a16:creationId xmlns:a16="http://schemas.microsoft.com/office/drawing/2014/main" id="{00000000-0008-0000-0000-000011000000}"/>
              </a:ext>
            </a:extLst>
          </p:cNvPr>
          <p:cNvPicPr>
            <a:picLocks noChangeAspect="1"/>
          </p:cNvPicPr>
          <p:nvPr/>
        </p:nvPicPr>
        <p:blipFill>
          <a:blip r:embed="rId7"/>
          <a:stretch>
            <a:fillRect/>
          </a:stretch>
        </p:blipFill>
        <p:spPr>
          <a:xfrm>
            <a:off x="9800757" y="4727948"/>
            <a:ext cx="1115171" cy="1109860"/>
          </a:xfrm>
          <a:prstGeom prst="rect">
            <a:avLst/>
          </a:prstGeom>
        </p:spPr>
      </p:pic>
      <p:pic>
        <p:nvPicPr>
          <p:cNvPr id="27" name="Picture 26">
            <a:extLst>
              <a:ext uri="{FF2B5EF4-FFF2-40B4-BE49-F238E27FC236}">
                <a16:creationId xmlns:a16="http://schemas.microsoft.com/office/drawing/2014/main" id="{00000000-0008-0000-0000-00000B000000}"/>
              </a:ext>
            </a:extLst>
          </p:cNvPr>
          <p:cNvPicPr>
            <a:picLocks noChangeAspect="1"/>
          </p:cNvPicPr>
          <p:nvPr/>
        </p:nvPicPr>
        <p:blipFill>
          <a:blip r:embed="rId8"/>
          <a:stretch>
            <a:fillRect/>
          </a:stretch>
        </p:blipFill>
        <p:spPr>
          <a:xfrm>
            <a:off x="9408026" y="2848761"/>
            <a:ext cx="1701800" cy="1273198"/>
          </a:xfrm>
          <a:prstGeom prst="rect">
            <a:avLst/>
          </a:prstGeom>
        </p:spPr>
      </p:pic>
      <p:pic>
        <p:nvPicPr>
          <p:cNvPr id="28" name="Picture 27">
            <a:extLst>
              <a:ext uri="{FF2B5EF4-FFF2-40B4-BE49-F238E27FC236}">
                <a16:creationId xmlns:a16="http://schemas.microsoft.com/office/drawing/2014/main" id="{00000000-0008-0000-0000-000002000000}"/>
              </a:ext>
            </a:extLst>
          </p:cNvPr>
          <p:cNvPicPr>
            <a:picLocks noChangeAspect="1"/>
          </p:cNvPicPr>
          <p:nvPr/>
        </p:nvPicPr>
        <p:blipFill>
          <a:blip r:embed="rId9"/>
          <a:stretch>
            <a:fillRect/>
          </a:stretch>
        </p:blipFill>
        <p:spPr>
          <a:xfrm>
            <a:off x="9699600" y="1205983"/>
            <a:ext cx="1317487" cy="1030163"/>
          </a:xfrm>
          <a:prstGeom prst="rect">
            <a:avLst/>
          </a:prstGeom>
        </p:spPr>
      </p:pic>
      <p:pic>
        <p:nvPicPr>
          <p:cNvPr id="29" name="Picture 28">
            <a:extLst>
              <a:ext uri="{FF2B5EF4-FFF2-40B4-BE49-F238E27FC236}">
                <a16:creationId xmlns:a16="http://schemas.microsoft.com/office/drawing/2014/main" id="{0CC67E67-6DDF-AA11-09B6-0C48109E7B8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6304" y="2895133"/>
            <a:ext cx="2012315" cy="1509395"/>
          </a:xfrm>
          <a:prstGeom prst="rect">
            <a:avLst/>
          </a:prstGeom>
        </p:spPr>
      </p:pic>
      <p:pic>
        <p:nvPicPr>
          <p:cNvPr id="30" name="Picture 29">
            <a:extLst>
              <a:ext uri="{FF2B5EF4-FFF2-40B4-BE49-F238E27FC236}">
                <a16:creationId xmlns:a16="http://schemas.microsoft.com/office/drawing/2014/main" id="{BA761E99-D1C9-7F5F-2FFE-97F6E1FC9F38}"/>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19643"/>
          <a:stretch/>
        </p:blipFill>
        <p:spPr bwMode="auto">
          <a:xfrm>
            <a:off x="4872350" y="1254261"/>
            <a:ext cx="1708150" cy="1714500"/>
          </a:xfrm>
          <a:prstGeom prst="rect">
            <a:avLst/>
          </a:prstGeom>
          <a:ln>
            <a:noFill/>
          </a:ln>
          <a:extLst>
            <a:ext uri="{53640926-AAD7-44D8-BBD7-CCE9431645EC}">
              <a14:shadowObscured xmlns:a14="http://schemas.microsoft.com/office/drawing/2010/main"/>
            </a:ext>
          </a:extLst>
        </p:spPr>
      </p:pic>
      <p:pic>
        <p:nvPicPr>
          <p:cNvPr id="31" name="Picture 30">
            <a:extLst>
              <a:ext uri="{FF2B5EF4-FFF2-40B4-BE49-F238E27FC236}">
                <a16:creationId xmlns:a16="http://schemas.microsoft.com/office/drawing/2014/main" id="{F415E67E-CF3E-9A6E-B773-2290E0E9548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101585" y="3168536"/>
            <a:ext cx="1478915" cy="1452880"/>
          </a:xfrm>
          <a:prstGeom prst="rect">
            <a:avLst/>
          </a:prstGeom>
        </p:spPr>
      </p:pic>
      <p:pic>
        <p:nvPicPr>
          <p:cNvPr id="32" name="Picture 31">
            <a:extLst>
              <a:ext uri="{FF2B5EF4-FFF2-40B4-BE49-F238E27FC236}">
                <a16:creationId xmlns:a16="http://schemas.microsoft.com/office/drawing/2014/main" id="{2EA25C97-E56B-C197-E5F1-0CF66CE566EF}"/>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425675" y="1321356"/>
            <a:ext cx="1428750" cy="1562735"/>
          </a:xfrm>
          <a:prstGeom prst="rect">
            <a:avLst/>
          </a:prstGeom>
          <a:noFill/>
          <a:ln>
            <a:noFill/>
          </a:ln>
        </p:spPr>
      </p:pic>
      <p:pic>
        <p:nvPicPr>
          <p:cNvPr id="33" name="Picture 32" descr="A group of people digging in a field&#10;&#10;Description automatically generated">
            <a:extLst>
              <a:ext uri="{FF2B5EF4-FFF2-40B4-BE49-F238E27FC236}">
                <a16:creationId xmlns:a16="http://schemas.microsoft.com/office/drawing/2014/main" id="{5980660C-09C1-B0B2-3CB8-21B67EC1705C}"/>
              </a:ext>
            </a:extLst>
          </p:cNvPr>
          <p:cNvPicPr>
            <a:picLocks noChangeAspect="1"/>
          </p:cNvPicPr>
          <p:nvPr/>
        </p:nvPicPr>
        <p:blipFill>
          <a:blip r:embed="rId14"/>
          <a:stretch>
            <a:fillRect/>
          </a:stretch>
        </p:blipFill>
        <p:spPr>
          <a:xfrm>
            <a:off x="534794" y="1121901"/>
            <a:ext cx="1879600" cy="1409700"/>
          </a:xfrm>
          <a:prstGeom prst="rect">
            <a:avLst/>
          </a:prstGeom>
        </p:spPr>
      </p:pic>
      <p:pic>
        <p:nvPicPr>
          <p:cNvPr id="34" name="Picture 33">
            <a:extLst>
              <a:ext uri="{FF2B5EF4-FFF2-40B4-BE49-F238E27FC236}">
                <a16:creationId xmlns:a16="http://schemas.microsoft.com/office/drawing/2014/main" id="{0952234F-92FC-491C-4947-1B005472B92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052031" y="3168536"/>
            <a:ext cx="2019300" cy="1513205"/>
          </a:xfrm>
          <a:prstGeom prst="rect">
            <a:avLst/>
          </a:prstGeom>
        </p:spPr>
      </p:pic>
      <p:pic>
        <p:nvPicPr>
          <p:cNvPr id="35" name="Picture 34">
            <a:extLst>
              <a:ext uri="{FF2B5EF4-FFF2-40B4-BE49-F238E27FC236}">
                <a16:creationId xmlns:a16="http://schemas.microsoft.com/office/drawing/2014/main" id="{C7077E99-DAAC-664F-A965-7B753D0B4F56}"/>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872350" y="4885464"/>
            <a:ext cx="1785615" cy="1385717"/>
          </a:xfrm>
          <a:prstGeom prst="rect">
            <a:avLst/>
          </a:prstGeom>
          <a:noFill/>
          <a:ln>
            <a:noFill/>
          </a:ln>
        </p:spPr>
      </p:pic>
    </p:spTree>
    <p:extLst>
      <p:ext uri="{BB962C8B-B14F-4D97-AF65-F5344CB8AC3E}">
        <p14:creationId xmlns:p14="http://schemas.microsoft.com/office/powerpoint/2010/main" val="41118826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153" y="670618"/>
            <a:ext cx="12199153" cy="134124"/>
          </a:xfrm>
          <a:prstGeom prst="rect">
            <a:avLst/>
          </a:prstGeom>
        </p:spPr>
      </p:pic>
      <p:pic>
        <p:nvPicPr>
          <p:cNvPr id="5" name="Picture 4"/>
          <p:cNvPicPr>
            <a:picLocks noChangeAspect="1"/>
          </p:cNvPicPr>
          <p:nvPr/>
        </p:nvPicPr>
        <p:blipFill>
          <a:blip r:embed="rId3"/>
          <a:stretch>
            <a:fillRect/>
          </a:stretch>
        </p:blipFill>
        <p:spPr>
          <a:xfrm>
            <a:off x="96393" y="0"/>
            <a:ext cx="652329" cy="670618"/>
          </a:xfrm>
          <a:prstGeom prst="rect">
            <a:avLst/>
          </a:prstGeom>
        </p:spPr>
      </p:pic>
      <p:pic>
        <p:nvPicPr>
          <p:cNvPr id="6" name="Picture 5"/>
          <p:cNvPicPr>
            <a:picLocks noChangeAspect="1"/>
          </p:cNvPicPr>
          <p:nvPr/>
        </p:nvPicPr>
        <p:blipFill>
          <a:blip r:embed="rId2"/>
          <a:stretch>
            <a:fillRect/>
          </a:stretch>
        </p:blipFill>
        <p:spPr>
          <a:xfrm>
            <a:off x="-1" y="6330350"/>
            <a:ext cx="12199153" cy="134124"/>
          </a:xfrm>
          <a:prstGeom prst="rect">
            <a:avLst/>
          </a:prstGeom>
        </p:spPr>
      </p:pic>
      <p:sp>
        <p:nvSpPr>
          <p:cNvPr id="2" name="Slide Number Placeholder 1"/>
          <p:cNvSpPr>
            <a:spLocks noGrp="1"/>
          </p:cNvSpPr>
          <p:nvPr>
            <p:ph type="sldNum" sz="quarter" idx="12"/>
          </p:nvPr>
        </p:nvSpPr>
        <p:spPr/>
        <p:txBody>
          <a:bodyPr/>
          <a:lstStyle/>
          <a:p>
            <a:fld id="{FD023CDC-A11A-49EE-A14C-68CB92B3A1B2}" type="slidenum">
              <a:rPr lang="en-ZA" smtClean="0"/>
              <a:t>14</a:t>
            </a:fld>
            <a:endParaRPr lang="en-ZA"/>
          </a:p>
        </p:txBody>
      </p:sp>
      <p:sp>
        <p:nvSpPr>
          <p:cNvPr id="7" name="TextBox 6"/>
          <p:cNvSpPr txBox="1"/>
          <p:nvPr/>
        </p:nvSpPr>
        <p:spPr>
          <a:xfrm>
            <a:off x="748722" y="85992"/>
            <a:ext cx="5228858" cy="523875"/>
          </a:xfrm>
          <a:prstGeom prst="rect">
            <a:avLst/>
          </a:prstGeom>
          <a:noFill/>
          <a:effectLst/>
        </p:spPr>
        <p:txBody>
          <a:bodyPr wrap="square">
            <a:spAutoFit/>
          </a:bodyPr>
          <a:lstStyle/>
          <a:p>
            <a:pPr algn="ctr">
              <a:defRPr/>
            </a:pPr>
            <a:r>
              <a:rPr lang="en-US" sz="2800" b="1" dirty="0">
                <a:latin typeface="Trebuchet MS" pitchFamily="34" charset="0"/>
                <a:ea typeface="+mn-ea"/>
              </a:rPr>
              <a:t>HOW DO WE GIVE SUPPORT?             </a:t>
            </a:r>
          </a:p>
        </p:txBody>
      </p:sp>
      <p:sp>
        <p:nvSpPr>
          <p:cNvPr id="8" name="Content Placeholder 2"/>
          <p:cNvSpPr txBox="1">
            <a:spLocks/>
          </p:cNvSpPr>
          <p:nvPr/>
        </p:nvSpPr>
        <p:spPr bwMode="auto">
          <a:xfrm>
            <a:off x="245326" y="961949"/>
            <a:ext cx="10716323" cy="5065765"/>
          </a:xfrm>
          <a:prstGeom prst="rect">
            <a:avLst/>
          </a:prstGeom>
          <a:noFill/>
          <a:ln w="9525">
            <a:noFill/>
            <a:miter lim="800000"/>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a:lstStyle>
            <a:lvl1pPr marL="342900" indent="-342900" algn="l" rtl="0" eaLnBrk="0" fontAlgn="base" hangingPunct="0">
              <a:spcBef>
                <a:spcPct val="20000"/>
              </a:spcBef>
              <a:spcAft>
                <a:spcPct val="0"/>
              </a:spcAft>
              <a:buClr>
                <a:schemeClr val="folHlink"/>
              </a:buClr>
              <a:buFont typeface="Wingdings" pitchFamily="2" charset="2"/>
              <a:buChar char="§"/>
              <a:defRPr sz="2000" b="1">
                <a:solidFill>
                  <a:schemeClr val="tx1"/>
                </a:solidFill>
                <a:latin typeface="DIN-Light"/>
                <a:ea typeface="+mn-ea"/>
                <a:cs typeface="+mn-cs"/>
              </a:defRPr>
            </a:lvl1pPr>
            <a:lvl2pPr marL="742950" indent="-285750" algn="l" rtl="0" eaLnBrk="0" fontAlgn="base" hangingPunct="0">
              <a:spcBef>
                <a:spcPct val="20000"/>
              </a:spcBef>
              <a:spcAft>
                <a:spcPct val="0"/>
              </a:spcAft>
              <a:buClr>
                <a:schemeClr val="folHlink"/>
              </a:buClr>
              <a:buFont typeface="Wingdings" pitchFamily="2" charset="2"/>
              <a:buChar char=""/>
              <a:defRPr sz="2800">
                <a:solidFill>
                  <a:schemeClr val="tx1"/>
                </a:solidFill>
                <a:latin typeface="DIN-Light"/>
                <a:ea typeface="+mn-ea"/>
              </a:defRPr>
            </a:lvl2pPr>
            <a:lvl3pPr marL="1143000" indent="-228600" algn="l" rtl="0" eaLnBrk="0" fontAlgn="base" hangingPunct="0">
              <a:spcBef>
                <a:spcPct val="20000"/>
              </a:spcBef>
              <a:spcAft>
                <a:spcPct val="0"/>
              </a:spcAft>
              <a:buClr>
                <a:schemeClr val="folHlink"/>
              </a:buClr>
              <a:buFont typeface="Wingdings 3" pitchFamily="18" charset="2"/>
              <a:buChar char=""/>
              <a:defRPr sz="1600">
                <a:solidFill>
                  <a:schemeClr val="tx1"/>
                </a:solidFill>
                <a:latin typeface="DIN-Light"/>
                <a:ea typeface="+mn-ea"/>
              </a:defRPr>
            </a:lvl3pPr>
            <a:lvl4pPr marL="1600200" indent="-228600" algn="l" rtl="0" eaLnBrk="0" fontAlgn="base" hangingPunct="0">
              <a:spcBef>
                <a:spcPct val="20000"/>
              </a:spcBef>
              <a:spcAft>
                <a:spcPct val="0"/>
              </a:spcAft>
              <a:buChar char="–"/>
              <a:defRPr sz="1700">
                <a:solidFill>
                  <a:schemeClr val="tx1"/>
                </a:solidFill>
                <a:latin typeface="DIN-Light"/>
                <a:ea typeface="+mn-ea"/>
              </a:defRPr>
            </a:lvl4pPr>
            <a:lvl5pPr marL="2057400" indent="-228600" algn="l" rtl="0" eaLnBrk="0" fontAlgn="base" hangingPunct="0">
              <a:spcBef>
                <a:spcPct val="20000"/>
              </a:spcBef>
              <a:spcAft>
                <a:spcPct val="0"/>
              </a:spcAft>
              <a:buChar char="»"/>
              <a:defRPr sz="1400">
                <a:solidFill>
                  <a:schemeClr val="tx1"/>
                </a:solidFill>
                <a:latin typeface="DIN-Light"/>
                <a:ea typeface="+mn-ea"/>
              </a:defRPr>
            </a:lvl5pPr>
            <a:lvl6pPr marL="2514600" indent="-228600" algn="l" rtl="0" fontAlgn="base">
              <a:spcBef>
                <a:spcPct val="20000"/>
              </a:spcBef>
              <a:spcAft>
                <a:spcPct val="0"/>
              </a:spcAft>
              <a:defRPr sz="1400">
                <a:solidFill>
                  <a:schemeClr val="tx1"/>
                </a:solidFill>
                <a:latin typeface="+mn-lt"/>
                <a:ea typeface="+mn-ea"/>
              </a:defRPr>
            </a:lvl6pPr>
            <a:lvl7pPr marL="2971800" indent="-228600" algn="l" rtl="0" fontAlgn="base">
              <a:spcBef>
                <a:spcPct val="20000"/>
              </a:spcBef>
              <a:spcAft>
                <a:spcPct val="0"/>
              </a:spcAft>
              <a:defRPr sz="1400">
                <a:solidFill>
                  <a:schemeClr val="tx1"/>
                </a:solidFill>
                <a:latin typeface="+mn-lt"/>
                <a:ea typeface="+mn-ea"/>
              </a:defRPr>
            </a:lvl7pPr>
            <a:lvl8pPr marL="3429000" indent="-228600" algn="l" rtl="0" fontAlgn="base">
              <a:spcBef>
                <a:spcPct val="20000"/>
              </a:spcBef>
              <a:spcAft>
                <a:spcPct val="0"/>
              </a:spcAft>
              <a:defRPr sz="1400">
                <a:solidFill>
                  <a:schemeClr val="tx1"/>
                </a:solidFill>
                <a:latin typeface="+mn-lt"/>
                <a:ea typeface="+mn-ea"/>
              </a:defRPr>
            </a:lvl8pPr>
            <a:lvl9pPr marL="3886200" indent="-228600" algn="l" rtl="0" fontAlgn="base">
              <a:spcBef>
                <a:spcPct val="20000"/>
              </a:spcBef>
              <a:spcAft>
                <a:spcPct val="0"/>
              </a:spcAft>
              <a:defRPr sz="1400">
                <a:solidFill>
                  <a:schemeClr val="tx1"/>
                </a:solidFill>
                <a:latin typeface="+mn-lt"/>
                <a:ea typeface="+mn-ea"/>
              </a:defRPr>
            </a:lvl9pPr>
          </a:lstStyle>
          <a:p>
            <a:pPr marL="457200" indent="-457200">
              <a:buFont typeface="+mj-lt"/>
              <a:buAutoNum type="arabicPeriod"/>
              <a:defRPr/>
            </a:pPr>
            <a:r>
              <a:rPr lang="en-ZA" sz="2200" b="0" dirty="0">
                <a:latin typeface="Trebuchet MS" pitchFamily="34" charset="0"/>
              </a:rPr>
              <a:t>Filter Process:</a:t>
            </a:r>
          </a:p>
          <a:p>
            <a:pPr lvl="1">
              <a:defRPr/>
            </a:pPr>
            <a:r>
              <a:rPr lang="en-ZA" sz="2200" dirty="0">
                <a:latin typeface="Trebuchet MS" pitchFamily="34" charset="0"/>
              </a:rPr>
              <a:t>Referral from Stakeholder</a:t>
            </a:r>
          </a:p>
          <a:p>
            <a:pPr lvl="1">
              <a:defRPr/>
            </a:pPr>
            <a:r>
              <a:rPr lang="en-ZA" sz="2200" dirty="0">
                <a:latin typeface="Trebuchet MS" pitchFamily="34" charset="0"/>
              </a:rPr>
              <a:t>Invite to Information Session</a:t>
            </a:r>
          </a:p>
          <a:p>
            <a:pPr lvl="1">
              <a:defRPr/>
            </a:pPr>
            <a:r>
              <a:rPr lang="en-ZA" sz="2200" dirty="0">
                <a:latin typeface="Trebuchet MS" pitchFamily="34" charset="0"/>
              </a:rPr>
              <a:t>Assign to Seda Business Advisor </a:t>
            </a:r>
          </a:p>
          <a:p>
            <a:pPr marL="457200" indent="-457200">
              <a:buFont typeface="+mj-lt"/>
              <a:buAutoNum type="arabicPeriod"/>
              <a:defRPr/>
            </a:pPr>
            <a:r>
              <a:rPr lang="en-ZA" sz="2200" b="0" dirty="0">
                <a:latin typeface="Trebuchet MS" pitchFamily="34" charset="0"/>
              </a:rPr>
              <a:t>Register as a client on Seda online platform: </a:t>
            </a:r>
            <a:r>
              <a:rPr lang="en-ZA" sz="2200" b="0" dirty="0">
                <a:latin typeface="Trebuchet MS" pitchFamily="34" charset="0"/>
                <a:hlinkClick r:id="rId4"/>
              </a:rPr>
              <a:t>https://seda.kasune.io/</a:t>
            </a:r>
            <a:endParaRPr lang="en-ZA" sz="2200" b="0" dirty="0">
              <a:latin typeface="Trebuchet MS" pitchFamily="34" charset="0"/>
            </a:endParaRPr>
          </a:p>
          <a:p>
            <a:pPr marL="457200" indent="-457200">
              <a:buFont typeface="+mj-lt"/>
              <a:buAutoNum type="arabicPeriod"/>
              <a:defRPr/>
            </a:pPr>
            <a:r>
              <a:rPr lang="en-ZA" sz="2200" b="0" dirty="0">
                <a:latin typeface="Trebuchet MS" pitchFamily="34" charset="0"/>
              </a:rPr>
              <a:t>Diagnostic Assessment and recommendations/action plan</a:t>
            </a:r>
          </a:p>
          <a:p>
            <a:pPr marL="457200" indent="-457200">
              <a:buFont typeface="+mj-lt"/>
              <a:buAutoNum type="arabicPeriod"/>
              <a:defRPr/>
            </a:pPr>
            <a:r>
              <a:rPr lang="en-ZA" sz="2200" b="0" dirty="0">
                <a:latin typeface="Trebuchet MS" pitchFamily="34" charset="0"/>
              </a:rPr>
              <a:t>Client, Business Advisor and Branch Manager signs the assessment</a:t>
            </a:r>
          </a:p>
          <a:p>
            <a:pPr marL="457200" indent="-457200">
              <a:buFont typeface="+mj-lt"/>
              <a:buAutoNum type="arabicPeriod"/>
              <a:defRPr/>
            </a:pPr>
            <a:r>
              <a:rPr lang="en-ZA" sz="2200" b="0" dirty="0">
                <a:latin typeface="Trebuchet MS" pitchFamily="34" charset="0"/>
              </a:rPr>
              <a:t>Intervention – initiated</a:t>
            </a:r>
          </a:p>
          <a:p>
            <a:pPr marL="457200" indent="-457200">
              <a:buFont typeface="+mj-lt"/>
              <a:buAutoNum type="arabicPeriod"/>
              <a:defRPr/>
            </a:pPr>
            <a:r>
              <a:rPr lang="en-ZA" sz="2200" b="0" dirty="0">
                <a:latin typeface="Trebuchet MS" pitchFamily="34" charset="0"/>
              </a:rPr>
              <a:t>Use service providers registered on our database</a:t>
            </a:r>
          </a:p>
          <a:p>
            <a:pPr marL="457200" indent="-457200">
              <a:buFont typeface="+mj-lt"/>
              <a:buAutoNum type="arabicPeriod"/>
              <a:defRPr/>
            </a:pPr>
            <a:r>
              <a:rPr lang="en-ZA" sz="2200" b="0" dirty="0">
                <a:latin typeface="Trebuchet MS" pitchFamily="34" charset="0"/>
              </a:rPr>
              <a:t>Our subsidy is up to 90%</a:t>
            </a:r>
          </a:p>
          <a:p>
            <a:pPr marL="457200" indent="-457200">
              <a:buFont typeface="+mj-lt"/>
              <a:buAutoNum type="arabicPeriod"/>
              <a:defRPr/>
            </a:pPr>
            <a:r>
              <a:rPr lang="en-ZA" sz="2200" b="0" dirty="0">
                <a:latin typeface="Trebuchet MS" pitchFamily="34" charset="0"/>
              </a:rPr>
              <a:t>Turnaround time depends – client, Business Advisor, Branch Manager and Service Provide</a:t>
            </a:r>
            <a:r>
              <a:rPr lang="en-ZA" sz="2200" b="0" dirty="0">
                <a:ln w="0"/>
                <a:effectLst>
                  <a:outerShdw blurRad="38100" dist="19050" dir="2700000" algn="tl" rotWithShape="0">
                    <a:schemeClr val="dk1">
                      <a:alpha val="40000"/>
                    </a:schemeClr>
                  </a:outerShdw>
                </a:effectLst>
                <a:latin typeface="Trebuchet MS" pitchFamily="34" charset="0"/>
              </a:rPr>
              <a:t>r</a:t>
            </a:r>
          </a:p>
          <a:p>
            <a:pPr marL="0" indent="0">
              <a:buNone/>
              <a:defRPr/>
            </a:pPr>
            <a:endParaRPr lang="en-ZA" sz="2200" dirty="0">
              <a:solidFill>
                <a:srgbClr val="005992"/>
              </a:solidFill>
              <a:latin typeface="Trebuchet MS" pitchFamily="34" charset="0"/>
            </a:endParaRPr>
          </a:p>
        </p:txBody>
      </p:sp>
    </p:spTree>
    <p:extLst>
      <p:ext uri="{BB962C8B-B14F-4D97-AF65-F5344CB8AC3E}">
        <p14:creationId xmlns:p14="http://schemas.microsoft.com/office/powerpoint/2010/main" val="12831733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153" y="670618"/>
            <a:ext cx="12199153" cy="134124"/>
          </a:xfrm>
          <a:prstGeom prst="rect">
            <a:avLst/>
          </a:prstGeom>
        </p:spPr>
      </p:pic>
      <p:pic>
        <p:nvPicPr>
          <p:cNvPr id="5" name="Picture 4"/>
          <p:cNvPicPr>
            <a:picLocks noChangeAspect="1"/>
          </p:cNvPicPr>
          <p:nvPr/>
        </p:nvPicPr>
        <p:blipFill>
          <a:blip r:embed="rId3"/>
          <a:stretch>
            <a:fillRect/>
          </a:stretch>
        </p:blipFill>
        <p:spPr>
          <a:xfrm>
            <a:off x="96393" y="0"/>
            <a:ext cx="652329" cy="670618"/>
          </a:xfrm>
          <a:prstGeom prst="rect">
            <a:avLst/>
          </a:prstGeom>
        </p:spPr>
      </p:pic>
      <p:pic>
        <p:nvPicPr>
          <p:cNvPr id="6" name="Picture 5"/>
          <p:cNvPicPr>
            <a:picLocks noChangeAspect="1"/>
          </p:cNvPicPr>
          <p:nvPr/>
        </p:nvPicPr>
        <p:blipFill>
          <a:blip r:embed="rId2"/>
          <a:stretch>
            <a:fillRect/>
          </a:stretch>
        </p:blipFill>
        <p:spPr>
          <a:xfrm>
            <a:off x="-1" y="6330350"/>
            <a:ext cx="12199153" cy="134124"/>
          </a:xfrm>
          <a:prstGeom prst="rect">
            <a:avLst/>
          </a:prstGeom>
        </p:spPr>
      </p:pic>
      <p:sp>
        <p:nvSpPr>
          <p:cNvPr id="2" name="Slide Number Placeholder 1"/>
          <p:cNvSpPr>
            <a:spLocks noGrp="1"/>
          </p:cNvSpPr>
          <p:nvPr>
            <p:ph type="sldNum" sz="quarter" idx="12"/>
          </p:nvPr>
        </p:nvSpPr>
        <p:spPr/>
        <p:txBody>
          <a:bodyPr/>
          <a:lstStyle/>
          <a:p>
            <a:fld id="{FD023CDC-A11A-49EE-A14C-68CB92B3A1B2}" type="slidenum">
              <a:rPr lang="en-ZA" smtClean="0"/>
              <a:t>15</a:t>
            </a:fld>
            <a:endParaRPr lang="en-ZA"/>
          </a:p>
        </p:txBody>
      </p:sp>
      <p:sp>
        <p:nvSpPr>
          <p:cNvPr id="7" name="TextBox 6"/>
          <p:cNvSpPr txBox="1"/>
          <p:nvPr/>
        </p:nvSpPr>
        <p:spPr>
          <a:xfrm>
            <a:off x="422557" y="104477"/>
            <a:ext cx="4524959" cy="461665"/>
          </a:xfrm>
          <a:prstGeom prst="rect">
            <a:avLst/>
          </a:prstGeom>
          <a:noFill/>
          <a:effectLst/>
        </p:spPr>
        <p:txBody>
          <a:bodyPr wrap="square">
            <a:spAutoFit/>
          </a:bodyPr>
          <a:lstStyle/>
          <a:p>
            <a:pPr algn="ctr">
              <a:defRPr/>
            </a:pPr>
            <a:r>
              <a:rPr lang="en-US" sz="2400" b="1" dirty="0">
                <a:latin typeface="Trebuchet MS" pitchFamily="34" charset="0"/>
                <a:ea typeface="+mn-ea"/>
              </a:rPr>
              <a:t>CURRENT OPPORTUNITIES</a:t>
            </a:r>
          </a:p>
        </p:txBody>
      </p:sp>
      <p:sp>
        <p:nvSpPr>
          <p:cNvPr id="8" name="Content Placeholder 2"/>
          <p:cNvSpPr txBox="1">
            <a:spLocks/>
          </p:cNvSpPr>
          <p:nvPr/>
        </p:nvSpPr>
        <p:spPr bwMode="auto">
          <a:xfrm>
            <a:off x="166252" y="830742"/>
            <a:ext cx="11843785" cy="5317455"/>
          </a:xfrm>
          <a:prstGeom prst="rect">
            <a:avLst/>
          </a:prstGeom>
          <a:noFill/>
          <a:ln w="9525">
            <a:noFill/>
            <a:miter lim="800000"/>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a:lstStyle>
            <a:lvl1pPr marL="342900" indent="-342900" algn="l" rtl="0" eaLnBrk="0" fontAlgn="base" hangingPunct="0">
              <a:spcBef>
                <a:spcPct val="20000"/>
              </a:spcBef>
              <a:spcAft>
                <a:spcPct val="0"/>
              </a:spcAft>
              <a:buClr>
                <a:schemeClr val="folHlink"/>
              </a:buClr>
              <a:buFont typeface="Wingdings" pitchFamily="2" charset="2"/>
              <a:buChar char="§"/>
              <a:defRPr sz="2000" b="1">
                <a:solidFill>
                  <a:schemeClr val="tx1"/>
                </a:solidFill>
                <a:latin typeface="DIN-Light"/>
                <a:ea typeface="+mn-ea"/>
                <a:cs typeface="+mn-cs"/>
              </a:defRPr>
            </a:lvl1pPr>
            <a:lvl2pPr marL="742950" indent="-285750" algn="l" rtl="0" eaLnBrk="0" fontAlgn="base" hangingPunct="0">
              <a:spcBef>
                <a:spcPct val="20000"/>
              </a:spcBef>
              <a:spcAft>
                <a:spcPct val="0"/>
              </a:spcAft>
              <a:buClr>
                <a:schemeClr val="folHlink"/>
              </a:buClr>
              <a:buFont typeface="Wingdings" pitchFamily="2" charset="2"/>
              <a:buChar char=""/>
              <a:defRPr sz="2800">
                <a:solidFill>
                  <a:schemeClr val="tx1"/>
                </a:solidFill>
                <a:latin typeface="DIN-Light"/>
                <a:ea typeface="+mn-ea"/>
              </a:defRPr>
            </a:lvl2pPr>
            <a:lvl3pPr marL="1143000" indent="-228600" algn="l" rtl="0" eaLnBrk="0" fontAlgn="base" hangingPunct="0">
              <a:spcBef>
                <a:spcPct val="20000"/>
              </a:spcBef>
              <a:spcAft>
                <a:spcPct val="0"/>
              </a:spcAft>
              <a:buClr>
                <a:schemeClr val="folHlink"/>
              </a:buClr>
              <a:buFont typeface="Wingdings 3" pitchFamily="18" charset="2"/>
              <a:buChar char=""/>
              <a:defRPr sz="1600">
                <a:solidFill>
                  <a:schemeClr val="tx1"/>
                </a:solidFill>
                <a:latin typeface="DIN-Light"/>
                <a:ea typeface="+mn-ea"/>
              </a:defRPr>
            </a:lvl3pPr>
            <a:lvl4pPr marL="1600200" indent="-228600" algn="l" rtl="0" eaLnBrk="0" fontAlgn="base" hangingPunct="0">
              <a:spcBef>
                <a:spcPct val="20000"/>
              </a:spcBef>
              <a:spcAft>
                <a:spcPct val="0"/>
              </a:spcAft>
              <a:buChar char="–"/>
              <a:defRPr sz="1700">
                <a:solidFill>
                  <a:schemeClr val="tx1"/>
                </a:solidFill>
                <a:latin typeface="DIN-Light"/>
                <a:ea typeface="+mn-ea"/>
              </a:defRPr>
            </a:lvl4pPr>
            <a:lvl5pPr marL="2057400" indent="-228600" algn="l" rtl="0" eaLnBrk="0" fontAlgn="base" hangingPunct="0">
              <a:spcBef>
                <a:spcPct val="20000"/>
              </a:spcBef>
              <a:spcAft>
                <a:spcPct val="0"/>
              </a:spcAft>
              <a:buChar char="»"/>
              <a:defRPr sz="1400">
                <a:solidFill>
                  <a:schemeClr val="tx1"/>
                </a:solidFill>
                <a:latin typeface="DIN-Light"/>
                <a:ea typeface="+mn-ea"/>
              </a:defRPr>
            </a:lvl5pPr>
            <a:lvl6pPr marL="2514600" indent="-228600" algn="l" rtl="0" fontAlgn="base">
              <a:spcBef>
                <a:spcPct val="20000"/>
              </a:spcBef>
              <a:spcAft>
                <a:spcPct val="0"/>
              </a:spcAft>
              <a:defRPr sz="1400">
                <a:solidFill>
                  <a:schemeClr val="tx1"/>
                </a:solidFill>
                <a:latin typeface="+mn-lt"/>
                <a:ea typeface="+mn-ea"/>
              </a:defRPr>
            </a:lvl6pPr>
            <a:lvl7pPr marL="2971800" indent="-228600" algn="l" rtl="0" fontAlgn="base">
              <a:spcBef>
                <a:spcPct val="20000"/>
              </a:spcBef>
              <a:spcAft>
                <a:spcPct val="0"/>
              </a:spcAft>
              <a:defRPr sz="1400">
                <a:solidFill>
                  <a:schemeClr val="tx1"/>
                </a:solidFill>
                <a:latin typeface="+mn-lt"/>
                <a:ea typeface="+mn-ea"/>
              </a:defRPr>
            </a:lvl7pPr>
            <a:lvl8pPr marL="3429000" indent="-228600" algn="l" rtl="0" fontAlgn="base">
              <a:spcBef>
                <a:spcPct val="20000"/>
              </a:spcBef>
              <a:spcAft>
                <a:spcPct val="0"/>
              </a:spcAft>
              <a:defRPr sz="1400">
                <a:solidFill>
                  <a:schemeClr val="tx1"/>
                </a:solidFill>
                <a:latin typeface="+mn-lt"/>
                <a:ea typeface="+mn-ea"/>
              </a:defRPr>
            </a:lvl8pPr>
            <a:lvl9pPr marL="3886200" indent="-228600" algn="l" rtl="0" fontAlgn="base">
              <a:spcBef>
                <a:spcPct val="20000"/>
              </a:spcBef>
              <a:spcAft>
                <a:spcPct val="0"/>
              </a:spcAft>
              <a:defRPr sz="1400">
                <a:solidFill>
                  <a:schemeClr val="tx1"/>
                </a:solidFill>
                <a:latin typeface="+mn-lt"/>
                <a:ea typeface="+mn-ea"/>
              </a:defRPr>
            </a:lvl9pPr>
          </a:lstStyle>
          <a:p>
            <a:pPr marL="285750" indent="-285750">
              <a:lnSpc>
                <a:spcPct val="200000"/>
              </a:lnSpc>
              <a:buFont typeface="Arial" panose="020B0604020202020204" pitchFamily="34" charset="0"/>
              <a:buChar char="•"/>
            </a:pPr>
            <a:r>
              <a:rPr lang="en-US" b="0" dirty="0" err="1">
                <a:latin typeface="Trebuchet MS" panose="020B0603020202020204" pitchFamily="34" charset="0"/>
              </a:rPr>
              <a:t>Bizportal</a:t>
            </a:r>
            <a:r>
              <a:rPr lang="en-US" b="0" dirty="0">
                <a:latin typeface="Trebuchet MS" panose="020B0603020202020204" pitchFamily="34" charset="0"/>
              </a:rPr>
              <a:t> – www. bizportal.gov.za </a:t>
            </a:r>
          </a:p>
          <a:p>
            <a:pPr marL="285750" indent="-285750">
              <a:lnSpc>
                <a:spcPct val="200000"/>
              </a:lnSpc>
              <a:buFont typeface="Arial" panose="020B0604020202020204" pitchFamily="34" charset="0"/>
              <a:buChar char="•"/>
            </a:pPr>
            <a:r>
              <a:rPr lang="en-US" b="0" dirty="0">
                <a:latin typeface="Trebuchet MS" panose="020B0603020202020204" pitchFamily="34" charset="0"/>
              </a:rPr>
              <a:t>CIPC (Companies Intellectual Property Commission – </a:t>
            </a:r>
            <a:r>
              <a:rPr lang="en-US" b="0" dirty="0">
                <a:latin typeface="Trebuchet MS" panose="020B0603020202020204" pitchFamily="34" charset="0"/>
                <a:hlinkClick r:id="rId4"/>
              </a:rPr>
              <a:t>www.cipc.co.za</a:t>
            </a:r>
            <a:r>
              <a:rPr lang="en-US" b="0" dirty="0">
                <a:latin typeface="Trebuchet MS" panose="020B0603020202020204" pitchFamily="34" charset="0"/>
              </a:rPr>
              <a:t> </a:t>
            </a:r>
          </a:p>
          <a:p>
            <a:pPr marL="285750" indent="-285750">
              <a:lnSpc>
                <a:spcPct val="200000"/>
              </a:lnSpc>
              <a:buFont typeface="Arial" panose="020B0604020202020204" pitchFamily="34" charset="0"/>
              <a:buChar char="•"/>
            </a:pPr>
            <a:r>
              <a:rPr lang="en-US" b="0" dirty="0">
                <a:latin typeface="Trebuchet MS" panose="020B0603020202020204" pitchFamily="34" charset="0"/>
              </a:rPr>
              <a:t>SARS (South African Revenue Service) – </a:t>
            </a:r>
            <a:r>
              <a:rPr lang="en-US" b="0" dirty="0">
                <a:latin typeface="Trebuchet MS" panose="020B0603020202020204" pitchFamily="34" charset="0"/>
                <a:hlinkClick r:id="rId5"/>
              </a:rPr>
              <a:t>www.sars.co.za</a:t>
            </a:r>
            <a:r>
              <a:rPr lang="en-US" b="0" dirty="0">
                <a:latin typeface="Trebuchet MS" panose="020B0603020202020204" pitchFamily="34" charset="0"/>
              </a:rPr>
              <a:t>  </a:t>
            </a:r>
          </a:p>
          <a:p>
            <a:pPr marL="285750" indent="-285750">
              <a:lnSpc>
                <a:spcPct val="200000"/>
              </a:lnSpc>
              <a:buFont typeface="Arial" panose="020B0604020202020204" pitchFamily="34" charset="0"/>
              <a:buChar char="•"/>
            </a:pPr>
            <a:r>
              <a:rPr lang="en-ZA" b="0" dirty="0">
                <a:latin typeface="Trebuchet MS" panose="020B0603020202020204" pitchFamily="34" charset="0"/>
              </a:rPr>
              <a:t>National Treasury - </a:t>
            </a:r>
            <a:r>
              <a:rPr lang="en-ZA" b="0" dirty="0">
                <a:latin typeface="Trebuchet MS" panose="020B0603020202020204" pitchFamily="34" charset="0"/>
                <a:hlinkClick r:id="rId6"/>
              </a:rPr>
              <a:t>https://secure.csd.gov.za</a:t>
            </a:r>
            <a:r>
              <a:rPr lang="en-ZA" b="0" dirty="0">
                <a:latin typeface="Trebuchet MS" panose="020B0603020202020204" pitchFamily="34" charset="0"/>
              </a:rPr>
              <a:t>  </a:t>
            </a:r>
            <a:endParaRPr lang="en-US" b="0" dirty="0">
              <a:latin typeface="Trebuchet MS" panose="020B0603020202020204" pitchFamily="34" charset="0"/>
            </a:endParaRPr>
          </a:p>
          <a:p>
            <a:pPr marL="285750" indent="-285750">
              <a:lnSpc>
                <a:spcPct val="200000"/>
              </a:lnSpc>
              <a:buFont typeface="Arial" panose="020B0604020202020204" pitchFamily="34" charset="0"/>
              <a:buChar char="•"/>
            </a:pPr>
            <a:r>
              <a:rPr lang="en-US" b="0" dirty="0">
                <a:latin typeface="Trebuchet MS" panose="020B0603020202020204" pitchFamily="34" charset="0"/>
              </a:rPr>
              <a:t>(NYDA) National Youth Development Agency – </a:t>
            </a:r>
            <a:r>
              <a:rPr lang="en-US" b="0" dirty="0">
                <a:latin typeface="Trebuchet MS" panose="020B0603020202020204" pitchFamily="34" charset="0"/>
                <a:hlinkClick r:id="rId7"/>
              </a:rPr>
              <a:t>www.nyda.org.za</a:t>
            </a:r>
            <a:r>
              <a:rPr lang="en-US" b="0" dirty="0">
                <a:latin typeface="Trebuchet MS" panose="020B0603020202020204" pitchFamily="34" charset="0"/>
              </a:rPr>
              <a:t>  </a:t>
            </a:r>
          </a:p>
          <a:p>
            <a:pPr marL="285750" indent="-285750">
              <a:lnSpc>
                <a:spcPct val="200000"/>
              </a:lnSpc>
              <a:buFont typeface="Arial" panose="020B0604020202020204" pitchFamily="34" charset="0"/>
              <a:buChar char="•"/>
            </a:pPr>
            <a:r>
              <a:rPr lang="en-US" b="0" dirty="0">
                <a:latin typeface="Trebuchet MS" panose="020B0603020202020204" pitchFamily="34" charset="0"/>
              </a:rPr>
              <a:t>Department of </a:t>
            </a:r>
            <a:r>
              <a:rPr lang="en-US" b="0" dirty="0" err="1">
                <a:latin typeface="Trebuchet MS" panose="020B0603020202020204" pitchFamily="34" charset="0"/>
              </a:rPr>
              <a:t>Labour</a:t>
            </a:r>
            <a:r>
              <a:rPr lang="en-US" b="0" dirty="0">
                <a:latin typeface="Trebuchet MS" panose="020B0603020202020204" pitchFamily="34" charset="0"/>
              </a:rPr>
              <a:t> – UIF &amp; COIDA – </a:t>
            </a:r>
            <a:r>
              <a:rPr lang="en-US" b="0" dirty="0">
                <a:latin typeface="Trebuchet MS" panose="020B0603020202020204" pitchFamily="34" charset="0"/>
                <a:hlinkClick r:id="rId8"/>
              </a:rPr>
              <a:t>www.labour.gov.za</a:t>
            </a:r>
            <a:endParaRPr lang="en-US" b="0" dirty="0">
              <a:latin typeface="Trebuchet MS" panose="020B0603020202020204" pitchFamily="34" charset="0"/>
            </a:endParaRPr>
          </a:p>
          <a:p>
            <a:pPr marL="285750" indent="-285750">
              <a:lnSpc>
                <a:spcPct val="200000"/>
              </a:lnSpc>
              <a:buFont typeface="Arial" panose="020B0604020202020204" pitchFamily="34" charset="0"/>
              <a:buChar char="•"/>
            </a:pPr>
            <a:endParaRPr lang="en-US" b="0" dirty="0">
              <a:latin typeface="Trebuchet MS" panose="020B0603020202020204" pitchFamily="34" charset="0"/>
            </a:endParaRPr>
          </a:p>
          <a:p>
            <a:pPr marL="285750" indent="-285750">
              <a:lnSpc>
                <a:spcPct val="200000"/>
              </a:lnSpc>
              <a:buFont typeface="Arial" panose="020B0604020202020204" pitchFamily="34" charset="0"/>
              <a:buChar char="•"/>
            </a:pPr>
            <a:endParaRPr lang="en-US" b="0" dirty="0">
              <a:latin typeface="Trebuchet MS" panose="020B0603020202020204" pitchFamily="34" charset="0"/>
            </a:endParaRPr>
          </a:p>
        </p:txBody>
      </p:sp>
    </p:spTree>
    <p:extLst>
      <p:ext uri="{BB962C8B-B14F-4D97-AF65-F5344CB8AC3E}">
        <p14:creationId xmlns:p14="http://schemas.microsoft.com/office/powerpoint/2010/main" val="12486397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153" y="670618"/>
            <a:ext cx="12199153" cy="134124"/>
          </a:xfrm>
          <a:prstGeom prst="rect">
            <a:avLst/>
          </a:prstGeom>
        </p:spPr>
      </p:pic>
      <p:pic>
        <p:nvPicPr>
          <p:cNvPr id="5" name="Picture 4"/>
          <p:cNvPicPr>
            <a:picLocks noChangeAspect="1"/>
          </p:cNvPicPr>
          <p:nvPr/>
        </p:nvPicPr>
        <p:blipFill>
          <a:blip r:embed="rId3"/>
          <a:stretch>
            <a:fillRect/>
          </a:stretch>
        </p:blipFill>
        <p:spPr>
          <a:xfrm>
            <a:off x="96393" y="0"/>
            <a:ext cx="652329" cy="670618"/>
          </a:xfrm>
          <a:prstGeom prst="rect">
            <a:avLst/>
          </a:prstGeom>
        </p:spPr>
      </p:pic>
      <p:pic>
        <p:nvPicPr>
          <p:cNvPr id="6" name="Picture 5"/>
          <p:cNvPicPr>
            <a:picLocks noChangeAspect="1"/>
          </p:cNvPicPr>
          <p:nvPr/>
        </p:nvPicPr>
        <p:blipFill>
          <a:blip r:embed="rId2"/>
          <a:stretch>
            <a:fillRect/>
          </a:stretch>
        </p:blipFill>
        <p:spPr>
          <a:xfrm>
            <a:off x="-1" y="6330350"/>
            <a:ext cx="12199153" cy="134124"/>
          </a:xfrm>
          <a:prstGeom prst="rect">
            <a:avLst/>
          </a:prstGeom>
        </p:spPr>
      </p:pic>
      <p:sp>
        <p:nvSpPr>
          <p:cNvPr id="2" name="Slide Number Placeholder 1"/>
          <p:cNvSpPr>
            <a:spLocks noGrp="1"/>
          </p:cNvSpPr>
          <p:nvPr>
            <p:ph type="sldNum" sz="quarter" idx="12"/>
          </p:nvPr>
        </p:nvSpPr>
        <p:spPr/>
        <p:txBody>
          <a:bodyPr/>
          <a:lstStyle/>
          <a:p>
            <a:fld id="{FD023CDC-A11A-49EE-A14C-68CB92B3A1B2}" type="slidenum">
              <a:rPr lang="en-ZA" smtClean="0"/>
              <a:t>16</a:t>
            </a:fld>
            <a:endParaRPr lang="en-ZA"/>
          </a:p>
        </p:txBody>
      </p:sp>
      <p:sp>
        <p:nvSpPr>
          <p:cNvPr id="7" name="TextBox 6"/>
          <p:cNvSpPr txBox="1"/>
          <p:nvPr/>
        </p:nvSpPr>
        <p:spPr>
          <a:xfrm>
            <a:off x="422557" y="195953"/>
            <a:ext cx="6666745" cy="461665"/>
          </a:xfrm>
          <a:prstGeom prst="rect">
            <a:avLst/>
          </a:prstGeom>
          <a:noFill/>
          <a:effectLst/>
        </p:spPr>
        <p:txBody>
          <a:bodyPr wrap="square">
            <a:spAutoFit/>
          </a:bodyPr>
          <a:lstStyle/>
          <a:p>
            <a:pPr algn="ctr">
              <a:defRPr/>
            </a:pPr>
            <a:r>
              <a:rPr lang="en-US" sz="2400" b="1" dirty="0">
                <a:latin typeface="Trebuchet MS" pitchFamily="34" charset="0"/>
                <a:ea typeface="+mn-ea"/>
              </a:rPr>
              <a:t>CURRENT REFERRAL OPPORTUNITIES CONT</a:t>
            </a:r>
          </a:p>
        </p:txBody>
      </p:sp>
      <p:sp>
        <p:nvSpPr>
          <p:cNvPr id="8" name="Content Placeholder 2"/>
          <p:cNvSpPr txBox="1">
            <a:spLocks/>
          </p:cNvSpPr>
          <p:nvPr/>
        </p:nvSpPr>
        <p:spPr bwMode="auto">
          <a:xfrm>
            <a:off x="348215" y="1147020"/>
            <a:ext cx="11843785" cy="4360646"/>
          </a:xfrm>
          <a:prstGeom prst="rect">
            <a:avLst/>
          </a:prstGeom>
          <a:noFill/>
          <a:ln w="9525">
            <a:noFill/>
            <a:miter lim="800000"/>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a:lstStyle>
            <a:lvl1pPr marL="342900" indent="-342900" algn="l" rtl="0" eaLnBrk="0" fontAlgn="base" hangingPunct="0">
              <a:spcBef>
                <a:spcPct val="20000"/>
              </a:spcBef>
              <a:spcAft>
                <a:spcPct val="0"/>
              </a:spcAft>
              <a:buClr>
                <a:schemeClr val="folHlink"/>
              </a:buClr>
              <a:buFont typeface="Wingdings" pitchFamily="2" charset="2"/>
              <a:buChar char="§"/>
              <a:defRPr sz="2000" b="1">
                <a:solidFill>
                  <a:schemeClr val="tx1"/>
                </a:solidFill>
                <a:latin typeface="DIN-Light"/>
                <a:ea typeface="+mn-ea"/>
                <a:cs typeface="+mn-cs"/>
              </a:defRPr>
            </a:lvl1pPr>
            <a:lvl2pPr marL="742950" indent="-285750" algn="l" rtl="0" eaLnBrk="0" fontAlgn="base" hangingPunct="0">
              <a:spcBef>
                <a:spcPct val="20000"/>
              </a:spcBef>
              <a:spcAft>
                <a:spcPct val="0"/>
              </a:spcAft>
              <a:buClr>
                <a:schemeClr val="folHlink"/>
              </a:buClr>
              <a:buFont typeface="Wingdings" pitchFamily="2" charset="2"/>
              <a:buChar char=""/>
              <a:defRPr sz="2800">
                <a:solidFill>
                  <a:schemeClr val="tx1"/>
                </a:solidFill>
                <a:latin typeface="DIN-Light"/>
                <a:ea typeface="+mn-ea"/>
              </a:defRPr>
            </a:lvl2pPr>
            <a:lvl3pPr marL="1143000" indent="-228600" algn="l" rtl="0" eaLnBrk="0" fontAlgn="base" hangingPunct="0">
              <a:spcBef>
                <a:spcPct val="20000"/>
              </a:spcBef>
              <a:spcAft>
                <a:spcPct val="0"/>
              </a:spcAft>
              <a:buClr>
                <a:schemeClr val="folHlink"/>
              </a:buClr>
              <a:buFont typeface="Wingdings 3" pitchFamily="18" charset="2"/>
              <a:buChar char=""/>
              <a:defRPr sz="1600">
                <a:solidFill>
                  <a:schemeClr val="tx1"/>
                </a:solidFill>
                <a:latin typeface="DIN-Light"/>
                <a:ea typeface="+mn-ea"/>
              </a:defRPr>
            </a:lvl3pPr>
            <a:lvl4pPr marL="1600200" indent="-228600" algn="l" rtl="0" eaLnBrk="0" fontAlgn="base" hangingPunct="0">
              <a:spcBef>
                <a:spcPct val="20000"/>
              </a:spcBef>
              <a:spcAft>
                <a:spcPct val="0"/>
              </a:spcAft>
              <a:buChar char="–"/>
              <a:defRPr sz="1700">
                <a:solidFill>
                  <a:schemeClr val="tx1"/>
                </a:solidFill>
                <a:latin typeface="DIN-Light"/>
                <a:ea typeface="+mn-ea"/>
              </a:defRPr>
            </a:lvl4pPr>
            <a:lvl5pPr marL="2057400" indent="-228600" algn="l" rtl="0" eaLnBrk="0" fontAlgn="base" hangingPunct="0">
              <a:spcBef>
                <a:spcPct val="20000"/>
              </a:spcBef>
              <a:spcAft>
                <a:spcPct val="0"/>
              </a:spcAft>
              <a:buChar char="»"/>
              <a:defRPr sz="1400">
                <a:solidFill>
                  <a:schemeClr val="tx1"/>
                </a:solidFill>
                <a:latin typeface="DIN-Light"/>
                <a:ea typeface="+mn-ea"/>
              </a:defRPr>
            </a:lvl5pPr>
            <a:lvl6pPr marL="2514600" indent="-228600" algn="l" rtl="0" fontAlgn="base">
              <a:spcBef>
                <a:spcPct val="20000"/>
              </a:spcBef>
              <a:spcAft>
                <a:spcPct val="0"/>
              </a:spcAft>
              <a:defRPr sz="1400">
                <a:solidFill>
                  <a:schemeClr val="tx1"/>
                </a:solidFill>
                <a:latin typeface="+mn-lt"/>
                <a:ea typeface="+mn-ea"/>
              </a:defRPr>
            </a:lvl6pPr>
            <a:lvl7pPr marL="2971800" indent="-228600" algn="l" rtl="0" fontAlgn="base">
              <a:spcBef>
                <a:spcPct val="20000"/>
              </a:spcBef>
              <a:spcAft>
                <a:spcPct val="0"/>
              </a:spcAft>
              <a:defRPr sz="1400">
                <a:solidFill>
                  <a:schemeClr val="tx1"/>
                </a:solidFill>
                <a:latin typeface="+mn-lt"/>
                <a:ea typeface="+mn-ea"/>
              </a:defRPr>
            </a:lvl7pPr>
            <a:lvl8pPr marL="3429000" indent="-228600" algn="l" rtl="0" fontAlgn="base">
              <a:spcBef>
                <a:spcPct val="20000"/>
              </a:spcBef>
              <a:spcAft>
                <a:spcPct val="0"/>
              </a:spcAft>
              <a:defRPr sz="1400">
                <a:solidFill>
                  <a:schemeClr val="tx1"/>
                </a:solidFill>
                <a:latin typeface="+mn-lt"/>
                <a:ea typeface="+mn-ea"/>
              </a:defRPr>
            </a:lvl8pPr>
            <a:lvl9pPr marL="3886200" indent="-228600" algn="l" rtl="0" fontAlgn="base">
              <a:spcBef>
                <a:spcPct val="20000"/>
              </a:spcBef>
              <a:spcAft>
                <a:spcPct val="0"/>
              </a:spcAft>
              <a:defRPr sz="1400">
                <a:solidFill>
                  <a:schemeClr val="tx1"/>
                </a:solidFill>
                <a:latin typeface="+mn-lt"/>
                <a:ea typeface="+mn-ea"/>
              </a:defRPr>
            </a:lvl9pPr>
          </a:lstStyle>
          <a:p>
            <a:pPr marL="285750" indent="-285750">
              <a:buFont typeface="Arial" panose="020B0604020202020204" pitchFamily="34" charset="0"/>
              <a:buChar char="•"/>
            </a:pPr>
            <a:r>
              <a:rPr lang="en-ZA" b="0" dirty="0" err="1">
                <a:latin typeface="Trebuchet MS" panose="020B0603020202020204" pitchFamily="34" charset="0"/>
              </a:rPr>
              <a:t>Wesgro</a:t>
            </a:r>
            <a:r>
              <a:rPr lang="en-ZA" b="0" dirty="0">
                <a:latin typeface="Trebuchet MS" panose="020B0603020202020204" pitchFamily="34" charset="0"/>
              </a:rPr>
              <a:t> – </a:t>
            </a:r>
            <a:r>
              <a:rPr lang="en-ZA" b="0" dirty="0">
                <a:latin typeface="Trebuchet MS" panose="020B0603020202020204" pitchFamily="34" charset="0"/>
                <a:hlinkClick r:id="rId4"/>
              </a:rPr>
              <a:t>www.wesgro.co.za</a:t>
            </a:r>
            <a:r>
              <a:rPr lang="en-ZA" b="0" dirty="0">
                <a:latin typeface="Trebuchet MS" panose="020B0603020202020204" pitchFamily="34" charset="0"/>
              </a:rPr>
              <a:t>   </a:t>
            </a:r>
          </a:p>
          <a:p>
            <a:pPr marL="285750" indent="-285750">
              <a:buFont typeface="Arial" panose="020B0604020202020204" pitchFamily="34" charset="0"/>
              <a:buChar char="•"/>
            </a:pPr>
            <a:endParaRPr lang="en-ZA" b="0" dirty="0">
              <a:latin typeface="Trebuchet MS" panose="020B0603020202020204" pitchFamily="34" charset="0"/>
            </a:endParaRPr>
          </a:p>
          <a:p>
            <a:pPr marL="285750" indent="-285750">
              <a:buFont typeface="Arial" panose="020B0604020202020204" pitchFamily="34" charset="0"/>
              <a:buChar char="•"/>
            </a:pPr>
            <a:r>
              <a:rPr lang="en-ZA" b="0" dirty="0">
                <a:latin typeface="Trebuchet MS" panose="020B0603020202020204" pitchFamily="34" charset="0"/>
              </a:rPr>
              <a:t>e-centres – </a:t>
            </a:r>
            <a:r>
              <a:rPr lang="en-ZA" b="0" dirty="0">
                <a:latin typeface="Trebuchet MS" panose="020B0603020202020204" pitchFamily="34" charset="0"/>
                <a:hlinkClick r:id="rId5"/>
              </a:rPr>
              <a:t>www.westerncape.gov.za/capeaccess/e-centres</a:t>
            </a:r>
            <a:r>
              <a:rPr lang="en-ZA" b="0" dirty="0">
                <a:latin typeface="Trebuchet MS" panose="020B0603020202020204" pitchFamily="34" charset="0"/>
              </a:rPr>
              <a:t> </a:t>
            </a:r>
          </a:p>
          <a:p>
            <a:pPr marL="285750" indent="-285750">
              <a:buFont typeface="Arial" panose="020B0604020202020204" pitchFamily="34" charset="0"/>
              <a:buChar char="•"/>
            </a:pPr>
            <a:endParaRPr lang="en-ZA" b="0" dirty="0">
              <a:latin typeface="Trebuchet MS" panose="020B0603020202020204" pitchFamily="34" charset="0"/>
            </a:endParaRPr>
          </a:p>
          <a:p>
            <a:pPr marL="285750" indent="-285750">
              <a:buFont typeface="Arial" panose="020B0604020202020204" pitchFamily="34" charset="0"/>
              <a:buChar char="•"/>
            </a:pPr>
            <a:r>
              <a:rPr lang="en-ZA" b="0" dirty="0">
                <a:latin typeface="Trebuchet MS" panose="020B0603020202020204" pitchFamily="34" charset="0"/>
              </a:rPr>
              <a:t>Jump for Entrepreneurs – </a:t>
            </a:r>
            <a:r>
              <a:rPr lang="en-ZA" b="0" dirty="0">
                <a:latin typeface="Trebuchet MS" panose="020B0603020202020204" pitchFamily="34" charset="0"/>
                <a:hlinkClick r:id="rId6"/>
              </a:rPr>
              <a:t>www.bizjump.co.za</a:t>
            </a:r>
            <a:r>
              <a:rPr lang="en-ZA" b="0" dirty="0">
                <a:latin typeface="Trebuchet MS" panose="020B0603020202020204" pitchFamily="34" charset="0"/>
              </a:rPr>
              <a:t>  </a:t>
            </a:r>
          </a:p>
          <a:p>
            <a:pPr marL="285750" indent="-285750">
              <a:buFont typeface="Arial" panose="020B0604020202020204" pitchFamily="34" charset="0"/>
              <a:buChar char="•"/>
            </a:pPr>
            <a:endParaRPr lang="en-ZA" b="0" dirty="0">
              <a:latin typeface="Trebuchet MS" panose="020B0603020202020204" pitchFamily="34" charset="0"/>
            </a:endParaRPr>
          </a:p>
          <a:p>
            <a:pPr marL="285750" indent="-285750">
              <a:buFont typeface="Arial" panose="020B0604020202020204" pitchFamily="34" charset="0"/>
              <a:buChar char="•"/>
            </a:pPr>
            <a:r>
              <a:rPr lang="en-ZA" b="0" dirty="0">
                <a:latin typeface="Trebuchet MS" panose="020B0603020202020204" pitchFamily="34" charset="0"/>
              </a:rPr>
              <a:t>Labour Advice Web Tool for Small Business – </a:t>
            </a:r>
            <a:r>
              <a:rPr lang="en-ZA" b="0" dirty="0">
                <a:latin typeface="Trebuchet MS" panose="020B0603020202020204" pitchFamily="34" charset="0"/>
                <a:hlinkClick r:id="rId7"/>
              </a:rPr>
              <a:t>www.smelaboursupport.org.za</a:t>
            </a:r>
            <a:r>
              <a:rPr lang="en-ZA" b="0" dirty="0">
                <a:latin typeface="Trebuchet MS" panose="020B0603020202020204" pitchFamily="34" charset="0"/>
              </a:rPr>
              <a:t> </a:t>
            </a:r>
          </a:p>
          <a:p>
            <a:pPr marL="285750" indent="-285750">
              <a:buFont typeface="Arial" panose="020B0604020202020204" pitchFamily="34" charset="0"/>
              <a:buChar char="•"/>
            </a:pPr>
            <a:endParaRPr lang="en-ZA" b="0" dirty="0">
              <a:latin typeface="Trebuchet MS" panose="020B0603020202020204" pitchFamily="34" charset="0"/>
            </a:endParaRPr>
          </a:p>
          <a:p>
            <a:pPr marL="285750" indent="-285750">
              <a:buFont typeface="Arial" panose="020B0604020202020204" pitchFamily="34" charset="0"/>
              <a:buChar char="•"/>
            </a:pPr>
            <a:r>
              <a:rPr lang="en-ZA" b="0" dirty="0">
                <a:latin typeface="Trebuchet MS" panose="020B0603020202020204" pitchFamily="34" charset="0"/>
              </a:rPr>
              <a:t>Department of Economic Development &amp; Tourism (DEDAT) Government Tenders  </a:t>
            </a:r>
            <a:r>
              <a:rPr lang="en-ZA" b="0" dirty="0">
                <a:latin typeface="Trebuchet MS" panose="020B0603020202020204" pitchFamily="34" charset="0"/>
                <a:hlinkClick r:id="rId8"/>
              </a:rPr>
              <a:t>www.gov.za</a:t>
            </a:r>
            <a:r>
              <a:rPr lang="en-ZA" b="0" dirty="0">
                <a:latin typeface="Trebuchet MS" panose="020B0603020202020204" pitchFamily="34" charset="0"/>
              </a:rPr>
              <a:t> </a:t>
            </a:r>
          </a:p>
          <a:p>
            <a:pPr marL="285750" indent="-285750">
              <a:buFont typeface="Arial" panose="020B0604020202020204" pitchFamily="34" charset="0"/>
              <a:buChar char="•"/>
            </a:pPr>
            <a:endParaRPr lang="en-ZA" b="0" dirty="0">
              <a:latin typeface="Trebuchet MS" panose="020B0603020202020204" pitchFamily="34" charset="0"/>
            </a:endParaRPr>
          </a:p>
          <a:p>
            <a:pPr marL="285750" indent="-285750">
              <a:buFont typeface="Arial" panose="020B0604020202020204" pitchFamily="34" charset="0"/>
              <a:buChar char="•"/>
            </a:pPr>
            <a:r>
              <a:rPr lang="en-ZA" b="0" dirty="0">
                <a:latin typeface="Trebuchet MS" panose="020B0603020202020204" pitchFamily="34" charset="0"/>
              </a:rPr>
              <a:t>Cape Nature - </a:t>
            </a:r>
            <a:r>
              <a:rPr lang="en-US" b="0" u="sng" dirty="0">
                <a:latin typeface="Trebuchet MS" panose="020B0603020202020204" pitchFamily="34" charset="0"/>
                <a:hlinkClick r:id="rId9">
                  <a:extLst>
                    <a:ext uri="{A12FA001-AC4F-418D-AE19-62706E023703}">
                      <ahyp:hlinkClr xmlns:ahyp="http://schemas.microsoft.com/office/drawing/2018/hyperlinkcolor" val="tx"/>
                    </a:ext>
                  </a:extLst>
                </a:hlinkClick>
              </a:rPr>
              <a:t>www.capenature.co.za</a:t>
            </a:r>
          </a:p>
          <a:p>
            <a:pPr marL="0" indent="0">
              <a:buNone/>
            </a:pPr>
            <a:endParaRPr lang="en-US" b="0" u="sng" dirty="0">
              <a:latin typeface="Trebuchet MS" panose="020B0603020202020204" pitchFamily="34" charset="0"/>
              <a:hlinkClick r:id="rId9">
                <a:extLst>
                  <a:ext uri="{A12FA001-AC4F-418D-AE19-62706E023703}">
                    <ahyp:hlinkClr xmlns:ahyp="http://schemas.microsoft.com/office/drawing/2018/hyperlinkcolor" val="tx"/>
                  </a:ext>
                </a:extLst>
              </a:hlinkClick>
            </a:endParaRPr>
          </a:p>
          <a:p>
            <a:pPr marL="0" indent="0">
              <a:buNone/>
            </a:pPr>
            <a:r>
              <a:rPr lang="en-US" b="0" u="sng" dirty="0">
                <a:latin typeface="Trebuchet MS" panose="020B0603020202020204" pitchFamily="34" charset="0"/>
                <a:hlinkClick r:id="rId9">
                  <a:extLst>
                    <a:ext uri="{A12FA001-AC4F-418D-AE19-62706E023703}">
                      <ahyp:hlinkClr xmlns:ahyp="http://schemas.microsoft.com/office/drawing/2018/hyperlinkcolor" val="tx"/>
                    </a:ext>
                  </a:extLst>
                </a:hlinkClick>
              </a:rPr>
              <a:t>  </a:t>
            </a:r>
          </a:p>
          <a:p>
            <a:pPr marL="0" indent="0">
              <a:buNone/>
            </a:pPr>
            <a:endParaRPr lang="en-US" b="0" dirty="0"/>
          </a:p>
          <a:p>
            <a:pPr marL="285750" indent="-285750">
              <a:buFont typeface="Arial" panose="020B0604020202020204" pitchFamily="34" charset="0"/>
              <a:buChar char="•"/>
            </a:pPr>
            <a:endParaRPr lang="en-ZA" b="0" dirty="0">
              <a:latin typeface="Trebuchet MS" panose="020B0603020202020204" pitchFamily="34" charset="0"/>
            </a:endParaRPr>
          </a:p>
          <a:p>
            <a:pPr marL="285750" indent="-285750">
              <a:buFont typeface="Arial" panose="020B0604020202020204" pitchFamily="34" charset="0"/>
              <a:buChar char="•"/>
            </a:pPr>
            <a:endParaRPr lang="en-US" b="0" dirty="0">
              <a:latin typeface="Trebuchet MS" panose="020B0603020202020204" pitchFamily="34" charset="0"/>
            </a:endParaRPr>
          </a:p>
        </p:txBody>
      </p:sp>
    </p:spTree>
    <p:extLst>
      <p:ext uri="{BB962C8B-B14F-4D97-AF65-F5344CB8AC3E}">
        <p14:creationId xmlns:p14="http://schemas.microsoft.com/office/powerpoint/2010/main" val="29567513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153" y="670618"/>
            <a:ext cx="12199153" cy="134124"/>
          </a:xfrm>
          <a:prstGeom prst="rect">
            <a:avLst/>
          </a:prstGeom>
        </p:spPr>
      </p:pic>
      <p:pic>
        <p:nvPicPr>
          <p:cNvPr id="5" name="Picture 4"/>
          <p:cNvPicPr>
            <a:picLocks noChangeAspect="1"/>
          </p:cNvPicPr>
          <p:nvPr/>
        </p:nvPicPr>
        <p:blipFill>
          <a:blip r:embed="rId3"/>
          <a:stretch>
            <a:fillRect/>
          </a:stretch>
        </p:blipFill>
        <p:spPr>
          <a:xfrm>
            <a:off x="96393" y="0"/>
            <a:ext cx="652329" cy="670618"/>
          </a:xfrm>
          <a:prstGeom prst="rect">
            <a:avLst/>
          </a:prstGeom>
        </p:spPr>
      </p:pic>
      <p:pic>
        <p:nvPicPr>
          <p:cNvPr id="6" name="Picture 5"/>
          <p:cNvPicPr>
            <a:picLocks noChangeAspect="1"/>
          </p:cNvPicPr>
          <p:nvPr/>
        </p:nvPicPr>
        <p:blipFill>
          <a:blip r:embed="rId2"/>
          <a:stretch>
            <a:fillRect/>
          </a:stretch>
        </p:blipFill>
        <p:spPr>
          <a:xfrm>
            <a:off x="-1" y="6330350"/>
            <a:ext cx="12199153" cy="134124"/>
          </a:xfrm>
          <a:prstGeom prst="rect">
            <a:avLst/>
          </a:prstGeom>
        </p:spPr>
      </p:pic>
      <p:sp>
        <p:nvSpPr>
          <p:cNvPr id="2" name="Slide Number Placeholder 1"/>
          <p:cNvSpPr>
            <a:spLocks noGrp="1"/>
          </p:cNvSpPr>
          <p:nvPr>
            <p:ph type="sldNum" sz="quarter" idx="12"/>
          </p:nvPr>
        </p:nvSpPr>
        <p:spPr/>
        <p:txBody>
          <a:bodyPr/>
          <a:lstStyle/>
          <a:p>
            <a:fld id="{FD023CDC-A11A-49EE-A14C-68CB92B3A1B2}" type="slidenum">
              <a:rPr lang="en-ZA" smtClean="0"/>
              <a:t>17</a:t>
            </a:fld>
            <a:endParaRPr lang="en-ZA"/>
          </a:p>
        </p:txBody>
      </p:sp>
      <p:sp>
        <p:nvSpPr>
          <p:cNvPr id="7" name="TextBox 6"/>
          <p:cNvSpPr txBox="1"/>
          <p:nvPr/>
        </p:nvSpPr>
        <p:spPr>
          <a:xfrm>
            <a:off x="422557" y="195953"/>
            <a:ext cx="6666745" cy="461665"/>
          </a:xfrm>
          <a:prstGeom prst="rect">
            <a:avLst/>
          </a:prstGeom>
          <a:noFill/>
          <a:effectLst/>
        </p:spPr>
        <p:txBody>
          <a:bodyPr wrap="square">
            <a:spAutoFit/>
          </a:bodyPr>
          <a:lstStyle/>
          <a:p>
            <a:pPr algn="ctr">
              <a:defRPr/>
            </a:pPr>
            <a:r>
              <a:rPr lang="en-US" sz="2400" b="1" dirty="0">
                <a:latin typeface="Trebuchet MS" pitchFamily="34" charset="0"/>
                <a:ea typeface="+mn-ea"/>
              </a:rPr>
              <a:t>FUNDING OPPORTUNITIES CONT</a:t>
            </a:r>
          </a:p>
        </p:txBody>
      </p:sp>
      <p:sp>
        <p:nvSpPr>
          <p:cNvPr id="8" name="Content Placeholder 2"/>
          <p:cNvSpPr txBox="1">
            <a:spLocks/>
          </p:cNvSpPr>
          <p:nvPr/>
        </p:nvSpPr>
        <p:spPr bwMode="auto">
          <a:xfrm>
            <a:off x="355367" y="830742"/>
            <a:ext cx="11843785" cy="5317455"/>
          </a:xfrm>
          <a:prstGeom prst="rect">
            <a:avLst/>
          </a:prstGeom>
          <a:solidFill>
            <a:schemeClr val="bg1"/>
          </a:solidFill>
          <a:ln w="9525">
            <a:solidFill>
              <a:schemeClr val="bg1"/>
            </a:solidFill>
            <a:miter lim="800000"/>
            <a:headEnd/>
            <a:tailEnd/>
          </a:ln>
          <a:effectLst>
            <a:outerShdw blurRad="57785" dist="33020" dir="3180000" algn="ctr">
              <a:srgbClr val="000000">
                <a:alpha val="30000"/>
              </a:srgbClr>
            </a:outerShdw>
          </a:effectLst>
        </p:spPr>
        <p:txBody>
          <a:bodyPr/>
          <a:lstStyle>
            <a:lvl1pPr marL="342900" indent="-342900" algn="l" rtl="0" eaLnBrk="0" fontAlgn="base" hangingPunct="0">
              <a:spcBef>
                <a:spcPct val="20000"/>
              </a:spcBef>
              <a:spcAft>
                <a:spcPct val="0"/>
              </a:spcAft>
              <a:buClr>
                <a:schemeClr val="folHlink"/>
              </a:buClr>
              <a:buFont typeface="Wingdings" pitchFamily="2" charset="2"/>
              <a:buChar char="§"/>
              <a:defRPr sz="2000" b="1">
                <a:solidFill>
                  <a:schemeClr val="tx1"/>
                </a:solidFill>
                <a:latin typeface="DIN-Light"/>
                <a:ea typeface="+mn-ea"/>
                <a:cs typeface="+mn-cs"/>
              </a:defRPr>
            </a:lvl1pPr>
            <a:lvl2pPr marL="742950" indent="-285750" algn="l" rtl="0" eaLnBrk="0" fontAlgn="base" hangingPunct="0">
              <a:spcBef>
                <a:spcPct val="20000"/>
              </a:spcBef>
              <a:spcAft>
                <a:spcPct val="0"/>
              </a:spcAft>
              <a:buClr>
                <a:schemeClr val="folHlink"/>
              </a:buClr>
              <a:buFont typeface="Wingdings" pitchFamily="2" charset="2"/>
              <a:buChar char=""/>
              <a:defRPr sz="2800">
                <a:solidFill>
                  <a:schemeClr val="tx1"/>
                </a:solidFill>
                <a:latin typeface="DIN-Light"/>
                <a:ea typeface="+mn-ea"/>
              </a:defRPr>
            </a:lvl2pPr>
            <a:lvl3pPr marL="1143000" indent="-228600" algn="l" rtl="0" eaLnBrk="0" fontAlgn="base" hangingPunct="0">
              <a:spcBef>
                <a:spcPct val="20000"/>
              </a:spcBef>
              <a:spcAft>
                <a:spcPct val="0"/>
              </a:spcAft>
              <a:buClr>
                <a:schemeClr val="folHlink"/>
              </a:buClr>
              <a:buFont typeface="Wingdings 3" pitchFamily="18" charset="2"/>
              <a:buChar char=""/>
              <a:defRPr sz="1600">
                <a:solidFill>
                  <a:schemeClr val="tx1"/>
                </a:solidFill>
                <a:latin typeface="DIN-Light"/>
                <a:ea typeface="+mn-ea"/>
              </a:defRPr>
            </a:lvl3pPr>
            <a:lvl4pPr marL="1600200" indent="-228600" algn="l" rtl="0" eaLnBrk="0" fontAlgn="base" hangingPunct="0">
              <a:spcBef>
                <a:spcPct val="20000"/>
              </a:spcBef>
              <a:spcAft>
                <a:spcPct val="0"/>
              </a:spcAft>
              <a:buChar char="–"/>
              <a:defRPr sz="1700">
                <a:solidFill>
                  <a:schemeClr val="tx1"/>
                </a:solidFill>
                <a:latin typeface="DIN-Light"/>
                <a:ea typeface="+mn-ea"/>
              </a:defRPr>
            </a:lvl4pPr>
            <a:lvl5pPr marL="2057400" indent="-228600" algn="l" rtl="0" eaLnBrk="0" fontAlgn="base" hangingPunct="0">
              <a:spcBef>
                <a:spcPct val="20000"/>
              </a:spcBef>
              <a:spcAft>
                <a:spcPct val="0"/>
              </a:spcAft>
              <a:buChar char="»"/>
              <a:defRPr sz="1400">
                <a:solidFill>
                  <a:schemeClr val="tx1"/>
                </a:solidFill>
                <a:latin typeface="DIN-Light"/>
                <a:ea typeface="+mn-ea"/>
              </a:defRPr>
            </a:lvl5pPr>
            <a:lvl6pPr marL="2514600" indent="-228600" algn="l" rtl="0" fontAlgn="base">
              <a:spcBef>
                <a:spcPct val="20000"/>
              </a:spcBef>
              <a:spcAft>
                <a:spcPct val="0"/>
              </a:spcAft>
              <a:defRPr sz="1400">
                <a:solidFill>
                  <a:schemeClr val="tx1"/>
                </a:solidFill>
                <a:latin typeface="+mn-lt"/>
                <a:ea typeface="+mn-ea"/>
              </a:defRPr>
            </a:lvl6pPr>
            <a:lvl7pPr marL="2971800" indent="-228600" algn="l" rtl="0" fontAlgn="base">
              <a:spcBef>
                <a:spcPct val="20000"/>
              </a:spcBef>
              <a:spcAft>
                <a:spcPct val="0"/>
              </a:spcAft>
              <a:defRPr sz="1400">
                <a:solidFill>
                  <a:schemeClr val="tx1"/>
                </a:solidFill>
                <a:latin typeface="+mn-lt"/>
                <a:ea typeface="+mn-ea"/>
              </a:defRPr>
            </a:lvl7pPr>
            <a:lvl8pPr marL="3429000" indent="-228600" algn="l" rtl="0" fontAlgn="base">
              <a:spcBef>
                <a:spcPct val="20000"/>
              </a:spcBef>
              <a:spcAft>
                <a:spcPct val="0"/>
              </a:spcAft>
              <a:defRPr sz="1400">
                <a:solidFill>
                  <a:schemeClr val="tx1"/>
                </a:solidFill>
                <a:latin typeface="+mn-lt"/>
                <a:ea typeface="+mn-ea"/>
              </a:defRPr>
            </a:lvl8pPr>
            <a:lvl9pPr marL="3886200" indent="-228600" algn="l" rtl="0" fontAlgn="base">
              <a:spcBef>
                <a:spcPct val="20000"/>
              </a:spcBef>
              <a:spcAft>
                <a:spcPct val="0"/>
              </a:spcAft>
              <a:defRPr sz="1400">
                <a:solidFill>
                  <a:schemeClr val="tx1"/>
                </a:solidFill>
                <a:latin typeface="+mn-lt"/>
                <a:ea typeface="+mn-ea"/>
              </a:defRPr>
            </a:lvl9pPr>
          </a:lstStyle>
          <a:p>
            <a:pPr marL="285750" indent="-285750">
              <a:lnSpc>
                <a:spcPct val="150000"/>
              </a:lnSpc>
              <a:buFont typeface="Arial" panose="020B0604020202020204" pitchFamily="34" charset="0"/>
              <a:buChar char="•"/>
            </a:pPr>
            <a:r>
              <a:rPr lang="en-US" sz="1800" b="0" dirty="0" err="1">
                <a:latin typeface="Trebuchet MS" panose="020B0603020202020204" pitchFamily="34" charset="0"/>
              </a:rPr>
              <a:t>Finfind</a:t>
            </a:r>
            <a:r>
              <a:rPr lang="en-US" sz="1800" b="0" dirty="0">
                <a:latin typeface="Trebuchet MS" panose="020B0603020202020204" pitchFamily="34" charset="0"/>
              </a:rPr>
              <a:t> – </a:t>
            </a:r>
            <a:r>
              <a:rPr lang="en-US" sz="1800" b="0" dirty="0">
                <a:latin typeface="Trebuchet MS" panose="020B0603020202020204" pitchFamily="34" charset="0"/>
                <a:hlinkClick r:id="rId4"/>
              </a:rPr>
              <a:t>www.finfind.co.za</a:t>
            </a:r>
            <a:r>
              <a:rPr lang="en-US" sz="1800" b="0" dirty="0">
                <a:latin typeface="Trebuchet MS" panose="020B0603020202020204" pitchFamily="34" charset="0"/>
              </a:rPr>
              <a:t> </a:t>
            </a:r>
          </a:p>
          <a:p>
            <a:pPr marL="285750" indent="-285750">
              <a:lnSpc>
                <a:spcPct val="150000"/>
              </a:lnSpc>
              <a:buFont typeface="Arial" panose="020B0604020202020204" pitchFamily="34" charset="0"/>
              <a:buChar char="•"/>
            </a:pPr>
            <a:r>
              <a:rPr lang="en-ZA" sz="1800" b="0" dirty="0" err="1">
                <a:latin typeface="Trebuchet MS" panose="020B0603020202020204" pitchFamily="34" charset="0"/>
              </a:rPr>
              <a:t>Sefa</a:t>
            </a:r>
            <a:r>
              <a:rPr lang="en-ZA" sz="1800" b="0" dirty="0">
                <a:latin typeface="Trebuchet MS" panose="020B0603020202020204" pitchFamily="34" charset="0"/>
              </a:rPr>
              <a:t> (Small Enterprise Funding Agency) </a:t>
            </a:r>
            <a:r>
              <a:rPr lang="en-US" sz="1800" b="0" dirty="0">
                <a:latin typeface="Trebuchet MS" panose="020B0603020202020204" pitchFamily="34" charset="0"/>
              </a:rPr>
              <a:t>– </a:t>
            </a:r>
            <a:r>
              <a:rPr lang="en-US" sz="1800" b="0" dirty="0">
                <a:latin typeface="Trebuchet MS" panose="020B0603020202020204" pitchFamily="34" charset="0"/>
                <a:hlinkClick r:id="rId5"/>
              </a:rPr>
              <a:t>www.sefa.org.za</a:t>
            </a:r>
            <a:r>
              <a:rPr lang="en-US" sz="1800" b="0" dirty="0">
                <a:latin typeface="Trebuchet MS" panose="020B0603020202020204" pitchFamily="34" charset="0"/>
              </a:rPr>
              <a:t> </a:t>
            </a:r>
            <a:endParaRPr lang="en-ZA" sz="1800" b="0" dirty="0">
              <a:latin typeface="Trebuchet MS" panose="020B0603020202020204" pitchFamily="34" charset="0"/>
            </a:endParaRPr>
          </a:p>
          <a:p>
            <a:pPr marL="285750" indent="-285750">
              <a:lnSpc>
                <a:spcPct val="150000"/>
              </a:lnSpc>
              <a:buFont typeface="Arial" panose="020B0604020202020204" pitchFamily="34" charset="0"/>
              <a:buChar char="•"/>
            </a:pPr>
            <a:r>
              <a:rPr lang="en-US" sz="1800" b="0" dirty="0">
                <a:latin typeface="Trebuchet MS" panose="020B0603020202020204" pitchFamily="34" charset="0"/>
              </a:rPr>
              <a:t>DTI Funding – </a:t>
            </a:r>
            <a:r>
              <a:rPr lang="en-US" sz="1800" b="0" dirty="0">
                <a:latin typeface="Trebuchet MS" panose="020B0603020202020204" pitchFamily="34" charset="0"/>
                <a:hlinkClick r:id="rId6"/>
              </a:rPr>
              <a:t>www.thedtic.gov.za</a:t>
            </a:r>
            <a:endParaRPr lang="en-US" sz="1800" b="0" dirty="0">
              <a:latin typeface="Trebuchet MS" panose="020B0603020202020204" pitchFamily="34" charset="0"/>
            </a:endParaRPr>
          </a:p>
          <a:p>
            <a:pPr marL="285750" indent="-285750">
              <a:lnSpc>
                <a:spcPct val="150000"/>
              </a:lnSpc>
              <a:buFont typeface="Arial" panose="020B0604020202020204" pitchFamily="34" charset="0"/>
              <a:buChar char="•"/>
            </a:pPr>
            <a:r>
              <a:rPr lang="en-US" sz="1800" b="0" dirty="0">
                <a:latin typeface="Trebuchet MS" panose="020B0603020202020204" pitchFamily="34" charset="0"/>
              </a:rPr>
              <a:t>National Empowerment Fund (NEFCORP) – </a:t>
            </a:r>
            <a:r>
              <a:rPr lang="en-US" sz="1800" b="0" dirty="0">
                <a:latin typeface="Trebuchet MS" panose="020B0603020202020204" pitchFamily="34" charset="0"/>
                <a:hlinkClick r:id="rId7"/>
              </a:rPr>
              <a:t>www.nefcorp.cp.za</a:t>
            </a:r>
            <a:r>
              <a:rPr lang="en-US" sz="1800" b="0" dirty="0">
                <a:latin typeface="Trebuchet MS" panose="020B0603020202020204" pitchFamily="34" charset="0"/>
              </a:rPr>
              <a:t> </a:t>
            </a:r>
          </a:p>
          <a:p>
            <a:pPr marL="285750" indent="-285750">
              <a:lnSpc>
                <a:spcPct val="150000"/>
              </a:lnSpc>
              <a:buFont typeface="Arial" panose="020B0604020202020204" pitchFamily="34" charset="0"/>
              <a:buChar char="•"/>
            </a:pPr>
            <a:r>
              <a:rPr lang="en-US" sz="1800" b="0" dirty="0">
                <a:latin typeface="Trebuchet MS" panose="020B0603020202020204" pitchFamily="34" charset="0"/>
              </a:rPr>
              <a:t>Industrial Development Corporation (IDC) – </a:t>
            </a:r>
            <a:r>
              <a:rPr lang="en-US" sz="1800" b="0" dirty="0">
                <a:latin typeface="Trebuchet MS" panose="020B0603020202020204" pitchFamily="34" charset="0"/>
                <a:hlinkClick r:id="rId8"/>
              </a:rPr>
              <a:t>www.idc.co.za</a:t>
            </a:r>
            <a:r>
              <a:rPr lang="en-US" sz="1800" b="0" dirty="0">
                <a:latin typeface="Trebuchet MS" panose="020B0603020202020204" pitchFamily="34" charset="0"/>
              </a:rPr>
              <a:t> </a:t>
            </a:r>
          </a:p>
          <a:p>
            <a:pPr marL="285750" indent="-285750">
              <a:lnSpc>
                <a:spcPct val="150000"/>
              </a:lnSpc>
              <a:buFont typeface="Arial" panose="020B0604020202020204" pitchFamily="34" charset="0"/>
              <a:buChar char="•"/>
            </a:pPr>
            <a:r>
              <a:rPr lang="en-US" sz="1800" b="0" dirty="0">
                <a:latin typeface="Trebuchet MS" panose="020B0603020202020204" pitchFamily="34" charset="0"/>
              </a:rPr>
              <a:t>Commercial Banks Business Loans (ABSA, Nedbank, Standard Bank, FNB) </a:t>
            </a:r>
          </a:p>
          <a:p>
            <a:pPr marL="285750" indent="-285750">
              <a:lnSpc>
                <a:spcPct val="150000"/>
              </a:lnSpc>
              <a:buFont typeface="Arial" panose="020B0604020202020204" pitchFamily="34" charset="0"/>
              <a:buChar char="•"/>
            </a:pPr>
            <a:r>
              <a:rPr lang="en-US" sz="1800" b="0" dirty="0" err="1">
                <a:latin typeface="Trebuchet MS" panose="020B0603020202020204" pitchFamily="34" charset="0"/>
              </a:rPr>
              <a:t>Isivande</a:t>
            </a:r>
            <a:r>
              <a:rPr lang="en-US" sz="1800" b="0" dirty="0">
                <a:latin typeface="Trebuchet MS" panose="020B0603020202020204" pitchFamily="34" charset="0"/>
              </a:rPr>
              <a:t> Women’s Fund (IWF) - </a:t>
            </a:r>
            <a:r>
              <a:rPr lang="en-US" sz="1800" b="0" dirty="0">
                <a:latin typeface="Trebuchet MS" panose="020B0603020202020204" pitchFamily="34" charset="0"/>
                <a:hlinkClick r:id="rId9"/>
              </a:rPr>
              <a:t>www.fundingconnection.co.za</a:t>
            </a:r>
            <a:r>
              <a:rPr lang="en-US" sz="1800" b="0" dirty="0">
                <a:latin typeface="Trebuchet MS" panose="020B0603020202020204" pitchFamily="34" charset="0"/>
              </a:rPr>
              <a:t> </a:t>
            </a:r>
          </a:p>
          <a:p>
            <a:pPr marL="285750" indent="-285750">
              <a:lnSpc>
                <a:spcPct val="150000"/>
              </a:lnSpc>
              <a:buFont typeface="Arial" panose="020B0604020202020204" pitchFamily="34" charset="0"/>
              <a:buChar char="•"/>
            </a:pPr>
            <a:r>
              <a:rPr lang="en-US" sz="1800" b="0" dirty="0">
                <a:latin typeface="Trebuchet MS" panose="020B0603020202020204" pitchFamily="34" charset="0"/>
              </a:rPr>
              <a:t>Business Partners - </a:t>
            </a:r>
            <a:r>
              <a:rPr lang="en-US" sz="1800" b="0" dirty="0">
                <a:latin typeface="Trebuchet MS" panose="020B0603020202020204" pitchFamily="34" charset="0"/>
                <a:hlinkClick r:id="rId10"/>
              </a:rPr>
              <a:t>www.businesspartners.co.za</a:t>
            </a:r>
            <a:r>
              <a:rPr lang="en-US" sz="1800" b="0" dirty="0">
                <a:latin typeface="Trebuchet MS" panose="020B0603020202020204" pitchFamily="34" charset="0"/>
              </a:rPr>
              <a:t> </a:t>
            </a:r>
          </a:p>
          <a:p>
            <a:pPr marL="285750" indent="-285750">
              <a:lnSpc>
                <a:spcPct val="150000"/>
              </a:lnSpc>
              <a:buFont typeface="Arial" panose="020B0604020202020204" pitchFamily="34" charset="0"/>
              <a:buChar char="•"/>
            </a:pPr>
            <a:r>
              <a:rPr lang="en-US" sz="1800" b="0" dirty="0" err="1">
                <a:latin typeface="Trebuchet MS" panose="020B0603020202020204" pitchFamily="34" charset="0"/>
              </a:rPr>
              <a:t>LulaLend</a:t>
            </a:r>
            <a:r>
              <a:rPr lang="en-US" sz="1800" b="0" dirty="0">
                <a:latin typeface="Trebuchet MS" panose="020B0603020202020204" pitchFamily="34" charset="0"/>
              </a:rPr>
              <a:t> - </a:t>
            </a:r>
            <a:r>
              <a:rPr lang="en-US" sz="1800" b="0" dirty="0">
                <a:latin typeface="Trebuchet MS" panose="020B0603020202020204" pitchFamily="34" charset="0"/>
                <a:hlinkClick r:id="rId11"/>
              </a:rPr>
              <a:t>www.lulalend.co.za</a:t>
            </a:r>
            <a:r>
              <a:rPr lang="en-US" sz="1800" b="0" dirty="0">
                <a:latin typeface="Trebuchet MS" panose="020B0603020202020204" pitchFamily="34" charset="0"/>
              </a:rPr>
              <a:t> </a:t>
            </a:r>
            <a:endParaRPr lang="en-ZA" sz="1800" b="0" dirty="0">
              <a:latin typeface="Trebuchet MS" panose="020B0603020202020204" pitchFamily="34" charset="0"/>
            </a:endParaRPr>
          </a:p>
          <a:p>
            <a:pPr marL="285750" indent="-285750">
              <a:lnSpc>
                <a:spcPct val="150000"/>
              </a:lnSpc>
              <a:buFont typeface="Arial" panose="020B0604020202020204" pitchFamily="34" charset="0"/>
              <a:buChar char="•"/>
            </a:pPr>
            <a:r>
              <a:rPr lang="en-ZA" sz="1800" b="0" dirty="0">
                <a:latin typeface="Trebuchet MS" panose="020B0603020202020204" pitchFamily="34" charset="0"/>
              </a:rPr>
              <a:t>Cape Agency for Sustainable Integrated Development in Rural Areas (</a:t>
            </a:r>
            <a:r>
              <a:rPr lang="en-ZA" sz="1800" b="0" dirty="0" err="1">
                <a:latin typeface="Trebuchet MS" panose="020B0603020202020204" pitchFamily="34" charset="0"/>
              </a:rPr>
              <a:t>Casidra</a:t>
            </a:r>
            <a:r>
              <a:rPr lang="en-ZA" sz="1800" b="0" dirty="0">
                <a:latin typeface="Trebuchet MS" panose="020B0603020202020204" pitchFamily="34" charset="0"/>
              </a:rPr>
              <a:t>) –www.casidra.co.za  </a:t>
            </a:r>
          </a:p>
          <a:p>
            <a:pPr marL="285750" indent="-285750">
              <a:lnSpc>
                <a:spcPct val="150000"/>
              </a:lnSpc>
              <a:buFont typeface="Arial" panose="020B0604020202020204" pitchFamily="34" charset="0"/>
              <a:buChar char="•"/>
            </a:pPr>
            <a:r>
              <a:rPr lang="en-ZA" sz="1800" b="0" dirty="0">
                <a:latin typeface="Trebuchet MS" panose="020B0603020202020204" pitchFamily="34" charset="0"/>
              </a:rPr>
              <a:t>Various District Municipalities – Seed Funding</a:t>
            </a:r>
          </a:p>
          <a:p>
            <a:pPr marL="0" indent="0">
              <a:buNone/>
            </a:pPr>
            <a:endParaRPr lang="en-US" b="0" dirty="0">
              <a:latin typeface="Trebuchet MS" panose="020B0603020202020204" pitchFamily="34" charset="0"/>
            </a:endParaRPr>
          </a:p>
          <a:p>
            <a:pPr marL="285750" indent="-285750">
              <a:lnSpc>
                <a:spcPct val="120000"/>
              </a:lnSpc>
              <a:buFont typeface="Arial" panose="020B0604020202020204" pitchFamily="34" charset="0"/>
              <a:buChar char="•"/>
            </a:pPr>
            <a:endParaRPr lang="en-ZA" b="0" dirty="0">
              <a:latin typeface="Trebuchet MS" panose="020B0603020202020204" pitchFamily="34" charset="0"/>
            </a:endParaRPr>
          </a:p>
          <a:p>
            <a:pPr marL="285750" indent="-285750">
              <a:lnSpc>
                <a:spcPct val="120000"/>
              </a:lnSpc>
              <a:buFont typeface="Arial" panose="020B0604020202020204" pitchFamily="34" charset="0"/>
              <a:buChar char="•"/>
            </a:pPr>
            <a:endParaRPr lang="en-US" b="0" dirty="0">
              <a:latin typeface="Trebuchet MS" panose="020B0603020202020204" pitchFamily="34" charset="0"/>
            </a:endParaRPr>
          </a:p>
        </p:txBody>
      </p:sp>
    </p:spTree>
    <p:extLst>
      <p:ext uri="{BB962C8B-B14F-4D97-AF65-F5344CB8AC3E}">
        <p14:creationId xmlns:p14="http://schemas.microsoft.com/office/powerpoint/2010/main" val="27544242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153" y="670618"/>
            <a:ext cx="12199153" cy="134124"/>
          </a:xfrm>
          <a:prstGeom prst="rect">
            <a:avLst/>
          </a:prstGeom>
        </p:spPr>
      </p:pic>
      <p:pic>
        <p:nvPicPr>
          <p:cNvPr id="5" name="Picture 4"/>
          <p:cNvPicPr>
            <a:picLocks noChangeAspect="1"/>
          </p:cNvPicPr>
          <p:nvPr/>
        </p:nvPicPr>
        <p:blipFill>
          <a:blip r:embed="rId3"/>
          <a:stretch>
            <a:fillRect/>
          </a:stretch>
        </p:blipFill>
        <p:spPr>
          <a:xfrm>
            <a:off x="96393" y="0"/>
            <a:ext cx="652329" cy="670618"/>
          </a:xfrm>
          <a:prstGeom prst="rect">
            <a:avLst/>
          </a:prstGeom>
        </p:spPr>
      </p:pic>
      <p:pic>
        <p:nvPicPr>
          <p:cNvPr id="6" name="Picture 5"/>
          <p:cNvPicPr>
            <a:picLocks noChangeAspect="1"/>
          </p:cNvPicPr>
          <p:nvPr/>
        </p:nvPicPr>
        <p:blipFill>
          <a:blip r:embed="rId2"/>
          <a:stretch>
            <a:fillRect/>
          </a:stretch>
        </p:blipFill>
        <p:spPr>
          <a:xfrm>
            <a:off x="-1" y="6330350"/>
            <a:ext cx="12199153" cy="134124"/>
          </a:xfrm>
          <a:prstGeom prst="rect">
            <a:avLst/>
          </a:prstGeom>
        </p:spPr>
      </p:pic>
      <p:sp>
        <p:nvSpPr>
          <p:cNvPr id="2" name="Slide Number Placeholder 1"/>
          <p:cNvSpPr>
            <a:spLocks noGrp="1"/>
          </p:cNvSpPr>
          <p:nvPr>
            <p:ph type="sldNum" sz="quarter" idx="12"/>
          </p:nvPr>
        </p:nvSpPr>
        <p:spPr/>
        <p:txBody>
          <a:bodyPr/>
          <a:lstStyle/>
          <a:p>
            <a:fld id="{FD023CDC-A11A-49EE-A14C-68CB92B3A1B2}" type="slidenum">
              <a:rPr lang="en-ZA" smtClean="0"/>
              <a:t>18</a:t>
            </a:fld>
            <a:endParaRPr lang="en-ZA"/>
          </a:p>
        </p:txBody>
      </p:sp>
      <p:sp>
        <p:nvSpPr>
          <p:cNvPr id="8" name="Content Placeholder 2"/>
          <p:cNvSpPr txBox="1">
            <a:spLocks/>
          </p:cNvSpPr>
          <p:nvPr/>
        </p:nvSpPr>
        <p:spPr bwMode="auto">
          <a:xfrm>
            <a:off x="395460" y="1519489"/>
            <a:ext cx="5896483" cy="1781126"/>
          </a:xfrm>
          <a:prstGeom prst="rect">
            <a:avLst/>
          </a:prstGeom>
          <a:noFill/>
          <a:ln w="9525">
            <a:noFill/>
            <a:miter lim="800000"/>
            <a:headEnd/>
            <a:tailEnd/>
          </a:ln>
          <a:effectLst>
            <a:outerShdw blurRad="57785" dist="33020" dir="3180000" algn="ctr">
              <a:srgbClr val="000000">
                <a:alpha val="30000"/>
              </a:srgbClr>
            </a:outerShdw>
          </a:effectLst>
        </p:spPr>
        <p:txBody>
          <a:bodyPr/>
          <a:lstStyle>
            <a:lvl1pPr marL="342900" indent="-342900" algn="l" rtl="0" eaLnBrk="0" fontAlgn="base" hangingPunct="0">
              <a:spcBef>
                <a:spcPct val="20000"/>
              </a:spcBef>
              <a:spcAft>
                <a:spcPct val="0"/>
              </a:spcAft>
              <a:buClr>
                <a:schemeClr val="folHlink"/>
              </a:buClr>
              <a:buFont typeface="Wingdings" pitchFamily="2" charset="2"/>
              <a:buChar char="§"/>
              <a:defRPr sz="2000" b="1">
                <a:solidFill>
                  <a:schemeClr val="tx1"/>
                </a:solidFill>
                <a:latin typeface="DIN-Light"/>
                <a:ea typeface="+mn-ea"/>
                <a:cs typeface="+mn-cs"/>
              </a:defRPr>
            </a:lvl1pPr>
            <a:lvl2pPr marL="742950" indent="-285750" algn="l" rtl="0" eaLnBrk="0" fontAlgn="base" hangingPunct="0">
              <a:spcBef>
                <a:spcPct val="20000"/>
              </a:spcBef>
              <a:spcAft>
                <a:spcPct val="0"/>
              </a:spcAft>
              <a:buClr>
                <a:schemeClr val="folHlink"/>
              </a:buClr>
              <a:buFont typeface="Wingdings" pitchFamily="2" charset="2"/>
              <a:buChar char=""/>
              <a:defRPr sz="2800">
                <a:solidFill>
                  <a:schemeClr val="tx1"/>
                </a:solidFill>
                <a:latin typeface="DIN-Light"/>
                <a:ea typeface="+mn-ea"/>
              </a:defRPr>
            </a:lvl2pPr>
            <a:lvl3pPr marL="1143000" indent="-228600" algn="l" rtl="0" eaLnBrk="0" fontAlgn="base" hangingPunct="0">
              <a:spcBef>
                <a:spcPct val="20000"/>
              </a:spcBef>
              <a:spcAft>
                <a:spcPct val="0"/>
              </a:spcAft>
              <a:buClr>
                <a:schemeClr val="folHlink"/>
              </a:buClr>
              <a:buFont typeface="Wingdings 3" pitchFamily="18" charset="2"/>
              <a:buChar char=""/>
              <a:defRPr sz="1600">
                <a:solidFill>
                  <a:schemeClr val="tx1"/>
                </a:solidFill>
                <a:latin typeface="DIN-Light"/>
                <a:ea typeface="+mn-ea"/>
              </a:defRPr>
            </a:lvl3pPr>
            <a:lvl4pPr marL="1600200" indent="-228600" algn="l" rtl="0" eaLnBrk="0" fontAlgn="base" hangingPunct="0">
              <a:spcBef>
                <a:spcPct val="20000"/>
              </a:spcBef>
              <a:spcAft>
                <a:spcPct val="0"/>
              </a:spcAft>
              <a:buChar char="–"/>
              <a:defRPr sz="1700">
                <a:solidFill>
                  <a:schemeClr val="tx1"/>
                </a:solidFill>
                <a:latin typeface="DIN-Light"/>
                <a:ea typeface="+mn-ea"/>
              </a:defRPr>
            </a:lvl4pPr>
            <a:lvl5pPr marL="2057400" indent="-228600" algn="l" rtl="0" eaLnBrk="0" fontAlgn="base" hangingPunct="0">
              <a:spcBef>
                <a:spcPct val="20000"/>
              </a:spcBef>
              <a:spcAft>
                <a:spcPct val="0"/>
              </a:spcAft>
              <a:buChar char="»"/>
              <a:defRPr sz="1400">
                <a:solidFill>
                  <a:schemeClr val="tx1"/>
                </a:solidFill>
                <a:latin typeface="DIN-Light"/>
                <a:ea typeface="+mn-ea"/>
              </a:defRPr>
            </a:lvl5pPr>
            <a:lvl6pPr marL="2514600" indent="-228600" algn="l" rtl="0" fontAlgn="base">
              <a:spcBef>
                <a:spcPct val="20000"/>
              </a:spcBef>
              <a:spcAft>
                <a:spcPct val="0"/>
              </a:spcAft>
              <a:defRPr sz="1400">
                <a:solidFill>
                  <a:schemeClr val="tx1"/>
                </a:solidFill>
                <a:latin typeface="+mn-lt"/>
                <a:ea typeface="+mn-ea"/>
              </a:defRPr>
            </a:lvl6pPr>
            <a:lvl7pPr marL="2971800" indent="-228600" algn="l" rtl="0" fontAlgn="base">
              <a:spcBef>
                <a:spcPct val="20000"/>
              </a:spcBef>
              <a:spcAft>
                <a:spcPct val="0"/>
              </a:spcAft>
              <a:defRPr sz="1400">
                <a:solidFill>
                  <a:schemeClr val="tx1"/>
                </a:solidFill>
                <a:latin typeface="+mn-lt"/>
                <a:ea typeface="+mn-ea"/>
              </a:defRPr>
            </a:lvl7pPr>
            <a:lvl8pPr marL="3429000" indent="-228600" algn="l" rtl="0" fontAlgn="base">
              <a:spcBef>
                <a:spcPct val="20000"/>
              </a:spcBef>
              <a:spcAft>
                <a:spcPct val="0"/>
              </a:spcAft>
              <a:defRPr sz="1400">
                <a:solidFill>
                  <a:schemeClr val="tx1"/>
                </a:solidFill>
                <a:latin typeface="+mn-lt"/>
                <a:ea typeface="+mn-ea"/>
              </a:defRPr>
            </a:lvl8pPr>
            <a:lvl9pPr marL="3886200" indent="-228600" algn="l" rtl="0" fontAlgn="base">
              <a:spcBef>
                <a:spcPct val="20000"/>
              </a:spcBef>
              <a:spcAft>
                <a:spcPct val="0"/>
              </a:spcAft>
              <a:defRPr sz="1400">
                <a:solidFill>
                  <a:schemeClr val="tx1"/>
                </a:solidFill>
                <a:latin typeface="+mn-lt"/>
                <a:ea typeface="+mn-ea"/>
              </a:defRPr>
            </a:lvl9pPr>
          </a:lstStyle>
          <a:p>
            <a:pPr marL="0" indent="0">
              <a:buClr>
                <a:srgbClr val="800080"/>
              </a:buClr>
              <a:buNone/>
              <a:defRPr/>
            </a:pPr>
            <a:endParaRPr lang="en-ZA" b="0" dirty="0">
              <a:latin typeface="Trebuchet MS" pitchFamily="34" charset="0"/>
            </a:endParaRPr>
          </a:p>
          <a:p>
            <a:pPr marL="0" indent="0">
              <a:buClr>
                <a:srgbClr val="800080"/>
              </a:buClr>
              <a:buNone/>
              <a:defRPr/>
            </a:pPr>
            <a:r>
              <a:rPr lang="en-ZA" b="0" dirty="0">
                <a:latin typeface="Trebuchet MS" pitchFamily="34" charset="0"/>
              </a:rPr>
              <a:t>Eden:  044 803 4900</a:t>
            </a:r>
          </a:p>
          <a:p>
            <a:pPr marL="0" indent="0">
              <a:buClr>
                <a:srgbClr val="800080"/>
              </a:buClr>
              <a:buNone/>
              <a:defRPr/>
            </a:pPr>
            <a:r>
              <a:rPr lang="en-ZA" b="0" dirty="0">
                <a:latin typeface="Trebuchet MS" pitchFamily="34" charset="0"/>
              </a:rPr>
              <a:t>Quinton Coetzee – </a:t>
            </a:r>
            <a:r>
              <a:rPr lang="en-ZA" b="0" dirty="0">
                <a:latin typeface="Trebuchet MS" pitchFamily="34" charset="0"/>
                <a:hlinkClick r:id="rId4"/>
              </a:rPr>
              <a:t>qcoetzee@seda.org.za</a:t>
            </a:r>
            <a:endParaRPr lang="en-ZA" b="0" dirty="0">
              <a:latin typeface="Trebuchet MS" pitchFamily="34" charset="0"/>
            </a:endParaRPr>
          </a:p>
          <a:p>
            <a:pPr marL="0" indent="0">
              <a:buClr>
                <a:srgbClr val="800080"/>
              </a:buClr>
              <a:buNone/>
              <a:defRPr/>
            </a:pPr>
            <a:r>
              <a:rPr lang="en-ZA" b="0" dirty="0">
                <a:latin typeface="Trebuchet MS" pitchFamily="34" charset="0"/>
              </a:rPr>
              <a:t>Denise van den Berg </a:t>
            </a:r>
            <a:r>
              <a:rPr lang="en-ZA" b="0" dirty="0">
                <a:latin typeface="Trebuchet MS" pitchFamily="34" charset="0"/>
                <a:hlinkClick r:id="rId5"/>
              </a:rPr>
              <a:t>- Dvandenberg@seda.org.za</a:t>
            </a:r>
            <a:endParaRPr lang="en-ZA" b="0" dirty="0">
              <a:latin typeface="Trebuchet MS" pitchFamily="34" charset="0"/>
            </a:endParaRPr>
          </a:p>
          <a:p>
            <a:pPr marL="0" indent="0">
              <a:buClr>
                <a:srgbClr val="800080"/>
              </a:buClr>
              <a:buNone/>
              <a:defRPr/>
            </a:pPr>
            <a:endParaRPr lang="en-ZA" b="0" dirty="0">
              <a:ln w="0"/>
              <a:effectLst>
                <a:outerShdw blurRad="38100" dist="19050" dir="2700000" algn="tl" rotWithShape="0">
                  <a:schemeClr val="dk1">
                    <a:alpha val="40000"/>
                  </a:schemeClr>
                </a:outerShdw>
              </a:effectLst>
              <a:latin typeface="Trebuchet MS" pitchFamily="34" charset="0"/>
            </a:endParaRPr>
          </a:p>
        </p:txBody>
      </p:sp>
      <p:sp>
        <p:nvSpPr>
          <p:cNvPr id="9" name="TextBox 8"/>
          <p:cNvSpPr txBox="1"/>
          <p:nvPr/>
        </p:nvSpPr>
        <p:spPr>
          <a:xfrm>
            <a:off x="-114316" y="161931"/>
            <a:ext cx="6406260" cy="523875"/>
          </a:xfrm>
          <a:prstGeom prst="rect">
            <a:avLst/>
          </a:prstGeom>
          <a:noFill/>
          <a:effectLst/>
        </p:spPr>
        <p:txBody>
          <a:bodyPr wrap="square">
            <a:spAutoFit/>
          </a:bodyPr>
          <a:lstStyle/>
          <a:p>
            <a:pPr algn="ctr">
              <a:defRPr/>
            </a:pPr>
            <a:r>
              <a:rPr lang="en-US" sz="2800" b="1" dirty="0">
                <a:latin typeface="Trebuchet MS" pitchFamily="34" charset="0"/>
              </a:rPr>
              <a:t>SEDA CONTACT DETAILS </a:t>
            </a:r>
            <a:endParaRPr lang="en-US" sz="2800" b="1" dirty="0">
              <a:latin typeface="Trebuchet MS" pitchFamily="34" charset="0"/>
              <a:ea typeface="+mn-ea"/>
            </a:endParaRPr>
          </a:p>
        </p:txBody>
      </p:sp>
      <p:grpSp>
        <p:nvGrpSpPr>
          <p:cNvPr id="20" name="Group 19"/>
          <p:cNvGrpSpPr/>
          <p:nvPr/>
        </p:nvGrpSpPr>
        <p:grpSpPr>
          <a:xfrm>
            <a:off x="228457" y="5038732"/>
            <a:ext cx="11742235" cy="1214871"/>
            <a:chOff x="-1647587" y="2047010"/>
            <a:chExt cx="13839587" cy="2397929"/>
          </a:xfrm>
        </p:grpSpPr>
        <p:sp>
          <p:nvSpPr>
            <p:cNvPr id="21" name="Rectangle 20"/>
            <p:cNvSpPr/>
            <p:nvPr/>
          </p:nvSpPr>
          <p:spPr>
            <a:xfrm>
              <a:off x="-1647587" y="2124254"/>
              <a:ext cx="13839587" cy="2242293"/>
            </a:xfrm>
            <a:prstGeom prst="rect">
              <a:avLst/>
            </a:prstGeom>
            <a:solidFill>
              <a:srgbClr val="005D28"/>
            </a:solidFill>
            <a:ln>
              <a:solidFill>
                <a:srgbClr val="005D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nvGrpSpPr>
            <p:cNvPr id="22" name="Group 21"/>
            <p:cNvGrpSpPr/>
            <p:nvPr/>
          </p:nvGrpSpPr>
          <p:grpSpPr>
            <a:xfrm>
              <a:off x="0" y="2047010"/>
              <a:ext cx="12192000" cy="155860"/>
              <a:chOff x="0" y="612808"/>
              <a:chExt cx="12192000" cy="128621"/>
            </a:xfrm>
          </p:grpSpPr>
          <p:sp>
            <p:nvSpPr>
              <p:cNvPr id="26" name="Rectangle 25"/>
              <p:cNvSpPr/>
              <p:nvPr/>
            </p:nvSpPr>
            <p:spPr>
              <a:xfrm>
                <a:off x="0" y="672507"/>
                <a:ext cx="6194738" cy="68922"/>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27" name="Picture 26"/>
              <p:cNvPicPr>
                <a:picLocks noChangeAspect="1"/>
              </p:cNvPicPr>
              <p:nvPr/>
            </p:nvPicPr>
            <p:blipFill>
              <a:blip r:embed="rId6"/>
              <a:stretch>
                <a:fillRect/>
              </a:stretch>
            </p:blipFill>
            <p:spPr>
              <a:xfrm>
                <a:off x="6194738" y="612808"/>
                <a:ext cx="5997262" cy="76586"/>
              </a:xfrm>
              <a:prstGeom prst="rect">
                <a:avLst/>
              </a:prstGeom>
            </p:spPr>
          </p:pic>
        </p:grpSp>
        <p:grpSp>
          <p:nvGrpSpPr>
            <p:cNvPr id="23" name="Group 22"/>
            <p:cNvGrpSpPr/>
            <p:nvPr/>
          </p:nvGrpSpPr>
          <p:grpSpPr>
            <a:xfrm>
              <a:off x="0" y="4291445"/>
              <a:ext cx="12192000" cy="153494"/>
              <a:chOff x="0" y="5798300"/>
              <a:chExt cx="12192000" cy="130704"/>
            </a:xfrm>
          </p:grpSpPr>
          <p:sp>
            <p:nvSpPr>
              <p:cNvPr id="24" name="Rectangle 23"/>
              <p:cNvSpPr/>
              <p:nvPr/>
            </p:nvSpPr>
            <p:spPr>
              <a:xfrm>
                <a:off x="0" y="5870881"/>
                <a:ext cx="5985734" cy="58123"/>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25" name="Picture 24"/>
              <p:cNvPicPr>
                <a:picLocks noChangeAspect="1"/>
              </p:cNvPicPr>
              <p:nvPr/>
            </p:nvPicPr>
            <p:blipFill>
              <a:blip r:embed="rId6"/>
              <a:stretch>
                <a:fillRect/>
              </a:stretch>
            </p:blipFill>
            <p:spPr>
              <a:xfrm>
                <a:off x="5985734" y="5798300"/>
                <a:ext cx="6206266" cy="79255"/>
              </a:xfrm>
              <a:prstGeom prst="rect">
                <a:avLst/>
              </a:prstGeom>
            </p:spPr>
          </p:pic>
        </p:grpSp>
      </p:grpSp>
      <p:sp>
        <p:nvSpPr>
          <p:cNvPr id="28" name="TextBox 27"/>
          <p:cNvSpPr txBox="1"/>
          <p:nvPr/>
        </p:nvSpPr>
        <p:spPr>
          <a:xfrm>
            <a:off x="3856265" y="4862124"/>
            <a:ext cx="4871356" cy="1213853"/>
          </a:xfrm>
          <a:prstGeom prst="rect">
            <a:avLst/>
          </a:prstGeom>
          <a:noFill/>
        </p:spPr>
        <p:txBody>
          <a:bodyPr wrap="square" rtlCol="0">
            <a:spAutoFit/>
          </a:bodyPr>
          <a:lstStyle/>
          <a:p>
            <a:pPr algn="ctr"/>
            <a:endParaRPr lang="en-ZA" sz="2800" b="1" dirty="0">
              <a:solidFill>
                <a:schemeClr val="bg1"/>
              </a:solidFill>
              <a:latin typeface="din bold"/>
            </a:endParaRPr>
          </a:p>
          <a:p>
            <a:pPr algn="ctr"/>
            <a:r>
              <a:rPr lang="en-ZA" sz="4400" b="1" dirty="0">
                <a:solidFill>
                  <a:schemeClr val="bg1"/>
                </a:solidFill>
                <a:latin typeface="din bold"/>
              </a:rPr>
              <a:t>THANK YOU</a:t>
            </a:r>
          </a:p>
        </p:txBody>
      </p:sp>
      <p:sp>
        <p:nvSpPr>
          <p:cNvPr id="19" name="Content Placeholder 2"/>
          <p:cNvSpPr txBox="1">
            <a:spLocks/>
          </p:cNvSpPr>
          <p:nvPr/>
        </p:nvSpPr>
        <p:spPr bwMode="auto">
          <a:xfrm>
            <a:off x="6697817" y="1566410"/>
            <a:ext cx="4651388" cy="1862711"/>
          </a:xfrm>
          <a:prstGeom prst="rect">
            <a:avLst/>
          </a:prstGeom>
          <a:noFill/>
          <a:ln w="9525">
            <a:noFill/>
            <a:miter lim="800000"/>
            <a:headEnd/>
            <a:tailEnd/>
          </a:ln>
          <a:effectLst>
            <a:outerShdw blurRad="57785" dist="33020" dir="3180000" algn="ctr">
              <a:srgbClr val="000000">
                <a:alpha val="30000"/>
              </a:srgbClr>
            </a:outerShdw>
          </a:effectLst>
        </p:spPr>
        <p:txBody>
          <a:bodyPr/>
          <a:lstStyle>
            <a:lvl1pPr marL="342900" indent="-342900" algn="l" rtl="0" eaLnBrk="0" fontAlgn="base" hangingPunct="0">
              <a:spcBef>
                <a:spcPct val="20000"/>
              </a:spcBef>
              <a:spcAft>
                <a:spcPct val="0"/>
              </a:spcAft>
              <a:buClr>
                <a:schemeClr val="folHlink"/>
              </a:buClr>
              <a:buFont typeface="Wingdings" pitchFamily="2" charset="2"/>
              <a:buChar char="§"/>
              <a:defRPr sz="2000" b="1">
                <a:solidFill>
                  <a:schemeClr val="tx1"/>
                </a:solidFill>
                <a:latin typeface="DIN-Light"/>
                <a:ea typeface="+mn-ea"/>
                <a:cs typeface="+mn-cs"/>
              </a:defRPr>
            </a:lvl1pPr>
            <a:lvl2pPr marL="742950" indent="-285750" algn="l" rtl="0" eaLnBrk="0" fontAlgn="base" hangingPunct="0">
              <a:spcBef>
                <a:spcPct val="20000"/>
              </a:spcBef>
              <a:spcAft>
                <a:spcPct val="0"/>
              </a:spcAft>
              <a:buClr>
                <a:schemeClr val="folHlink"/>
              </a:buClr>
              <a:buFont typeface="Wingdings" pitchFamily="2" charset="2"/>
              <a:buChar char=""/>
              <a:defRPr sz="2800">
                <a:solidFill>
                  <a:schemeClr val="tx1"/>
                </a:solidFill>
                <a:latin typeface="DIN-Light"/>
                <a:ea typeface="+mn-ea"/>
              </a:defRPr>
            </a:lvl2pPr>
            <a:lvl3pPr marL="1143000" indent="-228600" algn="l" rtl="0" eaLnBrk="0" fontAlgn="base" hangingPunct="0">
              <a:spcBef>
                <a:spcPct val="20000"/>
              </a:spcBef>
              <a:spcAft>
                <a:spcPct val="0"/>
              </a:spcAft>
              <a:buClr>
                <a:schemeClr val="folHlink"/>
              </a:buClr>
              <a:buFont typeface="Wingdings 3" pitchFamily="18" charset="2"/>
              <a:buChar char=""/>
              <a:defRPr sz="1600">
                <a:solidFill>
                  <a:schemeClr val="tx1"/>
                </a:solidFill>
                <a:latin typeface="DIN-Light"/>
                <a:ea typeface="+mn-ea"/>
              </a:defRPr>
            </a:lvl3pPr>
            <a:lvl4pPr marL="1600200" indent="-228600" algn="l" rtl="0" eaLnBrk="0" fontAlgn="base" hangingPunct="0">
              <a:spcBef>
                <a:spcPct val="20000"/>
              </a:spcBef>
              <a:spcAft>
                <a:spcPct val="0"/>
              </a:spcAft>
              <a:buChar char="–"/>
              <a:defRPr sz="1700">
                <a:solidFill>
                  <a:schemeClr val="tx1"/>
                </a:solidFill>
                <a:latin typeface="DIN-Light"/>
                <a:ea typeface="+mn-ea"/>
              </a:defRPr>
            </a:lvl4pPr>
            <a:lvl5pPr marL="2057400" indent="-228600" algn="l" rtl="0" eaLnBrk="0" fontAlgn="base" hangingPunct="0">
              <a:spcBef>
                <a:spcPct val="20000"/>
              </a:spcBef>
              <a:spcAft>
                <a:spcPct val="0"/>
              </a:spcAft>
              <a:buChar char="»"/>
              <a:defRPr sz="1400">
                <a:solidFill>
                  <a:schemeClr val="tx1"/>
                </a:solidFill>
                <a:latin typeface="DIN-Light"/>
                <a:ea typeface="+mn-ea"/>
              </a:defRPr>
            </a:lvl5pPr>
            <a:lvl6pPr marL="2514600" indent="-228600" algn="l" rtl="0" fontAlgn="base">
              <a:spcBef>
                <a:spcPct val="20000"/>
              </a:spcBef>
              <a:spcAft>
                <a:spcPct val="0"/>
              </a:spcAft>
              <a:defRPr sz="1400">
                <a:solidFill>
                  <a:schemeClr val="tx1"/>
                </a:solidFill>
                <a:latin typeface="+mn-lt"/>
                <a:ea typeface="+mn-ea"/>
              </a:defRPr>
            </a:lvl6pPr>
            <a:lvl7pPr marL="2971800" indent="-228600" algn="l" rtl="0" fontAlgn="base">
              <a:spcBef>
                <a:spcPct val="20000"/>
              </a:spcBef>
              <a:spcAft>
                <a:spcPct val="0"/>
              </a:spcAft>
              <a:defRPr sz="1400">
                <a:solidFill>
                  <a:schemeClr val="tx1"/>
                </a:solidFill>
                <a:latin typeface="+mn-lt"/>
                <a:ea typeface="+mn-ea"/>
              </a:defRPr>
            </a:lvl7pPr>
            <a:lvl8pPr marL="3429000" indent="-228600" algn="l" rtl="0" fontAlgn="base">
              <a:spcBef>
                <a:spcPct val="20000"/>
              </a:spcBef>
              <a:spcAft>
                <a:spcPct val="0"/>
              </a:spcAft>
              <a:defRPr sz="1400">
                <a:solidFill>
                  <a:schemeClr val="tx1"/>
                </a:solidFill>
                <a:latin typeface="+mn-lt"/>
                <a:ea typeface="+mn-ea"/>
              </a:defRPr>
            </a:lvl8pPr>
            <a:lvl9pPr marL="3886200" indent="-228600" algn="l" rtl="0" fontAlgn="base">
              <a:spcBef>
                <a:spcPct val="20000"/>
              </a:spcBef>
              <a:spcAft>
                <a:spcPct val="0"/>
              </a:spcAft>
              <a:defRPr sz="1400">
                <a:solidFill>
                  <a:schemeClr val="tx1"/>
                </a:solidFill>
                <a:latin typeface="+mn-lt"/>
                <a:ea typeface="+mn-ea"/>
              </a:defRPr>
            </a:lvl9pPr>
          </a:lstStyle>
          <a:p>
            <a:pPr marL="0" indent="0">
              <a:buClr>
                <a:srgbClr val="800080"/>
              </a:buClr>
              <a:buNone/>
              <a:defRPr/>
            </a:pPr>
            <a:r>
              <a:rPr lang="en-ZA" b="0" dirty="0">
                <a:latin typeface="Trebuchet MS" pitchFamily="34" charset="0"/>
              </a:rPr>
              <a:t>Beaufort West 	023 414 3368/2970</a:t>
            </a:r>
          </a:p>
          <a:p>
            <a:pPr marL="0" indent="0">
              <a:buClr>
                <a:srgbClr val="800080"/>
              </a:buClr>
              <a:buNone/>
              <a:defRPr/>
            </a:pPr>
            <a:r>
              <a:rPr lang="en-ZA" b="0" dirty="0">
                <a:latin typeface="Trebuchet MS" pitchFamily="34" charset="0"/>
              </a:rPr>
              <a:t>Knysna 		044 382 2861</a:t>
            </a:r>
          </a:p>
          <a:p>
            <a:pPr marL="0" indent="0">
              <a:buClr>
                <a:srgbClr val="800080"/>
              </a:buClr>
              <a:buNone/>
              <a:defRPr/>
            </a:pPr>
            <a:r>
              <a:rPr lang="en-ZA" b="0" dirty="0">
                <a:latin typeface="Trebuchet MS" pitchFamily="34" charset="0"/>
              </a:rPr>
              <a:t>Mossel Bay 	044 695 0418/0497</a:t>
            </a:r>
          </a:p>
          <a:p>
            <a:pPr marL="0" indent="0">
              <a:buClr>
                <a:srgbClr val="800080"/>
              </a:buClr>
              <a:buNone/>
              <a:defRPr/>
            </a:pPr>
            <a:r>
              <a:rPr lang="en-ZA" b="0" dirty="0">
                <a:latin typeface="Trebuchet MS" pitchFamily="34" charset="0"/>
              </a:rPr>
              <a:t>Oudtshoorn 	044 272 7783</a:t>
            </a:r>
          </a:p>
          <a:p>
            <a:pPr marL="0" indent="0">
              <a:buClr>
                <a:srgbClr val="800080"/>
              </a:buClr>
              <a:buNone/>
              <a:defRPr/>
            </a:pPr>
            <a:r>
              <a:rPr lang="en-ZA" b="0" dirty="0">
                <a:latin typeface="Trebuchet MS" pitchFamily="34" charset="0"/>
              </a:rPr>
              <a:t>George  	044 803 4900</a:t>
            </a:r>
          </a:p>
        </p:txBody>
      </p:sp>
    </p:spTree>
    <p:extLst>
      <p:ext uri="{BB962C8B-B14F-4D97-AF65-F5344CB8AC3E}">
        <p14:creationId xmlns:p14="http://schemas.microsoft.com/office/powerpoint/2010/main" val="31247747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153" y="670618"/>
            <a:ext cx="12199153" cy="134124"/>
          </a:xfrm>
          <a:prstGeom prst="rect">
            <a:avLst/>
          </a:prstGeom>
        </p:spPr>
      </p:pic>
      <p:pic>
        <p:nvPicPr>
          <p:cNvPr id="6" name="Picture 5"/>
          <p:cNvPicPr>
            <a:picLocks noChangeAspect="1"/>
          </p:cNvPicPr>
          <p:nvPr/>
        </p:nvPicPr>
        <p:blipFill>
          <a:blip r:embed="rId3"/>
          <a:stretch>
            <a:fillRect/>
          </a:stretch>
        </p:blipFill>
        <p:spPr>
          <a:xfrm>
            <a:off x="96393" y="49636"/>
            <a:ext cx="652329" cy="670618"/>
          </a:xfrm>
          <a:prstGeom prst="rect">
            <a:avLst/>
          </a:prstGeom>
        </p:spPr>
      </p:pic>
      <p:pic>
        <p:nvPicPr>
          <p:cNvPr id="7" name="Picture 6"/>
          <p:cNvPicPr>
            <a:picLocks noChangeAspect="1"/>
          </p:cNvPicPr>
          <p:nvPr/>
        </p:nvPicPr>
        <p:blipFill>
          <a:blip r:embed="rId2"/>
          <a:stretch>
            <a:fillRect/>
          </a:stretch>
        </p:blipFill>
        <p:spPr>
          <a:xfrm>
            <a:off x="-1" y="6330350"/>
            <a:ext cx="12199153" cy="134124"/>
          </a:xfrm>
          <a:prstGeom prst="rect">
            <a:avLst/>
          </a:prstGeom>
        </p:spPr>
      </p:pic>
      <p:sp>
        <p:nvSpPr>
          <p:cNvPr id="8" name="Slide Number Placeholder 1"/>
          <p:cNvSpPr>
            <a:spLocks noGrp="1"/>
          </p:cNvSpPr>
          <p:nvPr>
            <p:ph type="sldNum" sz="quarter" idx="12"/>
          </p:nvPr>
        </p:nvSpPr>
        <p:spPr>
          <a:xfrm>
            <a:off x="8610600" y="6356350"/>
            <a:ext cx="2743200" cy="365125"/>
          </a:xfrm>
        </p:spPr>
        <p:txBody>
          <a:bodyPr/>
          <a:lstStyle/>
          <a:p>
            <a:fld id="{FD023CDC-A11A-49EE-A14C-68CB92B3A1B2}" type="slidenum">
              <a:rPr lang="en-ZA" smtClean="0"/>
              <a:t>2</a:t>
            </a:fld>
            <a:endParaRPr lang="en-ZA"/>
          </a:p>
        </p:txBody>
      </p:sp>
      <p:sp>
        <p:nvSpPr>
          <p:cNvPr id="9" name="Rectangle 8"/>
          <p:cNvSpPr/>
          <p:nvPr/>
        </p:nvSpPr>
        <p:spPr>
          <a:xfrm>
            <a:off x="4315288" y="3244334"/>
            <a:ext cx="3561424" cy="369332"/>
          </a:xfrm>
          <a:prstGeom prst="rect">
            <a:avLst/>
          </a:prstGeom>
        </p:spPr>
        <p:txBody>
          <a:bodyPr wrap="none">
            <a:spAutoFit/>
          </a:bodyPr>
          <a:lstStyle/>
          <a:p>
            <a:pPr algn="ctr">
              <a:defRPr/>
            </a:pPr>
            <a:r>
              <a:rPr lang="en-US" b="1" dirty="0">
                <a:solidFill>
                  <a:prstClr val="white"/>
                </a:solidFill>
                <a:latin typeface="Trebuchet MS" pitchFamily="34" charset="0"/>
              </a:rPr>
              <a:t>PRESENTATION OVERVIEW       2</a:t>
            </a:r>
          </a:p>
        </p:txBody>
      </p:sp>
      <p:sp>
        <p:nvSpPr>
          <p:cNvPr id="10" name="Rectangle 9"/>
          <p:cNvSpPr/>
          <p:nvPr/>
        </p:nvSpPr>
        <p:spPr>
          <a:xfrm>
            <a:off x="3738756" y="73699"/>
            <a:ext cx="4707334" cy="523220"/>
          </a:xfrm>
          <a:prstGeom prst="rect">
            <a:avLst/>
          </a:prstGeom>
        </p:spPr>
        <p:txBody>
          <a:bodyPr wrap="square">
            <a:spAutoFit/>
          </a:bodyPr>
          <a:lstStyle/>
          <a:p>
            <a:pPr algn="ctr">
              <a:defRPr/>
            </a:pPr>
            <a:r>
              <a:rPr lang="en-US" sz="2800" b="1" dirty="0">
                <a:latin typeface="Trebuchet MS" pitchFamily="34" charset="0"/>
              </a:rPr>
              <a:t>CONTENT</a:t>
            </a:r>
            <a:r>
              <a:rPr lang="en-US" sz="2800" b="1" dirty="0">
                <a:solidFill>
                  <a:schemeClr val="accent2"/>
                </a:solidFill>
                <a:latin typeface="Trebuchet MS" pitchFamily="34" charset="0"/>
              </a:rPr>
              <a:t>     </a:t>
            </a:r>
          </a:p>
        </p:txBody>
      </p:sp>
      <p:sp>
        <p:nvSpPr>
          <p:cNvPr id="11" name="Content Placeholder 2"/>
          <p:cNvSpPr txBox="1">
            <a:spLocks/>
          </p:cNvSpPr>
          <p:nvPr/>
        </p:nvSpPr>
        <p:spPr bwMode="auto">
          <a:xfrm>
            <a:off x="1037629" y="975643"/>
            <a:ext cx="7038732" cy="5136512"/>
          </a:xfrm>
          <a:prstGeom prst="rect">
            <a:avLst/>
          </a:prstGeom>
          <a:noFill/>
          <a:ln w="9525">
            <a:noFill/>
            <a:miter lim="800000"/>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a:lstStyle>
            <a:lvl1pPr marL="342900" indent="-342900" algn="l" rtl="0" eaLnBrk="0" fontAlgn="base" hangingPunct="0">
              <a:spcBef>
                <a:spcPct val="20000"/>
              </a:spcBef>
              <a:spcAft>
                <a:spcPct val="0"/>
              </a:spcAft>
              <a:buClr>
                <a:schemeClr val="folHlink"/>
              </a:buClr>
              <a:buFont typeface="Wingdings" pitchFamily="2" charset="2"/>
              <a:buChar char="§"/>
              <a:defRPr sz="2000" b="1">
                <a:solidFill>
                  <a:schemeClr val="tx1"/>
                </a:solidFill>
                <a:latin typeface="DIN-Light"/>
                <a:ea typeface="+mn-ea"/>
                <a:cs typeface="+mn-cs"/>
              </a:defRPr>
            </a:lvl1pPr>
            <a:lvl2pPr marL="742950" indent="-285750" algn="l" rtl="0" eaLnBrk="0" fontAlgn="base" hangingPunct="0">
              <a:spcBef>
                <a:spcPct val="20000"/>
              </a:spcBef>
              <a:spcAft>
                <a:spcPct val="0"/>
              </a:spcAft>
              <a:buClr>
                <a:schemeClr val="folHlink"/>
              </a:buClr>
              <a:buFont typeface="Wingdings" pitchFamily="2" charset="2"/>
              <a:buChar char=""/>
              <a:defRPr sz="2800">
                <a:solidFill>
                  <a:schemeClr val="tx1"/>
                </a:solidFill>
                <a:latin typeface="DIN-Light"/>
                <a:ea typeface="+mn-ea"/>
              </a:defRPr>
            </a:lvl2pPr>
            <a:lvl3pPr marL="1143000" indent="-228600" algn="l" rtl="0" eaLnBrk="0" fontAlgn="base" hangingPunct="0">
              <a:spcBef>
                <a:spcPct val="20000"/>
              </a:spcBef>
              <a:spcAft>
                <a:spcPct val="0"/>
              </a:spcAft>
              <a:buClr>
                <a:schemeClr val="folHlink"/>
              </a:buClr>
              <a:buFont typeface="Wingdings 3" pitchFamily="18" charset="2"/>
              <a:buChar char=""/>
              <a:defRPr sz="1600">
                <a:solidFill>
                  <a:schemeClr val="tx1"/>
                </a:solidFill>
                <a:latin typeface="DIN-Light"/>
                <a:ea typeface="+mn-ea"/>
              </a:defRPr>
            </a:lvl3pPr>
            <a:lvl4pPr marL="1600200" indent="-228600" algn="l" rtl="0" eaLnBrk="0" fontAlgn="base" hangingPunct="0">
              <a:spcBef>
                <a:spcPct val="20000"/>
              </a:spcBef>
              <a:spcAft>
                <a:spcPct val="0"/>
              </a:spcAft>
              <a:buChar char="–"/>
              <a:defRPr sz="1700">
                <a:solidFill>
                  <a:schemeClr val="tx1"/>
                </a:solidFill>
                <a:latin typeface="DIN-Light"/>
                <a:ea typeface="+mn-ea"/>
              </a:defRPr>
            </a:lvl4pPr>
            <a:lvl5pPr marL="2057400" indent="-228600" algn="l" rtl="0" eaLnBrk="0" fontAlgn="base" hangingPunct="0">
              <a:spcBef>
                <a:spcPct val="20000"/>
              </a:spcBef>
              <a:spcAft>
                <a:spcPct val="0"/>
              </a:spcAft>
              <a:buChar char="»"/>
              <a:defRPr sz="1400">
                <a:solidFill>
                  <a:schemeClr val="tx1"/>
                </a:solidFill>
                <a:latin typeface="DIN-Light"/>
                <a:ea typeface="+mn-ea"/>
              </a:defRPr>
            </a:lvl5pPr>
            <a:lvl6pPr marL="2514600" indent="-228600" algn="l" rtl="0" fontAlgn="base">
              <a:spcBef>
                <a:spcPct val="20000"/>
              </a:spcBef>
              <a:spcAft>
                <a:spcPct val="0"/>
              </a:spcAft>
              <a:defRPr sz="1400">
                <a:solidFill>
                  <a:schemeClr val="tx1"/>
                </a:solidFill>
                <a:latin typeface="+mn-lt"/>
                <a:ea typeface="+mn-ea"/>
              </a:defRPr>
            </a:lvl6pPr>
            <a:lvl7pPr marL="2971800" indent="-228600" algn="l" rtl="0" fontAlgn="base">
              <a:spcBef>
                <a:spcPct val="20000"/>
              </a:spcBef>
              <a:spcAft>
                <a:spcPct val="0"/>
              </a:spcAft>
              <a:defRPr sz="1400">
                <a:solidFill>
                  <a:schemeClr val="tx1"/>
                </a:solidFill>
                <a:latin typeface="+mn-lt"/>
                <a:ea typeface="+mn-ea"/>
              </a:defRPr>
            </a:lvl7pPr>
            <a:lvl8pPr marL="3429000" indent="-228600" algn="l" rtl="0" fontAlgn="base">
              <a:spcBef>
                <a:spcPct val="20000"/>
              </a:spcBef>
              <a:spcAft>
                <a:spcPct val="0"/>
              </a:spcAft>
              <a:defRPr sz="1400">
                <a:solidFill>
                  <a:schemeClr val="tx1"/>
                </a:solidFill>
                <a:latin typeface="+mn-lt"/>
                <a:ea typeface="+mn-ea"/>
              </a:defRPr>
            </a:lvl8pPr>
            <a:lvl9pPr marL="3886200" indent="-228600" algn="l" rtl="0" fontAlgn="base">
              <a:spcBef>
                <a:spcPct val="20000"/>
              </a:spcBef>
              <a:spcAft>
                <a:spcPct val="0"/>
              </a:spcAft>
              <a:defRPr sz="1400">
                <a:solidFill>
                  <a:schemeClr val="tx1"/>
                </a:solidFill>
                <a:latin typeface="+mn-lt"/>
                <a:ea typeface="+mn-ea"/>
              </a:defRPr>
            </a:lvl9pPr>
          </a:lstStyle>
          <a:p>
            <a:pPr>
              <a:buClr>
                <a:srgbClr val="99CC00"/>
              </a:buClr>
              <a:defRPr/>
            </a:pPr>
            <a:r>
              <a:rPr lang="en-ZA" sz="2800" kern="0" dirty="0">
                <a:solidFill>
                  <a:srgbClr val="000000"/>
                </a:solidFill>
                <a:latin typeface="Trebuchet MS" pitchFamily="34" charset="0"/>
                <a:ea typeface="ＭＳ Ｐゴシック"/>
              </a:rPr>
              <a:t>Vision and mission</a:t>
            </a:r>
          </a:p>
          <a:p>
            <a:pPr marL="0" indent="0">
              <a:buClr>
                <a:srgbClr val="99CC00"/>
              </a:buClr>
              <a:buNone/>
              <a:defRPr/>
            </a:pPr>
            <a:endParaRPr lang="en-ZA" sz="2800" kern="0" dirty="0">
              <a:solidFill>
                <a:srgbClr val="000000"/>
              </a:solidFill>
              <a:latin typeface="Trebuchet MS" pitchFamily="34" charset="0"/>
              <a:ea typeface="ＭＳ Ｐゴシック"/>
            </a:endParaRPr>
          </a:p>
          <a:p>
            <a:pPr>
              <a:buClr>
                <a:srgbClr val="99CC00"/>
              </a:buClr>
              <a:defRPr/>
            </a:pPr>
            <a:r>
              <a:rPr lang="en-ZA" sz="2800" kern="0" dirty="0">
                <a:solidFill>
                  <a:srgbClr val="000000"/>
                </a:solidFill>
                <a:latin typeface="Trebuchet MS" pitchFamily="34" charset="0"/>
                <a:ea typeface="ＭＳ Ｐゴシック"/>
              </a:rPr>
              <a:t>Enterprise Support Network</a:t>
            </a:r>
          </a:p>
          <a:p>
            <a:pPr>
              <a:buClr>
                <a:srgbClr val="99CC00"/>
              </a:buClr>
              <a:defRPr/>
            </a:pPr>
            <a:endParaRPr lang="en-ZA" sz="2800" kern="0" dirty="0">
              <a:solidFill>
                <a:srgbClr val="000000"/>
              </a:solidFill>
              <a:latin typeface="Trebuchet MS" pitchFamily="34" charset="0"/>
              <a:ea typeface="ＭＳ Ｐゴシック"/>
            </a:endParaRPr>
          </a:p>
          <a:p>
            <a:pPr>
              <a:buClr>
                <a:srgbClr val="99CC00"/>
              </a:buClr>
              <a:defRPr/>
            </a:pPr>
            <a:r>
              <a:rPr lang="en-ZA" sz="2800" kern="0" dirty="0">
                <a:solidFill>
                  <a:srgbClr val="000000"/>
                </a:solidFill>
                <a:latin typeface="Trebuchet MS" pitchFamily="34" charset="0"/>
                <a:ea typeface="ＭＳ Ｐゴシック"/>
              </a:rPr>
              <a:t>Target market</a:t>
            </a:r>
          </a:p>
          <a:p>
            <a:pPr>
              <a:buClr>
                <a:srgbClr val="99CC00"/>
              </a:buClr>
              <a:defRPr/>
            </a:pPr>
            <a:endParaRPr lang="en-ZA" sz="2800" kern="0" dirty="0">
              <a:solidFill>
                <a:srgbClr val="000000"/>
              </a:solidFill>
              <a:latin typeface="Trebuchet MS" pitchFamily="34" charset="0"/>
              <a:ea typeface="ＭＳ Ｐゴシック"/>
            </a:endParaRPr>
          </a:p>
          <a:p>
            <a:pPr>
              <a:buClr>
                <a:srgbClr val="99CC00"/>
              </a:buClr>
              <a:defRPr/>
            </a:pPr>
            <a:r>
              <a:rPr lang="en-ZA" sz="2800" kern="0" dirty="0">
                <a:solidFill>
                  <a:srgbClr val="000000"/>
                </a:solidFill>
                <a:latin typeface="Trebuchet MS" pitchFamily="34" charset="0"/>
                <a:ea typeface="ＭＳ Ｐゴシック"/>
              </a:rPr>
              <a:t>Products and services</a:t>
            </a:r>
          </a:p>
          <a:p>
            <a:pPr>
              <a:buClr>
                <a:srgbClr val="99CC00"/>
              </a:buClr>
              <a:defRPr/>
            </a:pPr>
            <a:endParaRPr lang="en-ZA" sz="2800" kern="0" dirty="0">
              <a:solidFill>
                <a:srgbClr val="000000"/>
              </a:solidFill>
              <a:latin typeface="Trebuchet MS" pitchFamily="34" charset="0"/>
              <a:ea typeface="ＭＳ Ｐゴシック"/>
            </a:endParaRPr>
          </a:p>
          <a:p>
            <a:pPr>
              <a:buClr>
                <a:srgbClr val="99CC00"/>
              </a:buClr>
              <a:defRPr/>
            </a:pPr>
            <a:r>
              <a:rPr lang="en-ZA" sz="2800" kern="0" dirty="0">
                <a:solidFill>
                  <a:srgbClr val="000000"/>
                </a:solidFill>
                <a:latin typeface="Trebuchet MS" pitchFamily="34" charset="0"/>
                <a:ea typeface="ＭＳ Ｐゴシック"/>
              </a:rPr>
              <a:t>How do we give support?</a:t>
            </a:r>
          </a:p>
        </p:txBody>
      </p:sp>
      <p:pic>
        <p:nvPicPr>
          <p:cNvPr id="12" name="Picture 11"/>
          <p:cNvPicPr>
            <a:picLocks noChangeAspect="1"/>
          </p:cNvPicPr>
          <p:nvPr/>
        </p:nvPicPr>
        <p:blipFill>
          <a:blip r:embed="rId4"/>
          <a:stretch>
            <a:fillRect/>
          </a:stretch>
        </p:blipFill>
        <p:spPr>
          <a:xfrm>
            <a:off x="7635006" y="2354112"/>
            <a:ext cx="2943225" cy="2305050"/>
          </a:xfrm>
          <a:prstGeom prst="rect">
            <a:avLst/>
          </a:prstGeom>
        </p:spPr>
      </p:pic>
    </p:spTree>
    <p:extLst>
      <p:ext uri="{BB962C8B-B14F-4D97-AF65-F5344CB8AC3E}">
        <p14:creationId xmlns:p14="http://schemas.microsoft.com/office/powerpoint/2010/main" val="7556176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746320"/>
            <a:ext cx="12199153" cy="134124"/>
          </a:xfrm>
          <a:prstGeom prst="rect">
            <a:avLst/>
          </a:prstGeom>
        </p:spPr>
      </p:pic>
      <p:pic>
        <p:nvPicPr>
          <p:cNvPr id="5" name="Picture 4"/>
          <p:cNvPicPr>
            <a:picLocks noChangeAspect="1"/>
          </p:cNvPicPr>
          <p:nvPr/>
        </p:nvPicPr>
        <p:blipFill>
          <a:blip r:embed="rId3"/>
          <a:stretch>
            <a:fillRect/>
          </a:stretch>
        </p:blipFill>
        <p:spPr>
          <a:xfrm>
            <a:off x="84362" y="58217"/>
            <a:ext cx="652329" cy="670618"/>
          </a:xfrm>
          <a:prstGeom prst="rect">
            <a:avLst/>
          </a:prstGeom>
        </p:spPr>
      </p:pic>
      <p:pic>
        <p:nvPicPr>
          <p:cNvPr id="6" name="Picture 5"/>
          <p:cNvPicPr>
            <a:picLocks noChangeAspect="1"/>
          </p:cNvPicPr>
          <p:nvPr/>
        </p:nvPicPr>
        <p:blipFill>
          <a:blip r:embed="rId2"/>
          <a:stretch>
            <a:fillRect/>
          </a:stretch>
        </p:blipFill>
        <p:spPr>
          <a:xfrm>
            <a:off x="-1" y="6330350"/>
            <a:ext cx="12199153" cy="134124"/>
          </a:xfrm>
          <a:prstGeom prst="rect">
            <a:avLst/>
          </a:prstGeom>
        </p:spPr>
      </p:pic>
      <p:sp>
        <p:nvSpPr>
          <p:cNvPr id="2" name="Slide Number Placeholder 1"/>
          <p:cNvSpPr>
            <a:spLocks noGrp="1"/>
          </p:cNvSpPr>
          <p:nvPr>
            <p:ph type="sldNum" sz="quarter" idx="12"/>
          </p:nvPr>
        </p:nvSpPr>
        <p:spPr/>
        <p:txBody>
          <a:bodyPr/>
          <a:lstStyle/>
          <a:p>
            <a:fld id="{FD023CDC-A11A-49EE-A14C-68CB92B3A1B2}" type="slidenum">
              <a:rPr lang="en-ZA" smtClean="0"/>
              <a:t>3</a:t>
            </a:fld>
            <a:endParaRPr lang="en-ZA"/>
          </a:p>
        </p:txBody>
      </p:sp>
      <p:sp>
        <p:nvSpPr>
          <p:cNvPr id="8" name="TextBox 7"/>
          <p:cNvSpPr txBox="1"/>
          <p:nvPr/>
        </p:nvSpPr>
        <p:spPr>
          <a:xfrm>
            <a:off x="878305" y="140858"/>
            <a:ext cx="3729790" cy="523875"/>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algn="ctr">
              <a:defRPr/>
            </a:pPr>
            <a:r>
              <a:rPr lang="en-US" sz="2800" b="1" dirty="0">
                <a:solidFill>
                  <a:schemeClr val="tx1"/>
                </a:solidFill>
                <a:latin typeface="Trebuchet MS" pitchFamily="34" charset="0"/>
              </a:rPr>
              <a:t>VISION AND MISSION</a:t>
            </a:r>
          </a:p>
        </p:txBody>
      </p:sp>
      <p:sp>
        <p:nvSpPr>
          <p:cNvPr id="9" name="Content Placeholder 2"/>
          <p:cNvSpPr txBox="1">
            <a:spLocks/>
          </p:cNvSpPr>
          <p:nvPr/>
        </p:nvSpPr>
        <p:spPr bwMode="auto">
          <a:xfrm>
            <a:off x="-146118" y="1043617"/>
            <a:ext cx="12192000" cy="3738805"/>
          </a:xfrm>
          <a:prstGeom prst="rect">
            <a:avLst/>
          </a:prstGeom>
          <a:noFill/>
          <a:ln w="9525">
            <a:noFill/>
            <a:miter lim="800000"/>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a:lstStyle>
            <a:lvl1pPr marL="342900" indent="-342900" algn="l" rtl="0" eaLnBrk="0" fontAlgn="base" hangingPunct="0">
              <a:spcBef>
                <a:spcPct val="20000"/>
              </a:spcBef>
              <a:spcAft>
                <a:spcPct val="0"/>
              </a:spcAft>
              <a:buClr>
                <a:schemeClr val="folHlink"/>
              </a:buClr>
              <a:buFont typeface="Wingdings" pitchFamily="2" charset="2"/>
              <a:buChar char="§"/>
              <a:defRPr sz="2000" b="1">
                <a:solidFill>
                  <a:schemeClr val="tx1"/>
                </a:solidFill>
                <a:latin typeface="DIN-Light"/>
                <a:ea typeface="+mn-ea"/>
                <a:cs typeface="+mn-cs"/>
              </a:defRPr>
            </a:lvl1pPr>
            <a:lvl2pPr marL="742950" indent="-285750" algn="l" rtl="0" eaLnBrk="0" fontAlgn="base" hangingPunct="0">
              <a:spcBef>
                <a:spcPct val="20000"/>
              </a:spcBef>
              <a:spcAft>
                <a:spcPct val="0"/>
              </a:spcAft>
              <a:buClr>
                <a:schemeClr val="folHlink"/>
              </a:buClr>
              <a:buFont typeface="Wingdings" pitchFamily="2" charset="2"/>
              <a:buChar char=""/>
              <a:defRPr sz="2800">
                <a:solidFill>
                  <a:schemeClr val="tx1"/>
                </a:solidFill>
                <a:latin typeface="DIN-Light"/>
                <a:ea typeface="+mn-ea"/>
              </a:defRPr>
            </a:lvl2pPr>
            <a:lvl3pPr marL="1143000" indent="-228600" algn="l" rtl="0" eaLnBrk="0" fontAlgn="base" hangingPunct="0">
              <a:spcBef>
                <a:spcPct val="20000"/>
              </a:spcBef>
              <a:spcAft>
                <a:spcPct val="0"/>
              </a:spcAft>
              <a:buClr>
                <a:schemeClr val="folHlink"/>
              </a:buClr>
              <a:buFont typeface="Wingdings 3" pitchFamily="18" charset="2"/>
              <a:buChar char=""/>
              <a:defRPr sz="1600">
                <a:solidFill>
                  <a:schemeClr val="tx1"/>
                </a:solidFill>
                <a:latin typeface="DIN-Light"/>
                <a:ea typeface="+mn-ea"/>
              </a:defRPr>
            </a:lvl3pPr>
            <a:lvl4pPr marL="1600200" indent="-228600" algn="l" rtl="0" eaLnBrk="0" fontAlgn="base" hangingPunct="0">
              <a:spcBef>
                <a:spcPct val="20000"/>
              </a:spcBef>
              <a:spcAft>
                <a:spcPct val="0"/>
              </a:spcAft>
              <a:buChar char="–"/>
              <a:defRPr sz="1700">
                <a:solidFill>
                  <a:schemeClr val="tx1"/>
                </a:solidFill>
                <a:latin typeface="DIN-Light"/>
                <a:ea typeface="+mn-ea"/>
              </a:defRPr>
            </a:lvl4pPr>
            <a:lvl5pPr marL="2057400" indent="-228600" algn="l" rtl="0" eaLnBrk="0" fontAlgn="base" hangingPunct="0">
              <a:spcBef>
                <a:spcPct val="20000"/>
              </a:spcBef>
              <a:spcAft>
                <a:spcPct val="0"/>
              </a:spcAft>
              <a:buChar char="»"/>
              <a:defRPr sz="1400">
                <a:solidFill>
                  <a:schemeClr val="tx1"/>
                </a:solidFill>
                <a:latin typeface="DIN-Light"/>
                <a:ea typeface="+mn-ea"/>
              </a:defRPr>
            </a:lvl5pPr>
            <a:lvl6pPr marL="2514600" indent="-228600" algn="l" rtl="0" fontAlgn="base">
              <a:spcBef>
                <a:spcPct val="20000"/>
              </a:spcBef>
              <a:spcAft>
                <a:spcPct val="0"/>
              </a:spcAft>
              <a:defRPr sz="1400">
                <a:solidFill>
                  <a:schemeClr val="tx1"/>
                </a:solidFill>
                <a:latin typeface="+mn-lt"/>
                <a:ea typeface="+mn-ea"/>
              </a:defRPr>
            </a:lvl6pPr>
            <a:lvl7pPr marL="2971800" indent="-228600" algn="l" rtl="0" fontAlgn="base">
              <a:spcBef>
                <a:spcPct val="20000"/>
              </a:spcBef>
              <a:spcAft>
                <a:spcPct val="0"/>
              </a:spcAft>
              <a:defRPr sz="1400">
                <a:solidFill>
                  <a:schemeClr val="tx1"/>
                </a:solidFill>
                <a:latin typeface="+mn-lt"/>
                <a:ea typeface="+mn-ea"/>
              </a:defRPr>
            </a:lvl7pPr>
            <a:lvl8pPr marL="3429000" indent="-228600" algn="l" rtl="0" fontAlgn="base">
              <a:spcBef>
                <a:spcPct val="20000"/>
              </a:spcBef>
              <a:spcAft>
                <a:spcPct val="0"/>
              </a:spcAft>
              <a:defRPr sz="1400">
                <a:solidFill>
                  <a:schemeClr val="tx1"/>
                </a:solidFill>
                <a:latin typeface="+mn-lt"/>
                <a:ea typeface="+mn-ea"/>
              </a:defRPr>
            </a:lvl8pPr>
            <a:lvl9pPr marL="3886200" indent="-228600" algn="l" rtl="0" fontAlgn="base">
              <a:spcBef>
                <a:spcPct val="20000"/>
              </a:spcBef>
              <a:spcAft>
                <a:spcPct val="0"/>
              </a:spcAft>
              <a:defRPr sz="1400">
                <a:solidFill>
                  <a:schemeClr val="tx1"/>
                </a:solidFill>
                <a:latin typeface="+mn-lt"/>
                <a:ea typeface="+mn-ea"/>
              </a:defRPr>
            </a:lvl9pPr>
          </a:lstStyle>
          <a:p>
            <a:pPr marL="400050" lvl="1" indent="0">
              <a:buClr>
                <a:srgbClr val="99CC00"/>
              </a:buClr>
              <a:buFont typeface="Wingdings" pitchFamily="2" charset="2"/>
              <a:buNone/>
              <a:defRPr/>
            </a:pPr>
            <a:r>
              <a:rPr lang="en-ZA" sz="2200" b="1" kern="0" dirty="0">
                <a:solidFill>
                  <a:srgbClr val="000000"/>
                </a:solidFill>
                <a:latin typeface="Trebuchet MS" pitchFamily="34" charset="0"/>
                <a:ea typeface="ＭＳ Ｐゴシック"/>
              </a:rPr>
              <a:t>OUR VISON</a:t>
            </a:r>
          </a:p>
          <a:p>
            <a:pPr marL="400050" lvl="1" indent="0">
              <a:buClr>
                <a:srgbClr val="99CC00"/>
              </a:buClr>
              <a:buFont typeface="Wingdings" pitchFamily="2" charset="2"/>
              <a:buNone/>
              <a:defRPr/>
            </a:pPr>
            <a:r>
              <a:rPr lang="en-ZA" sz="2200" b="0" kern="0" dirty="0">
                <a:solidFill>
                  <a:srgbClr val="000000"/>
                </a:solidFill>
                <a:latin typeface="Trebuchet MS" pitchFamily="34" charset="0"/>
                <a:ea typeface="ＭＳ Ｐゴシック"/>
              </a:rPr>
              <a:t>To be the </a:t>
            </a:r>
            <a:r>
              <a:rPr lang="en-ZA" sz="2200" b="1" kern="0" dirty="0">
                <a:solidFill>
                  <a:srgbClr val="000000"/>
                </a:solidFill>
                <a:latin typeface="Trebuchet MS" pitchFamily="34" charset="0"/>
                <a:ea typeface="ＭＳ Ｐゴシック"/>
              </a:rPr>
              <a:t>centre of excellence</a:t>
            </a:r>
            <a:r>
              <a:rPr lang="en-ZA" sz="2200" b="0" kern="0" dirty="0">
                <a:solidFill>
                  <a:srgbClr val="000000"/>
                </a:solidFill>
                <a:latin typeface="Trebuchet MS" pitchFamily="34" charset="0"/>
                <a:ea typeface="ＭＳ Ｐゴシック"/>
              </a:rPr>
              <a:t> for small enterprise development in South Africa.   </a:t>
            </a:r>
          </a:p>
          <a:p>
            <a:pPr marL="400050" lvl="1" indent="0">
              <a:buClr>
                <a:srgbClr val="99CC00"/>
              </a:buClr>
              <a:buFont typeface="Wingdings" pitchFamily="2" charset="2"/>
              <a:buNone/>
              <a:defRPr/>
            </a:pPr>
            <a:r>
              <a:rPr lang="en-ZA" sz="2200" b="0" kern="0" dirty="0">
                <a:solidFill>
                  <a:srgbClr val="000000"/>
                </a:solidFill>
                <a:latin typeface="Trebuchet MS" pitchFamily="34" charset="0"/>
                <a:ea typeface="ＭＳ Ｐゴシック"/>
              </a:rPr>
              <a:t> </a:t>
            </a:r>
            <a:endParaRPr lang="en-ZA" sz="2200" kern="0" dirty="0">
              <a:solidFill>
                <a:srgbClr val="000000"/>
              </a:solidFill>
              <a:latin typeface="Trebuchet MS" pitchFamily="34" charset="0"/>
              <a:ea typeface="ＭＳ Ｐゴシック"/>
            </a:endParaRPr>
          </a:p>
          <a:p>
            <a:pPr marL="400050" lvl="1" indent="0">
              <a:buClr>
                <a:srgbClr val="99CC00"/>
              </a:buClr>
              <a:buFont typeface="Wingdings" pitchFamily="2" charset="2"/>
              <a:buNone/>
              <a:defRPr/>
            </a:pPr>
            <a:r>
              <a:rPr lang="en-ZA" sz="2200" b="1" kern="0" dirty="0">
                <a:solidFill>
                  <a:srgbClr val="000000"/>
                </a:solidFill>
                <a:latin typeface="Trebuchet MS" pitchFamily="34" charset="0"/>
                <a:ea typeface="ＭＳ Ｐゴシック"/>
              </a:rPr>
              <a:t>OUR MISSION</a:t>
            </a:r>
          </a:p>
          <a:p>
            <a:pPr marL="400050" lvl="1" indent="0">
              <a:buClr>
                <a:srgbClr val="99CC00"/>
              </a:buClr>
              <a:buFont typeface="Wingdings" pitchFamily="2" charset="2"/>
              <a:buNone/>
              <a:defRPr/>
            </a:pPr>
            <a:r>
              <a:rPr lang="en-ZA" sz="2200" b="0" kern="0" dirty="0">
                <a:solidFill>
                  <a:srgbClr val="000000"/>
                </a:solidFill>
                <a:latin typeface="Trebuchet MS" pitchFamily="34" charset="0"/>
                <a:ea typeface="ＭＳ Ｐゴシック"/>
              </a:rPr>
              <a:t>To </a:t>
            </a:r>
            <a:r>
              <a:rPr lang="en-ZA" sz="2200" b="1" kern="0" dirty="0">
                <a:solidFill>
                  <a:srgbClr val="000000"/>
                </a:solidFill>
                <a:latin typeface="Trebuchet MS" pitchFamily="34" charset="0"/>
                <a:ea typeface="ＭＳ Ｐゴシック"/>
              </a:rPr>
              <a:t>develop, support and promote </a:t>
            </a:r>
            <a:r>
              <a:rPr lang="en-ZA" sz="2200" b="0" kern="0" dirty="0">
                <a:solidFill>
                  <a:srgbClr val="000000"/>
                </a:solidFill>
                <a:latin typeface="Trebuchet MS" pitchFamily="34" charset="0"/>
                <a:ea typeface="ＭＳ Ｐゴシック"/>
              </a:rPr>
              <a:t>small enterprises to ensure their growth and sustainability in coordination with other role players. </a:t>
            </a:r>
          </a:p>
          <a:p>
            <a:pPr marL="400050" lvl="1" indent="0">
              <a:buClr>
                <a:srgbClr val="99CC00"/>
              </a:buClr>
              <a:buFont typeface="Wingdings" pitchFamily="2" charset="2"/>
              <a:buNone/>
              <a:defRPr/>
            </a:pPr>
            <a:endParaRPr lang="en-ZA" sz="2200" b="0" kern="0" dirty="0">
              <a:solidFill>
                <a:srgbClr val="000000"/>
              </a:solidFill>
              <a:latin typeface="Trebuchet MS" pitchFamily="34" charset="0"/>
              <a:ea typeface="ＭＳ Ｐゴシック"/>
            </a:endParaRPr>
          </a:p>
          <a:p>
            <a:pPr marL="400050" lvl="1" indent="0">
              <a:buClr>
                <a:srgbClr val="99CC00"/>
              </a:buClr>
              <a:buFont typeface="Wingdings" pitchFamily="2" charset="2"/>
              <a:buNone/>
              <a:defRPr/>
            </a:pPr>
            <a:r>
              <a:rPr lang="en-ZA" sz="2200" b="1" kern="0" dirty="0">
                <a:solidFill>
                  <a:srgbClr val="000000"/>
                </a:solidFill>
                <a:latin typeface="Trebuchet MS" pitchFamily="34" charset="0"/>
                <a:ea typeface="ＭＳ Ｐゴシック"/>
              </a:rPr>
              <a:t>OUR GOALS</a:t>
            </a:r>
          </a:p>
          <a:p>
            <a:pPr marL="400050" lvl="1" indent="0">
              <a:buClr>
                <a:srgbClr val="99CC00"/>
              </a:buClr>
              <a:buFont typeface="Wingdings" pitchFamily="2" charset="2"/>
              <a:buNone/>
              <a:defRPr/>
            </a:pPr>
            <a:r>
              <a:rPr lang="en-ZA" sz="2200" b="0" kern="0" dirty="0">
                <a:solidFill>
                  <a:srgbClr val="000000"/>
                </a:solidFill>
                <a:latin typeface="Trebuchet MS" pitchFamily="34" charset="0"/>
                <a:ea typeface="ＭＳ Ｐゴシック"/>
              </a:rPr>
              <a:t>To ensure that the small enterprise sector grows and increase its contribution to sustainable and equitable social and economic development, employment and wealth creation.  </a:t>
            </a:r>
          </a:p>
          <a:p>
            <a:pPr marL="1257300" lvl="3" indent="0">
              <a:buClr>
                <a:srgbClr val="99CC00"/>
              </a:buClr>
              <a:buFont typeface="Wingdings" pitchFamily="2" charset="2"/>
              <a:buNone/>
              <a:defRPr/>
            </a:pPr>
            <a:r>
              <a:rPr lang="en-ZA" sz="2200" kern="0" dirty="0">
                <a:solidFill>
                  <a:srgbClr val="000000"/>
                </a:solidFill>
                <a:latin typeface="Trebuchet MS" pitchFamily="34" charset="0"/>
                <a:ea typeface="ＭＳ Ｐゴシック"/>
              </a:rPr>
              <a:t> </a:t>
            </a:r>
          </a:p>
        </p:txBody>
      </p:sp>
    </p:spTree>
    <p:extLst>
      <p:ext uri="{BB962C8B-B14F-4D97-AF65-F5344CB8AC3E}">
        <p14:creationId xmlns:p14="http://schemas.microsoft.com/office/powerpoint/2010/main" val="19513018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Pentagon 22"/>
          <p:cNvSpPr/>
          <p:nvPr/>
        </p:nvSpPr>
        <p:spPr>
          <a:xfrm>
            <a:off x="1082058" y="4615435"/>
            <a:ext cx="1123865" cy="1260855"/>
          </a:xfrm>
          <a:custGeom>
            <a:avLst/>
            <a:gdLst>
              <a:gd name="connsiteX0" fmla="*/ 0 w 1216344"/>
              <a:gd name="connsiteY0" fmla="*/ 0 h 808901"/>
              <a:gd name="connsiteX1" fmla="*/ 811894 w 1216344"/>
              <a:gd name="connsiteY1" fmla="*/ 0 h 808901"/>
              <a:gd name="connsiteX2" fmla="*/ 1216344 w 1216344"/>
              <a:gd name="connsiteY2" fmla="*/ 404451 h 808901"/>
              <a:gd name="connsiteX3" fmla="*/ 811894 w 1216344"/>
              <a:gd name="connsiteY3" fmla="*/ 808901 h 808901"/>
              <a:gd name="connsiteX4" fmla="*/ 0 w 1216344"/>
              <a:gd name="connsiteY4" fmla="*/ 808901 h 808901"/>
              <a:gd name="connsiteX5" fmla="*/ 0 w 1216344"/>
              <a:gd name="connsiteY5" fmla="*/ 0 h 808901"/>
              <a:gd name="connsiteX0" fmla="*/ 0 w 974805"/>
              <a:gd name="connsiteY0" fmla="*/ 0 h 808901"/>
              <a:gd name="connsiteX1" fmla="*/ 811894 w 974805"/>
              <a:gd name="connsiteY1" fmla="*/ 0 h 808901"/>
              <a:gd name="connsiteX2" fmla="*/ 974805 w 974805"/>
              <a:gd name="connsiteY2" fmla="*/ 404451 h 808901"/>
              <a:gd name="connsiteX3" fmla="*/ 811894 w 974805"/>
              <a:gd name="connsiteY3" fmla="*/ 808901 h 808901"/>
              <a:gd name="connsiteX4" fmla="*/ 0 w 974805"/>
              <a:gd name="connsiteY4" fmla="*/ 808901 h 808901"/>
              <a:gd name="connsiteX5" fmla="*/ 0 w 974805"/>
              <a:gd name="connsiteY5" fmla="*/ 0 h 808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4805" h="808901">
                <a:moveTo>
                  <a:pt x="0" y="0"/>
                </a:moveTo>
                <a:lnTo>
                  <a:pt x="811894" y="0"/>
                </a:lnTo>
                <a:lnTo>
                  <a:pt x="974805" y="404451"/>
                </a:lnTo>
                <a:lnTo>
                  <a:pt x="811894" y="808901"/>
                </a:lnTo>
                <a:lnTo>
                  <a:pt x="0" y="808901"/>
                </a:lnTo>
                <a:lnTo>
                  <a:pt x="0" y="0"/>
                </a:lnTo>
                <a:close/>
              </a:path>
            </a:pathLst>
          </a:custGeom>
          <a:solidFill>
            <a:schemeClr val="accent2">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solidFill>
                <a:prstClr val="white"/>
              </a:solidFill>
              <a:latin typeface="Trebuchet MS" panose="020B0603020202020204" pitchFamily="34" charset="0"/>
            </a:endParaRPr>
          </a:p>
        </p:txBody>
      </p:sp>
      <p:sp>
        <p:nvSpPr>
          <p:cNvPr id="19" name="Pentagon 29"/>
          <p:cNvSpPr/>
          <p:nvPr/>
        </p:nvSpPr>
        <p:spPr>
          <a:xfrm>
            <a:off x="3025221" y="1227121"/>
            <a:ext cx="1055737" cy="1313959"/>
          </a:xfrm>
          <a:custGeom>
            <a:avLst/>
            <a:gdLst>
              <a:gd name="connsiteX0" fmla="*/ 0 w 979791"/>
              <a:gd name="connsiteY0" fmla="*/ 0 h 552450"/>
              <a:gd name="connsiteX1" fmla="*/ 703566 w 979791"/>
              <a:gd name="connsiteY1" fmla="*/ 0 h 552450"/>
              <a:gd name="connsiteX2" fmla="*/ 979791 w 979791"/>
              <a:gd name="connsiteY2" fmla="*/ 276225 h 552450"/>
              <a:gd name="connsiteX3" fmla="*/ 703566 w 979791"/>
              <a:gd name="connsiteY3" fmla="*/ 552450 h 552450"/>
              <a:gd name="connsiteX4" fmla="*/ 0 w 979791"/>
              <a:gd name="connsiteY4" fmla="*/ 552450 h 552450"/>
              <a:gd name="connsiteX5" fmla="*/ 0 w 979791"/>
              <a:gd name="connsiteY5" fmla="*/ 0 h 552450"/>
              <a:gd name="connsiteX0" fmla="*/ 9525 w 989316"/>
              <a:gd name="connsiteY0" fmla="*/ 0 h 552450"/>
              <a:gd name="connsiteX1" fmla="*/ 713091 w 989316"/>
              <a:gd name="connsiteY1" fmla="*/ 0 h 552450"/>
              <a:gd name="connsiteX2" fmla="*/ 989316 w 989316"/>
              <a:gd name="connsiteY2" fmla="*/ 276225 h 552450"/>
              <a:gd name="connsiteX3" fmla="*/ 713091 w 989316"/>
              <a:gd name="connsiteY3" fmla="*/ 552450 h 552450"/>
              <a:gd name="connsiteX4" fmla="*/ 9525 w 989316"/>
              <a:gd name="connsiteY4" fmla="*/ 552450 h 552450"/>
              <a:gd name="connsiteX5" fmla="*/ 0 w 989316"/>
              <a:gd name="connsiteY5" fmla="*/ 276225 h 552450"/>
              <a:gd name="connsiteX6" fmla="*/ 9525 w 989316"/>
              <a:gd name="connsiteY6" fmla="*/ 0 h 552450"/>
              <a:gd name="connsiteX0" fmla="*/ 0 w 979791"/>
              <a:gd name="connsiteY0" fmla="*/ 0 h 552450"/>
              <a:gd name="connsiteX1" fmla="*/ 703566 w 979791"/>
              <a:gd name="connsiteY1" fmla="*/ 0 h 552450"/>
              <a:gd name="connsiteX2" fmla="*/ 979791 w 979791"/>
              <a:gd name="connsiteY2" fmla="*/ 276225 h 552450"/>
              <a:gd name="connsiteX3" fmla="*/ 703566 w 979791"/>
              <a:gd name="connsiteY3" fmla="*/ 552450 h 552450"/>
              <a:gd name="connsiteX4" fmla="*/ 0 w 979791"/>
              <a:gd name="connsiteY4" fmla="*/ 552450 h 552450"/>
              <a:gd name="connsiteX5" fmla="*/ 114300 w 979791"/>
              <a:gd name="connsiteY5" fmla="*/ 285750 h 552450"/>
              <a:gd name="connsiteX6" fmla="*/ 0 w 979791"/>
              <a:gd name="connsiteY6" fmla="*/ 0 h 552450"/>
              <a:gd name="connsiteX0" fmla="*/ 0 w 979791"/>
              <a:gd name="connsiteY0" fmla="*/ 4034 h 556484"/>
              <a:gd name="connsiteX1" fmla="*/ 811130 w 979791"/>
              <a:gd name="connsiteY1" fmla="*/ 0 h 556484"/>
              <a:gd name="connsiteX2" fmla="*/ 979791 w 979791"/>
              <a:gd name="connsiteY2" fmla="*/ 280259 h 556484"/>
              <a:gd name="connsiteX3" fmla="*/ 703566 w 979791"/>
              <a:gd name="connsiteY3" fmla="*/ 556484 h 556484"/>
              <a:gd name="connsiteX4" fmla="*/ 0 w 979791"/>
              <a:gd name="connsiteY4" fmla="*/ 556484 h 556484"/>
              <a:gd name="connsiteX5" fmla="*/ 114300 w 979791"/>
              <a:gd name="connsiteY5" fmla="*/ 289784 h 556484"/>
              <a:gd name="connsiteX6" fmla="*/ 0 w 979791"/>
              <a:gd name="connsiteY6" fmla="*/ 4034 h 556484"/>
              <a:gd name="connsiteX0" fmla="*/ 0 w 979791"/>
              <a:gd name="connsiteY0" fmla="*/ 4034 h 556484"/>
              <a:gd name="connsiteX1" fmla="*/ 811130 w 979791"/>
              <a:gd name="connsiteY1" fmla="*/ 0 h 556484"/>
              <a:gd name="connsiteX2" fmla="*/ 979791 w 979791"/>
              <a:gd name="connsiteY2" fmla="*/ 280259 h 556484"/>
              <a:gd name="connsiteX3" fmla="*/ 814839 w 979791"/>
              <a:gd name="connsiteY3" fmla="*/ 552450 h 556484"/>
              <a:gd name="connsiteX4" fmla="*/ 0 w 979791"/>
              <a:gd name="connsiteY4" fmla="*/ 556484 h 556484"/>
              <a:gd name="connsiteX5" fmla="*/ 114300 w 979791"/>
              <a:gd name="connsiteY5" fmla="*/ 289784 h 556484"/>
              <a:gd name="connsiteX6" fmla="*/ 0 w 979791"/>
              <a:gd name="connsiteY6" fmla="*/ 4034 h 556484"/>
              <a:gd name="connsiteX0" fmla="*/ 0 w 979791"/>
              <a:gd name="connsiteY0" fmla="*/ 4034 h 556484"/>
              <a:gd name="connsiteX1" fmla="*/ 811130 w 979791"/>
              <a:gd name="connsiteY1" fmla="*/ 0 h 556484"/>
              <a:gd name="connsiteX2" fmla="*/ 979791 w 979791"/>
              <a:gd name="connsiteY2" fmla="*/ 280259 h 556484"/>
              <a:gd name="connsiteX3" fmla="*/ 814839 w 979791"/>
              <a:gd name="connsiteY3" fmla="*/ 552450 h 556484"/>
              <a:gd name="connsiteX4" fmla="*/ 0 w 979791"/>
              <a:gd name="connsiteY4" fmla="*/ 556484 h 556484"/>
              <a:gd name="connsiteX5" fmla="*/ 66082 w 979791"/>
              <a:gd name="connsiteY5" fmla="*/ 289784 h 556484"/>
              <a:gd name="connsiteX6" fmla="*/ 0 w 979791"/>
              <a:gd name="connsiteY6" fmla="*/ 4034 h 556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9791" h="556484">
                <a:moveTo>
                  <a:pt x="0" y="4034"/>
                </a:moveTo>
                <a:lnTo>
                  <a:pt x="811130" y="0"/>
                </a:lnTo>
                <a:lnTo>
                  <a:pt x="979791" y="280259"/>
                </a:lnTo>
                <a:lnTo>
                  <a:pt x="814839" y="552450"/>
                </a:lnTo>
                <a:lnTo>
                  <a:pt x="0" y="556484"/>
                </a:lnTo>
                <a:lnTo>
                  <a:pt x="66082" y="289784"/>
                </a:lnTo>
                <a:lnTo>
                  <a:pt x="0" y="4034"/>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solidFill>
                <a:prstClr val="white"/>
              </a:solidFill>
              <a:latin typeface="Trebuchet MS" panose="020B0603020202020204" pitchFamily="34" charset="0"/>
            </a:endParaRPr>
          </a:p>
        </p:txBody>
      </p:sp>
      <p:pic>
        <p:nvPicPr>
          <p:cNvPr id="18" name="Picture 17"/>
          <p:cNvPicPr>
            <a:picLocks noChangeAspect="1"/>
          </p:cNvPicPr>
          <p:nvPr/>
        </p:nvPicPr>
        <p:blipFill>
          <a:blip r:embed="rId2"/>
          <a:stretch>
            <a:fillRect/>
          </a:stretch>
        </p:blipFill>
        <p:spPr>
          <a:xfrm>
            <a:off x="2069984" y="1193838"/>
            <a:ext cx="944962" cy="1310754"/>
          </a:xfrm>
          <a:prstGeom prst="rect">
            <a:avLst/>
          </a:prstGeom>
        </p:spPr>
      </p:pic>
      <p:sp>
        <p:nvSpPr>
          <p:cNvPr id="16" name="Pentagon 29"/>
          <p:cNvSpPr/>
          <p:nvPr/>
        </p:nvSpPr>
        <p:spPr>
          <a:xfrm>
            <a:off x="1213829" y="1202841"/>
            <a:ext cx="841935" cy="1362520"/>
          </a:xfrm>
          <a:custGeom>
            <a:avLst/>
            <a:gdLst>
              <a:gd name="connsiteX0" fmla="*/ 0 w 979791"/>
              <a:gd name="connsiteY0" fmla="*/ 0 h 552450"/>
              <a:gd name="connsiteX1" fmla="*/ 703566 w 979791"/>
              <a:gd name="connsiteY1" fmla="*/ 0 h 552450"/>
              <a:gd name="connsiteX2" fmla="*/ 979791 w 979791"/>
              <a:gd name="connsiteY2" fmla="*/ 276225 h 552450"/>
              <a:gd name="connsiteX3" fmla="*/ 703566 w 979791"/>
              <a:gd name="connsiteY3" fmla="*/ 552450 h 552450"/>
              <a:gd name="connsiteX4" fmla="*/ 0 w 979791"/>
              <a:gd name="connsiteY4" fmla="*/ 552450 h 552450"/>
              <a:gd name="connsiteX5" fmla="*/ 0 w 979791"/>
              <a:gd name="connsiteY5" fmla="*/ 0 h 552450"/>
              <a:gd name="connsiteX0" fmla="*/ 9525 w 989316"/>
              <a:gd name="connsiteY0" fmla="*/ 0 h 552450"/>
              <a:gd name="connsiteX1" fmla="*/ 713091 w 989316"/>
              <a:gd name="connsiteY1" fmla="*/ 0 h 552450"/>
              <a:gd name="connsiteX2" fmla="*/ 989316 w 989316"/>
              <a:gd name="connsiteY2" fmla="*/ 276225 h 552450"/>
              <a:gd name="connsiteX3" fmla="*/ 713091 w 989316"/>
              <a:gd name="connsiteY3" fmla="*/ 552450 h 552450"/>
              <a:gd name="connsiteX4" fmla="*/ 9525 w 989316"/>
              <a:gd name="connsiteY4" fmla="*/ 552450 h 552450"/>
              <a:gd name="connsiteX5" fmla="*/ 0 w 989316"/>
              <a:gd name="connsiteY5" fmla="*/ 276225 h 552450"/>
              <a:gd name="connsiteX6" fmla="*/ 9525 w 989316"/>
              <a:gd name="connsiteY6" fmla="*/ 0 h 552450"/>
              <a:gd name="connsiteX0" fmla="*/ 0 w 979791"/>
              <a:gd name="connsiteY0" fmla="*/ 0 h 552450"/>
              <a:gd name="connsiteX1" fmla="*/ 703566 w 979791"/>
              <a:gd name="connsiteY1" fmla="*/ 0 h 552450"/>
              <a:gd name="connsiteX2" fmla="*/ 979791 w 979791"/>
              <a:gd name="connsiteY2" fmla="*/ 276225 h 552450"/>
              <a:gd name="connsiteX3" fmla="*/ 703566 w 979791"/>
              <a:gd name="connsiteY3" fmla="*/ 552450 h 552450"/>
              <a:gd name="connsiteX4" fmla="*/ 0 w 979791"/>
              <a:gd name="connsiteY4" fmla="*/ 552450 h 552450"/>
              <a:gd name="connsiteX5" fmla="*/ 114300 w 979791"/>
              <a:gd name="connsiteY5" fmla="*/ 285750 h 552450"/>
              <a:gd name="connsiteX6" fmla="*/ 0 w 979791"/>
              <a:gd name="connsiteY6" fmla="*/ 0 h 552450"/>
              <a:gd name="connsiteX0" fmla="*/ 0 w 979791"/>
              <a:gd name="connsiteY0" fmla="*/ 4034 h 556484"/>
              <a:gd name="connsiteX1" fmla="*/ 811130 w 979791"/>
              <a:gd name="connsiteY1" fmla="*/ 0 h 556484"/>
              <a:gd name="connsiteX2" fmla="*/ 979791 w 979791"/>
              <a:gd name="connsiteY2" fmla="*/ 280259 h 556484"/>
              <a:gd name="connsiteX3" fmla="*/ 703566 w 979791"/>
              <a:gd name="connsiteY3" fmla="*/ 556484 h 556484"/>
              <a:gd name="connsiteX4" fmla="*/ 0 w 979791"/>
              <a:gd name="connsiteY4" fmla="*/ 556484 h 556484"/>
              <a:gd name="connsiteX5" fmla="*/ 114300 w 979791"/>
              <a:gd name="connsiteY5" fmla="*/ 289784 h 556484"/>
              <a:gd name="connsiteX6" fmla="*/ 0 w 979791"/>
              <a:gd name="connsiteY6" fmla="*/ 4034 h 556484"/>
              <a:gd name="connsiteX0" fmla="*/ 0 w 979791"/>
              <a:gd name="connsiteY0" fmla="*/ 4034 h 556484"/>
              <a:gd name="connsiteX1" fmla="*/ 811130 w 979791"/>
              <a:gd name="connsiteY1" fmla="*/ 0 h 556484"/>
              <a:gd name="connsiteX2" fmla="*/ 979791 w 979791"/>
              <a:gd name="connsiteY2" fmla="*/ 280259 h 556484"/>
              <a:gd name="connsiteX3" fmla="*/ 814839 w 979791"/>
              <a:gd name="connsiteY3" fmla="*/ 552450 h 556484"/>
              <a:gd name="connsiteX4" fmla="*/ 0 w 979791"/>
              <a:gd name="connsiteY4" fmla="*/ 556484 h 556484"/>
              <a:gd name="connsiteX5" fmla="*/ 114300 w 979791"/>
              <a:gd name="connsiteY5" fmla="*/ 289784 h 556484"/>
              <a:gd name="connsiteX6" fmla="*/ 0 w 979791"/>
              <a:gd name="connsiteY6" fmla="*/ 4034 h 556484"/>
              <a:gd name="connsiteX0" fmla="*/ 0 w 979791"/>
              <a:gd name="connsiteY0" fmla="*/ 4034 h 556484"/>
              <a:gd name="connsiteX1" fmla="*/ 811130 w 979791"/>
              <a:gd name="connsiteY1" fmla="*/ 0 h 556484"/>
              <a:gd name="connsiteX2" fmla="*/ 979791 w 979791"/>
              <a:gd name="connsiteY2" fmla="*/ 280259 h 556484"/>
              <a:gd name="connsiteX3" fmla="*/ 814839 w 979791"/>
              <a:gd name="connsiteY3" fmla="*/ 552450 h 556484"/>
              <a:gd name="connsiteX4" fmla="*/ 0 w 979791"/>
              <a:gd name="connsiteY4" fmla="*/ 556484 h 556484"/>
              <a:gd name="connsiteX5" fmla="*/ 66082 w 979791"/>
              <a:gd name="connsiteY5" fmla="*/ 289784 h 556484"/>
              <a:gd name="connsiteX6" fmla="*/ 0 w 979791"/>
              <a:gd name="connsiteY6" fmla="*/ 4034 h 556484"/>
              <a:gd name="connsiteX0" fmla="*/ 0 w 886215"/>
              <a:gd name="connsiteY0" fmla="*/ 4034 h 556484"/>
              <a:gd name="connsiteX1" fmla="*/ 811130 w 886215"/>
              <a:gd name="connsiteY1" fmla="*/ 0 h 556484"/>
              <a:gd name="connsiteX2" fmla="*/ 886215 w 886215"/>
              <a:gd name="connsiteY2" fmla="*/ 277570 h 556484"/>
              <a:gd name="connsiteX3" fmla="*/ 814839 w 886215"/>
              <a:gd name="connsiteY3" fmla="*/ 552450 h 556484"/>
              <a:gd name="connsiteX4" fmla="*/ 0 w 886215"/>
              <a:gd name="connsiteY4" fmla="*/ 556484 h 556484"/>
              <a:gd name="connsiteX5" fmla="*/ 66082 w 886215"/>
              <a:gd name="connsiteY5" fmla="*/ 289784 h 556484"/>
              <a:gd name="connsiteX6" fmla="*/ 0 w 886215"/>
              <a:gd name="connsiteY6" fmla="*/ 4034 h 556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6215" h="556484">
                <a:moveTo>
                  <a:pt x="0" y="4034"/>
                </a:moveTo>
                <a:lnTo>
                  <a:pt x="811130" y="0"/>
                </a:lnTo>
                <a:lnTo>
                  <a:pt x="886215" y="277570"/>
                </a:lnTo>
                <a:lnTo>
                  <a:pt x="814839" y="552450"/>
                </a:lnTo>
                <a:lnTo>
                  <a:pt x="0" y="556484"/>
                </a:lnTo>
                <a:lnTo>
                  <a:pt x="66082" y="289784"/>
                </a:lnTo>
                <a:lnTo>
                  <a:pt x="0" y="4034"/>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solidFill>
                <a:prstClr val="white"/>
              </a:solidFill>
              <a:latin typeface="Trebuchet MS" panose="020B0603020202020204" pitchFamily="34" charset="0"/>
            </a:endParaRPr>
          </a:p>
        </p:txBody>
      </p:sp>
      <p:pic>
        <p:nvPicPr>
          <p:cNvPr id="15" name="Picture 14"/>
          <p:cNvPicPr>
            <a:picLocks noChangeAspect="1"/>
          </p:cNvPicPr>
          <p:nvPr/>
        </p:nvPicPr>
        <p:blipFill>
          <a:blip r:embed="rId3"/>
          <a:stretch>
            <a:fillRect/>
          </a:stretch>
        </p:blipFill>
        <p:spPr>
          <a:xfrm>
            <a:off x="262761" y="1193838"/>
            <a:ext cx="938865" cy="1380526"/>
          </a:xfrm>
          <a:prstGeom prst="rect">
            <a:avLst/>
          </a:prstGeom>
        </p:spPr>
      </p:pic>
      <p:pic>
        <p:nvPicPr>
          <p:cNvPr id="4" name="Picture 3"/>
          <p:cNvPicPr>
            <a:picLocks noChangeAspect="1"/>
          </p:cNvPicPr>
          <p:nvPr/>
        </p:nvPicPr>
        <p:blipFill>
          <a:blip r:embed="rId4"/>
          <a:stretch>
            <a:fillRect/>
          </a:stretch>
        </p:blipFill>
        <p:spPr>
          <a:xfrm>
            <a:off x="-7153" y="670618"/>
            <a:ext cx="12199153" cy="134124"/>
          </a:xfrm>
          <a:prstGeom prst="rect">
            <a:avLst/>
          </a:prstGeom>
        </p:spPr>
      </p:pic>
      <p:pic>
        <p:nvPicPr>
          <p:cNvPr id="5" name="Picture 4"/>
          <p:cNvPicPr>
            <a:picLocks noChangeAspect="1"/>
          </p:cNvPicPr>
          <p:nvPr/>
        </p:nvPicPr>
        <p:blipFill>
          <a:blip r:embed="rId5"/>
          <a:stretch>
            <a:fillRect/>
          </a:stretch>
        </p:blipFill>
        <p:spPr>
          <a:xfrm>
            <a:off x="79864" y="33485"/>
            <a:ext cx="652329" cy="670618"/>
          </a:xfrm>
          <a:prstGeom prst="rect">
            <a:avLst/>
          </a:prstGeom>
        </p:spPr>
      </p:pic>
      <p:pic>
        <p:nvPicPr>
          <p:cNvPr id="6" name="Picture 5"/>
          <p:cNvPicPr>
            <a:picLocks noChangeAspect="1"/>
          </p:cNvPicPr>
          <p:nvPr/>
        </p:nvPicPr>
        <p:blipFill>
          <a:blip r:embed="rId4"/>
          <a:stretch>
            <a:fillRect/>
          </a:stretch>
        </p:blipFill>
        <p:spPr>
          <a:xfrm>
            <a:off x="-1" y="6330350"/>
            <a:ext cx="12199153" cy="134124"/>
          </a:xfrm>
          <a:prstGeom prst="rect">
            <a:avLst/>
          </a:prstGeom>
        </p:spPr>
      </p:pic>
      <p:sp>
        <p:nvSpPr>
          <p:cNvPr id="7" name="Content Placeholder 2"/>
          <p:cNvSpPr txBox="1">
            <a:spLocks/>
          </p:cNvSpPr>
          <p:nvPr/>
        </p:nvSpPr>
        <p:spPr>
          <a:xfrm>
            <a:off x="2964103" y="2043714"/>
            <a:ext cx="6967104" cy="2695476"/>
          </a:xfrm>
          <a:prstGeom prst="rect">
            <a:avLst/>
          </a:prstGeom>
        </p:spPr>
        <p:txBody>
          <a:bodyPr vert="horz" lIns="68580" tIns="34290" rIns="68580" bIns="3429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endParaRPr lang="en-US" sz="1800">
              <a:solidFill>
                <a:prstClr val="black"/>
              </a:solidFill>
              <a:latin typeface="din"/>
            </a:endParaRPr>
          </a:p>
        </p:txBody>
      </p:sp>
      <p:sp>
        <p:nvSpPr>
          <p:cNvPr id="11" name="Rectangle 10"/>
          <p:cNvSpPr/>
          <p:nvPr/>
        </p:nvSpPr>
        <p:spPr>
          <a:xfrm>
            <a:off x="76876" y="1280833"/>
            <a:ext cx="11996869" cy="2139047"/>
          </a:xfrm>
          <a:prstGeom prst="rect">
            <a:avLst/>
          </a:prstGeom>
        </p:spPr>
        <p:txBody>
          <a:bodyPr wrap="square">
            <a:spAutoFit/>
          </a:bodyPr>
          <a:lstStyle/>
          <a:p>
            <a:pPr algn="just">
              <a:lnSpc>
                <a:spcPct val="150000"/>
              </a:lnSpc>
              <a:spcAft>
                <a:spcPts val="1000"/>
              </a:spcAft>
            </a:pPr>
            <a:endParaRPr lang="en-US">
              <a:latin typeface="Trebuchet MS" panose="020B0603020202020204" pitchFamily="34" charset="0"/>
              <a:ea typeface="Calibri" panose="020F0502020204030204" pitchFamily="34" charset="0"/>
              <a:cs typeface="Times New Roman" panose="02020603050405020304" pitchFamily="18" charset="0"/>
            </a:endParaRPr>
          </a:p>
          <a:p>
            <a:pPr algn="just">
              <a:lnSpc>
                <a:spcPct val="150000"/>
              </a:lnSpc>
              <a:spcAft>
                <a:spcPts val="1000"/>
              </a:spcAft>
            </a:pPr>
            <a:endParaRPr lang="en-US">
              <a:latin typeface="Trebuchet MS" panose="020B0603020202020204" pitchFamily="34" charset="0"/>
              <a:ea typeface="Calibri" panose="020F0502020204030204" pitchFamily="34" charset="0"/>
              <a:cs typeface="Times New Roman" panose="02020603050405020304" pitchFamily="18" charset="0"/>
            </a:endParaRPr>
          </a:p>
          <a:p>
            <a:pPr algn="just">
              <a:lnSpc>
                <a:spcPct val="150000"/>
              </a:lnSpc>
              <a:spcAft>
                <a:spcPts val="1000"/>
              </a:spcAft>
            </a:pPr>
            <a:endParaRPr lang="en-US">
              <a:latin typeface="Trebuchet MS" panose="020B0603020202020204" pitchFamily="34" charset="0"/>
              <a:ea typeface="Calibri" panose="020F0502020204030204" pitchFamily="34" charset="0"/>
              <a:cs typeface="Times New Roman" panose="02020603050405020304" pitchFamily="18" charset="0"/>
            </a:endParaRPr>
          </a:p>
          <a:p>
            <a:pPr algn="just">
              <a:lnSpc>
                <a:spcPct val="150000"/>
              </a:lnSpc>
              <a:spcAft>
                <a:spcPts val="1000"/>
              </a:spcAft>
            </a:pPr>
            <a:endParaRPr lang="en-US">
              <a:latin typeface="Trebuchet MS" panose="020B0603020202020204" pitchFamily="34" charset="0"/>
              <a:ea typeface="Calibri" panose="020F0502020204030204" pitchFamily="34" charset="0"/>
              <a:cs typeface="Times New Roman" panose="02020603050405020304" pitchFamily="18" charset="0"/>
            </a:endParaRPr>
          </a:p>
        </p:txBody>
      </p:sp>
      <p:sp>
        <p:nvSpPr>
          <p:cNvPr id="10" name="TextBox 9"/>
          <p:cNvSpPr txBox="1"/>
          <p:nvPr/>
        </p:nvSpPr>
        <p:spPr>
          <a:xfrm>
            <a:off x="773654" y="74128"/>
            <a:ext cx="6281998" cy="523220"/>
          </a:xfrm>
          <a:prstGeom prst="rect">
            <a:avLst/>
          </a:prstGeom>
          <a:noFill/>
        </p:spPr>
        <p:txBody>
          <a:bodyPr wrap="square" rtlCol="0">
            <a:spAutoFit/>
          </a:bodyPr>
          <a:lstStyle/>
          <a:p>
            <a:r>
              <a:rPr lang="en-ZA" sz="2800" b="1" dirty="0">
                <a:latin typeface="Trebuchet MS" panose="020B0603020202020204" pitchFamily="34" charset="0"/>
              </a:rPr>
              <a:t>ENTERPRISE SUPPORT NETWORK</a:t>
            </a:r>
          </a:p>
        </p:txBody>
      </p:sp>
      <p:pic>
        <p:nvPicPr>
          <p:cNvPr id="2" name="Picture 1"/>
          <p:cNvPicPr>
            <a:picLocks noChangeAspect="1"/>
          </p:cNvPicPr>
          <p:nvPr/>
        </p:nvPicPr>
        <p:blipFill>
          <a:blip r:embed="rId6"/>
          <a:stretch>
            <a:fillRect/>
          </a:stretch>
        </p:blipFill>
        <p:spPr>
          <a:xfrm>
            <a:off x="4512481" y="1076956"/>
            <a:ext cx="7183903" cy="5120640"/>
          </a:xfrm>
          <a:prstGeom prst="rect">
            <a:avLst/>
          </a:prstGeom>
        </p:spPr>
      </p:pic>
      <p:sp>
        <p:nvSpPr>
          <p:cNvPr id="12" name="Rounded Rectangle 11"/>
          <p:cNvSpPr/>
          <p:nvPr/>
        </p:nvSpPr>
        <p:spPr>
          <a:xfrm>
            <a:off x="188049" y="1141350"/>
            <a:ext cx="5328832" cy="1468588"/>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3" name="Picture 2"/>
          <p:cNvPicPr>
            <a:picLocks noChangeAspect="1"/>
          </p:cNvPicPr>
          <p:nvPr/>
        </p:nvPicPr>
        <p:blipFill>
          <a:blip r:embed="rId7"/>
          <a:stretch>
            <a:fillRect/>
          </a:stretch>
        </p:blipFill>
        <p:spPr>
          <a:xfrm>
            <a:off x="198747" y="1237890"/>
            <a:ext cx="1066892" cy="1444877"/>
          </a:xfrm>
          <a:prstGeom prst="rect">
            <a:avLst/>
          </a:prstGeom>
        </p:spPr>
      </p:pic>
      <p:sp>
        <p:nvSpPr>
          <p:cNvPr id="17" name="TextBox 16"/>
          <p:cNvSpPr txBox="1"/>
          <p:nvPr/>
        </p:nvSpPr>
        <p:spPr>
          <a:xfrm>
            <a:off x="1201626" y="1277160"/>
            <a:ext cx="884730" cy="1154162"/>
          </a:xfrm>
          <a:prstGeom prst="rect">
            <a:avLst/>
          </a:prstGeom>
          <a:noFill/>
        </p:spPr>
        <p:txBody>
          <a:bodyPr wrap="square" rtlCol="0">
            <a:spAutoFit/>
          </a:bodyPr>
          <a:lstStyle/>
          <a:p>
            <a:r>
              <a:rPr lang="en-ZA" sz="1200" b="1">
                <a:solidFill>
                  <a:prstClr val="black"/>
                </a:solidFill>
                <a:latin typeface="Trebuchet MS" panose="020B0603020202020204" pitchFamily="34" charset="0"/>
              </a:rPr>
              <a:t>Business </a:t>
            </a:r>
          </a:p>
          <a:p>
            <a:r>
              <a:rPr lang="en-ZA" sz="1200" b="1">
                <a:solidFill>
                  <a:prstClr val="black"/>
                </a:solidFill>
                <a:latin typeface="Trebuchet MS" panose="020B0603020202020204" pitchFamily="34" charset="0"/>
              </a:rPr>
              <a:t>Talk</a:t>
            </a:r>
          </a:p>
          <a:p>
            <a:endParaRPr lang="en-ZA" sz="900" b="1">
              <a:solidFill>
                <a:prstClr val="black"/>
              </a:solidFill>
              <a:latin typeface="Trebuchet MS" panose="020B0603020202020204" pitchFamily="34" charset="0"/>
            </a:endParaRPr>
          </a:p>
          <a:p>
            <a:pPr marL="171450" indent="-171450">
              <a:buFont typeface="Wingdings" panose="05000000000000000000" pitchFamily="2" charset="2"/>
              <a:buChar char="§"/>
            </a:pPr>
            <a:r>
              <a:rPr lang="en-ZA" sz="900">
                <a:solidFill>
                  <a:prstClr val="black"/>
                </a:solidFill>
                <a:latin typeface="Trebuchet MS" panose="020B0603020202020204" pitchFamily="34" charset="0"/>
              </a:rPr>
              <a:t>Assess</a:t>
            </a:r>
          </a:p>
          <a:p>
            <a:pPr marL="171450" indent="-171450">
              <a:buFont typeface="Wingdings" panose="05000000000000000000" pitchFamily="2" charset="2"/>
              <a:buChar char="§"/>
            </a:pPr>
            <a:r>
              <a:rPr lang="en-ZA" sz="900">
                <a:solidFill>
                  <a:prstClr val="black"/>
                </a:solidFill>
                <a:latin typeface="Trebuchet MS" panose="020B0603020202020204" pitchFamily="34" charset="0"/>
              </a:rPr>
              <a:t>Advise</a:t>
            </a:r>
          </a:p>
          <a:p>
            <a:pPr marL="171450" indent="-171450">
              <a:buFont typeface="Wingdings" panose="05000000000000000000" pitchFamily="2" charset="2"/>
              <a:buChar char="§"/>
            </a:pPr>
            <a:r>
              <a:rPr lang="en-ZA" sz="900">
                <a:solidFill>
                  <a:prstClr val="black"/>
                </a:solidFill>
                <a:latin typeface="Trebuchet MS" panose="020B0603020202020204" pitchFamily="34" charset="0"/>
              </a:rPr>
              <a:t>Train</a:t>
            </a:r>
          </a:p>
          <a:p>
            <a:pPr marL="171450" indent="-171450">
              <a:buFont typeface="Wingdings" panose="05000000000000000000" pitchFamily="2" charset="2"/>
              <a:buChar char="§"/>
            </a:pPr>
            <a:r>
              <a:rPr lang="en-ZA" sz="900">
                <a:solidFill>
                  <a:prstClr val="black"/>
                </a:solidFill>
                <a:latin typeface="Trebuchet MS" panose="020B0603020202020204" pitchFamily="34" charset="0"/>
              </a:rPr>
              <a:t>Register</a:t>
            </a:r>
          </a:p>
        </p:txBody>
      </p:sp>
      <p:sp>
        <p:nvSpPr>
          <p:cNvPr id="20" name="TextBox 19"/>
          <p:cNvSpPr txBox="1"/>
          <p:nvPr/>
        </p:nvSpPr>
        <p:spPr>
          <a:xfrm>
            <a:off x="2074277" y="1216083"/>
            <a:ext cx="968041" cy="1154162"/>
          </a:xfrm>
          <a:prstGeom prst="rect">
            <a:avLst/>
          </a:prstGeom>
          <a:noFill/>
        </p:spPr>
        <p:txBody>
          <a:bodyPr wrap="square" rtlCol="0">
            <a:spAutoFit/>
          </a:bodyPr>
          <a:lstStyle/>
          <a:p>
            <a:r>
              <a:rPr lang="en-ZA" sz="1200" b="1">
                <a:solidFill>
                  <a:prstClr val="black"/>
                </a:solidFill>
                <a:latin typeface="Trebuchet MS" panose="020B0603020202020204" pitchFamily="34" charset="0"/>
              </a:rPr>
              <a:t>Business </a:t>
            </a:r>
          </a:p>
          <a:p>
            <a:r>
              <a:rPr lang="en-ZA" sz="1200" b="1">
                <a:solidFill>
                  <a:prstClr val="black"/>
                </a:solidFill>
                <a:latin typeface="Trebuchet MS" panose="020B0603020202020204" pitchFamily="34" charset="0"/>
              </a:rPr>
              <a:t>Start</a:t>
            </a:r>
          </a:p>
          <a:p>
            <a:endParaRPr lang="en-ZA" sz="900" b="1">
              <a:solidFill>
                <a:prstClr val="black"/>
              </a:solidFill>
              <a:latin typeface="Trebuchet MS" panose="020B0603020202020204" pitchFamily="34" charset="0"/>
            </a:endParaRPr>
          </a:p>
          <a:p>
            <a:pPr marL="171450" indent="-171450">
              <a:buFont typeface="Wingdings" panose="05000000000000000000" pitchFamily="2" charset="2"/>
              <a:buChar char="§"/>
            </a:pPr>
            <a:r>
              <a:rPr lang="en-ZA" sz="900">
                <a:solidFill>
                  <a:prstClr val="black"/>
                </a:solidFill>
                <a:latin typeface="Trebuchet MS" panose="020B0603020202020204" pitchFamily="34" charset="0"/>
              </a:rPr>
              <a:t>Market Plan</a:t>
            </a:r>
          </a:p>
          <a:p>
            <a:pPr marL="171450" indent="-171450">
              <a:buFont typeface="Wingdings" panose="05000000000000000000" pitchFamily="2" charset="2"/>
              <a:buChar char="§"/>
            </a:pPr>
            <a:r>
              <a:rPr lang="en-ZA" sz="900">
                <a:solidFill>
                  <a:prstClr val="black"/>
                </a:solidFill>
                <a:latin typeface="Trebuchet MS" panose="020B0603020202020204" pitchFamily="34" charset="0"/>
              </a:rPr>
              <a:t>Counselling</a:t>
            </a:r>
          </a:p>
          <a:p>
            <a:pPr marL="171450" indent="-171450">
              <a:buFont typeface="Wingdings" panose="05000000000000000000" pitchFamily="2" charset="2"/>
              <a:buChar char="§"/>
            </a:pPr>
            <a:r>
              <a:rPr lang="en-ZA" sz="900">
                <a:solidFill>
                  <a:prstClr val="black"/>
                </a:solidFill>
                <a:latin typeface="Trebuchet MS" panose="020B0603020202020204" pitchFamily="34" charset="0"/>
              </a:rPr>
              <a:t>Finance</a:t>
            </a:r>
          </a:p>
          <a:p>
            <a:pPr marL="171450" indent="-171450">
              <a:buFont typeface="Wingdings" panose="05000000000000000000" pitchFamily="2" charset="2"/>
              <a:buChar char="§"/>
            </a:pPr>
            <a:r>
              <a:rPr lang="en-ZA" sz="900">
                <a:solidFill>
                  <a:prstClr val="black"/>
                </a:solidFill>
                <a:latin typeface="Trebuchet MS" panose="020B0603020202020204" pitchFamily="34" charset="0"/>
              </a:rPr>
              <a:t>Support</a:t>
            </a:r>
          </a:p>
        </p:txBody>
      </p:sp>
      <p:sp>
        <p:nvSpPr>
          <p:cNvPr id="21" name="TextBox 20"/>
          <p:cNvSpPr txBox="1"/>
          <p:nvPr/>
        </p:nvSpPr>
        <p:spPr>
          <a:xfrm>
            <a:off x="3014946" y="1229268"/>
            <a:ext cx="1021011" cy="1154162"/>
          </a:xfrm>
          <a:prstGeom prst="rect">
            <a:avLst/>
          </a:prstGeom>
          <a:noFill/>
        </p:spPr>
        <p:txBody>
          <a:bodyPr wrap="square" rtlCol="0">
            <a:spAutoFit/>
          </a:bodyPr>
          <a:lstStyle/>
          <a:p>
            <a:r>
              <a:rPr lang="en-ZA" sz="1200" b="1" dirty="0">
                <a:solidFill>
                  <a:prstClr val="black"/>
                </a:solidFill>
                <a:latin typeface="Trebuchet MS" panose="020B0603020202020204" pitchFamily="34" charset="0"/>
              </a:rPr>
              <a:t>Business </a:t>
            </a:r>
          </a:p>
          <a:p>
            <a:r>
              <a:rPr lang="en-ZA" sz="1200" b="1" dirty="0">
                <a:solidFill>
                  <a:prstClr val="black"/>
                </a:solidFill>
                <a:latin typeface="Trebuchet MS" panose="020B0603020202020204" pitchFamily="34" charset="0"/>
              </a:rPr>
              <a:t>Build</a:t>
            </a:r>
          </a:p>
          <a:p>
            <a:endParaRPr lang="en-ZA" sz="900" b="1" dirty="0">
              <a:solidFill>
                <a:prstClr val="black"/>
              </a:solidFill>
              <a:latin typeface="Trebuchet MS" panose="020B0603020202020204" pitchFamily="34" charset="0"/>
            </a:endParaRPr>
          </a:p>
          <a:p>
            <a:pPr marL="171450" indent="-171450">
              <a:buFont typeface="Wingdings" panose="05000000000000000000" pitchFamily="2" charset="2"/>
              <a:buChar char="§"/>
            </a:pPr>
            <a:r>
              <a:rPr lang="en-ZA" sz="900" dirty="0">
                <a:solidFill>
                  <a:prstClr val="black"/>
                </a:solidFill>
                <a:latin typeface="Trebuchet MS" panose="020B0603020202020204" pitchFamily="34" charset="0"/>
              </a:rPr>
              <a:t>Capacitate</a:t>
            </a:r>
          </a:p>
          <a:p>
            <a:pPr marL="171450" indent="-171450">
              <a:buFont typeface="Wingdings" panose="05000000000000000000" pitchFamily="2" charset="2"/>
              <a:buChar char="§"/>
            </a:pPr>
            <a:r>
              <a:rPr lang="en-ZA" sz="900" dirty="0">
                <a:solidFill>
                  <a:prstClr val="black"/>
                </a:solidFill>
                <a:latin typeface="Trebuchet MS" panose="020B0603020202020204" pitchFamily="34" charset="0"/>
              </a:rPr>
              <a:t>Mentor</a:t>
            </a:r>
          </a:p>
          <a:p>
            <a:pPr marL="171450" indent="-171450">
              <a:buFont typeface="Wingdings" panose="05000000000000000000" pitchFamily="2" charset="2"/>
              <a:buChar char="§"/>
            </a:pPr>
            <a:r>
              <a:rPr lang="en-ZA" sz="900" dirty="0">
                <a:solidFill>
                  <a:prstClr val="black"/>
                </a:solidFill>
                <a:latin typeface="Trebuchet MS" panose="020B0603020202020204" pitchFamily="34" charset="0"/>
              </a:rPr>
              <a:t>Procure</a:t>
            </a:r>
          </a:p>
          <a:p>
            <a:pPr marL="171450" indent="-171450">
              <a:buFont typeface="Wingdings" panose="05000000000000000000" pitchFamily="2" charset="2"/>
              <a:buChar char="§"/>
            </a:pPr>
            <a:r>
              <a:rPr lang="en-ZA" sz="900" dirty="0">
                <a:solidFill>
                  <a:prstClr val="black"/>
                </a:solidFill>
                <a:latin typeface="Trebuchet MS" panose="020B0603020202020204" pitchFamily="34" charset="0"/>
              </a:rPr>
              <a:t>Franchising</a:t>
            </a:r>
          </a:p>
        </p:txBody>
      </p:sp>
      <p:sp>
        <p:nvSpPr>
          <p:cNvPr id="22" name="Rounded Rectangle 21"/>
          <p:cNvSpPr/>
          <p:nvPr/>
        </p:nvSpPr>
        <p:spPr>
          <a:xfrm>
            <a:off x="928678" y="4546421"/>
            <a:ext cx="3711523" cy="1458139"/>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4" name="TextBox 23"/>
          <p:cNvSpPr txBox="1"/>
          <p:nvPr/>
        </p:nvSpPr>
        <p:spPr>
          <a:xfrm>
            <a:off x="1018791" y="4695939"/>
            <a:ext cx="1142793" cy="1169551"/>
          </a:xfrm>
          <a:prstGeom prst="rect">
            <a:avLst/>
          </a:prstGeom>
          <a:noFill/>
        </p:spPr>
        <p:txBody>
          <a:bodyPr wrap="square" rtlCol="0">
            <a:spAutoFit/>
          </a:bodyPr>
          <a:lstStyle/>
          <a:p>
            <a:pPr algn="ctr"/>
            <a:r>
              <a:rPr lang="en-ZA" sz="1400" b="1">
                <a:solidFill>
                  <a:prstClr val="black"/>
                </a:solidFill>
                <a:latin typeface="Trebuchet MS" panose="020B0603020202020204" pitchFamily="34" charset="0"/>
              </a:rPr>
              <a:t>57+ Seda Technology and TVET Incubators</a:t>
            </a:r>
          </a:p>
          <a:p>
            <a:pPr algn="ctr"/>
            <a:r>
              <a:rPr lang="en-ZA" sz="1400" b="1">
                <a:solidFill>
                  <a:prstClr val="white">
                    <a:lumMod val="50000"/>
                  </a:prstClr>
                </a:solidFill>
                <a:latin typeface="Trebuchet MS" panose="020B0603020202020204" pitchFamily="34" charset="0"/>
              </a:rPr>
              <a:t>(STP)</a:t>
            </a:r>
          </a:p>
        </p:txBody>
      </p:sp>
      <p:sp>
        <p:nvSpPr>
          <p:cNvPr id="26" name="Pentagon 29"/>
          <p:cNvSpPr/>
          <p:nvPr/>
        </p:nvSpPr>
        <p:spPr>
          <a:xfrm>
            <a:off x="2124094" y="4637415"/>
            <a:ext cx="2516107" cy="1286597"/>
          </a:xfrm>
          <a:custGeom>
            <a:avLst/>
            <a:gdLst>
              <a:gd name="connsiteX0" fmla="*/ 0 w 979791"/>
              <a:gd name="connsiteY0" fmla="*/ 0 h 552450"/>
              <a:gd name="connsiteX1" fmla="*/ 703566 w 979791"/>
              <a:gd name="connsiteY1" fmla="*/ 0 h 552450"/>
              <a:gd name="connsiteX2" fmla="*/ 979791 w 979791"/>
              <a:gd name="connsiteY2" fmla="*/ 276225 h 552450"/>
              <a:gd name="connsiteX3" fmla="*/ 703566 w 979791"/>
              <a:gd name="connsiteY3" fmla="*/ 552450 h 552450"/>
              <a:gd name="connsiteX4" fmla="*/ 0 w 979791"/>
              <a:gd name="connsiteY4" fmla="*/ 552450 h 552450"/>
              <a:gd name="connsiteX5" fmla="*/ 0 w 979791"/>
              <a:gd name="connsiteY5" fmla="*/ 0 h 552450"/>
              <a:gd name="connsiteX0" fmla="*/ 9525 w 989316"/>
              <a:gd name="connsiteY0" fmla="*/ 0 h 552450"/>
              <a:gd name="connsiteX1" fmla="*/ 713091 w 989316"/>
              <a:gd name="connsiteY1" fmla="*/ 0 h 552450"/>
              <a:gd name="connsiteX2" fmla="*/ 989316 w 989316"/>
              <a:gd name="connsiteY2" fmla="*/ 276225 h 552450"/>
              <a:gd name="connsiteX3" fmla="*/ 713091 w 989316"/>
              <a:gd name="connsiteY3" fmla="*/ 552450 h 552450"/>
              <a:gd name="connsiteX4" fmla="*/ 9525 w 989316"/>
              <a:gd name="connsiteY4" fmla="*/ 552450 h 552450"/>
              <a:gd name="connsiteX5" fmla="*/ 0 w 989316"/>
              <a:gd name="connsiteY5" fmla="*/ 276225 h 552450"/>
              <a:gd name="connsiteX6" fmla="*/ 9525 w 989316"/>
              <a:gd name="connsiteY6" fmla="*/ 0 h 552450"/>
              <a:gd name="connsiteX0" fmla="*/ 0 w 979791"/>
              <a:gd name="connsiteY0" fmla="*/ 0 h 552450"/>
              <a:gd name="connsiteX1" fmla="*/ 703566 w 979791"/>
              <a:gd name="connsiteY1" fmla="*/ 0 h 552450"/>
              <a:gd name="connsiteX2" fmla="*/ 979791 w 979791"/>
              <a:gd name="connsiteY2" fmla="*/ 276225 h 552450"/>
              <a:gd name="connsiteX3" fmla="*/ 703566 w 979791"/>
              <a:gd name="connsiteY3" fmla="*/ 552450 h 552450"/>
              <a:gd name="connsiteX4" fmla="*/ 0 w 979791"/>
              <a:gd name="connsiteY4" fmla="*/ 552450 h 552450"/>
              <a:gd name="connsiteX5" fmla="*/ 114300 w 979791"/>
              <a:gd name="connsiteY5" fmla="*/ 285750 h 552450"/>
              <a:gd name="connsiteX6" fmla="*/ 0 w 979791"/>
              <a:gd name="connsiteY6" fmla="*/ 0 h 552450"/>
              <a:gd name="connsiteX0" fmla="*/ 0 w 979791"/>
              <a:gd name="connsiteY0" fmla="*/ 4034 h 556484"/>
              <a:gd name="connsiteX1" fmla="*/ 811130 w 979791"/>
              <a:gd name="connsiteY1" fmla="*/ 0 h 556484"/>
              <a:gd name="connsiteX2" fmla="*/ 979791 w 979791"/>
              <a:gd name="connsiteY2" fmla="*/ 280259 h 556484"/>
              <a:gd name="connsiteX3" fmla="*/ 703566 w 979791"/>
              <a:gd name="connsiteY3" fmla="*/ 556484 h 556484"/>
              <a:gd name="connsiteX4" fmla="*/ 0 w 979791"/>
              <a:gd name="connsiteY4" fmla="*/ 556484 h 556484"/>
              <a:gd name="connsiteX5" fmla="*/ 114300 w 979791"/>
              <a:gd name="connsiteY5" fmla="*/ 289784 h 556484"/>
              <a:gd name="connsiteX6" fmla="*/ 0 w 979791"/>
              <a:gd name="connsiteY6" fmla="*/ 4034 h 556484"/>
              <a:gd name="connsiteX0" fmla="*/ 0 w 979791"/>
              <a:gd name="connsiteY0" fmla="*/ 4034 h 556484"/>
              <a:gd name="connsiteX1" fmla="*/ 811130 w 979791"/>
              <a:gd name="connsiteY1" fmla="*/ 0 h 556484"/>
              <a:gd name="connsiteX2" fmla="*/ 979791 w 979791"/>
              <a:gd name="connsiteY2" fmla="*/ 280259 h 556484"/>
              <a:gd name="connsiteX3" fmla="*/ 814839 w 979791"/>
              <a:gd name="connsiteY3" fmla="*/ 552450 h 556484"/>
              <a:gd name="connsiteX4" fmla="*/ 0 w 979791"/>
              <a:gd name="connsiteY4" fmla="*/ 556484 h 556484"/>
              <a:gd name="connsiteX5" fmla="*/ 114300 w 979791"/>
              <a:gd name="connsiteY5" fmla="*/ 289784 h 556484"/>
              <a:gd name="connsiteX6" fmla="*/ 0 w 979791"/>
              <a:gd name="connsiteY6" fmla="*/ 4034 h 556484"/>
              <a:gd name="connsiteX0" fmla="*/ 0 w 979791"/>
              <a:gd name="connsiteY0" fmla="*/ 4034 h 556484"/>
              <a:gd name="connsiteX1" fmla="*/ 811130 w 979791"/>
              <a:gd name="connsiteY1" fmla="*/ 0 h 556484"/>
              <a:gd name="connsiteX2" fmla="*/ 979791 w 979791"/>
              <a:gd name="connsiteY2" fmla="*/ 280259 h 556484"/>
              <a:gd name="connsiteX3" fmla="*/ 814839 w 979791"/>
              <a:gd name="connsiteY3" fmla="*/ 552450 h 556484"/>
              <a:gd name="connsiteX4" fmla="*/ 0 w 979791"/>
              <a:gd name="connsiteY4" fmla="*/ 556484 h 556484"/>
              <a:gd name="connsiteX5" fmla="*/ 66082 w 979791"/>
              <a:gd name="connsiteY5" fmla="*/ 289784 h 556484"/>
              <a:gd name="connsiteX6" fmla="*/ 0 w 979791"/>
              <a:gd name="connsiteY6" fmla="*/ 4034 h 556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9791" h="556484">
                <a:moveTo>
                  <a:pt x="0" y="4034"/>
                </a:moveTo>
                <a:lnTo>
                  <a:pt x="811130" y="0"/>
                </a:lnTo>
                <a:lnTo>
                  <a:pt x="979791" y="280259"/>
                </a:lnTo>
                <a:lnTo>
                  <a:pt x="814839" y="552450"/>
                </a:lnTo>
                <a:lnTo>
                  <a:pt x="0" y="556484"/>
                </a:lnTo>
                <a:lnTo>
                  <a:pt x="66082" y="289784"/>
                </a:lnTo>
                <a:lnTo>
                  <a:pt x="0" y="4034"/>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solidFill>
                <a:prstClr val="white"/>
              </a:solidFill>
              <a:latin typeface="Trebuchet MS" panose="020B0603020202020204" pitchFamily="34" charset="0"/>
            </a:endParaRPr>
          </a:p>
        </p:txBody>
      </p:sp>
      <p:sp>
        <p:nvSpPr>
          <p:cNvPr id="27" name="TextBox 26"/>
          <p:cNvSpPr txBox="1"/>
          <p:nvPr/>
        </p:nvSpPr>
        <p:spPr>
          <a:xfrm>
            <a:off x="2375587" y="4673534"/>
            <a:ext cx="2503790" cy="1246495"/>
          </a:xfrm>
          <a:prstGeom prst="rect">
            <a:avLst/>
          </a:prstGeom>
          <a:noFill/>
        </p:spPr>
        <p:txBody>
          <a:bodyPr wrap="square" rtlCol="0">
            <a:spAutoFit/>
          </a:bodyPr>
          <a:lstStyle/>
          <a:p>
            <a:r>
              <a:rPr lang="en-ZA" sz="1200" b="1">
                <a:solidFill>
                  <a:prstClr val="black"/>
                </a:solidFill>
                <a:latin typeface="Trebuchet MS" panose="020B0603020202020204" pitchFamily="34" charset="0"/>
              </a:rPr>
              <a:t>Incubation for Start-Ups</a:t>
            </a:r>
          </a:p>
          <a:p>
            <a:endParaRPr lang="en-ZA" sz="900" b="1">
              <a:solidFill>
                <a:prstClr val="black"/>
              </a:solidFill>
              <a:latin typeface="Trebuchet MS" panose="020B0603020202020204" pitchFamily="34" charset="0"/>
            </a:endParaRPr>
          </a:p>
          <a:p>
            <a:pPr marL="171450" indent="-171450">
              <a:buFont typeface="Wingdings" panose="05000000000000000000" pitchFamily="2" charset="2"/>
              <a:buChar char="§"/>
            </a:pPr>
            <a:r>
              <a:rPr lang="en-ZA" sz="900">
                <a:solidFill>
                  <a:prstClr val="black"/>
                </a:solidFill>
                <a:latin typeface="Trebuchet MS" panose="020B0603020202020204" pitchFamily="34" charset="0"/>
              </a:rPr>
              <a:t>Assessment, Selection</a:t>
            </a:r>
          </a:p>
          <a:p>
            <a:pPr marL="171450" indent="-171450">
              <a:buFont typeface="Wingdings" panose="05000000000000000000" pitchFamily="2" charset="2"/>
              <a:buChar char="§"/>
            </a:pPr>
            <a:r>
              <a:rPr lang="en-ZA" sz="900">
                <a:solidFill>
                  <a:prstClr val="black"/>
                </a:solidFill>
                <a:latin typeface="Trebuchet MS" panose="020B0603020202020204" pitchFamily="34" charset="0"/>
              </a:rPr>
              <a:t>Training, Systems, Tools </a:t>
            </a:r>
          </a:p>
          <a:p>
            <a:pPr marL="171450" indent="-171450">
              <a:buFont typeface="Wingdings" panose="05000000000000000000" pitchFamily="2" charset="2"/>
              <a:buChar char="§"/>
            </a:pPr>
            <a:r>
              <a:rPr lang="en-ZA" sz="900">
                <a:solidFill>
                  <a:prstClr val="black"/>
                </a:solidFill>
                <a:latin typeface="Trebuchet MS" panose="020B0603020202020204" pitchFamily="34" charset="0"/>
              </a:rPr>
              <a:t>Offices, Workshops </a:t>
            </a:r>
          </a:p>
          <a:p>
            <a:pPr marL="171450" indent="-171450">
              <a:buFont typeface="Wingdings" panose="05000000000000000000" pitchFamily="2" charset="2"/>
              <a:buChar char="§"/>
            </a:pPr>
            <a:r>
              <a:rPr lang="en-ZA" sz="900">
                <a:solidFill>
                  <a:prstClr val="black"/>
                </a:solidFill>
                <a:latin typeface="Trebuchet MS" panose="020B0603020202020204" pitchFamily="34" charset="0"/>
              </a:rPr>
              <a:t>Shared Business Processes</a:t>
            </a:r>
          </a:p>
          <a:p>
            <a:pPr marL="171450" indent="-171450">
              <a:buFont typeface="Wingdings" panose="05000000000000000000" pitchFamily="2" charset="2"/>
              <a:buChar char="§"/>
            </a:pPr>
            <a:r>
              <a:rPr lang="en-ZA" sz="900">
                <a:solidFill>
                  <a:prstClr val="black"/>
                </a:solidFill>
                <a:latin typeface="Trebuchet MS" panose="020B0603020202020204" pitchFamily="34" charset="0"/>
              </a:rPr>
              <a:t>Market &amp; Finance Plans</a:t>
            </a:r>
          </a:p>
          <a:p>
            <a:pPr marL="171450" indent="-171450">
              <a:buFont typeface="Wingdings" panose="05000000000000000000" pitchFamily="2" charset="2"/>
              <a:buChar char="§"/>
            </a:pPr>
            <a:r>
              <a:rPr lang="en-ZA" sz="900">
                <a:solidFill>
                  <a:prstClr val="black"/>
                </a:solidFill>
                <a:latin typeface="Trebuchet MS" panose="020B0603020202020204" pitchFamily="34" charset="0"/>
              </a:rPr>
              <a:t>Mentoring, Tracking</a:t>
            </a:r>
          </a:p>
        </p:txBody>
      </p:sp>
      <p:grpSp>
        <p:nvGrpSpPr>
          <p:cNvPr id="28" name="Group 27"/>
          <p:cNvGrpSpPr/>
          <p:nvPr/>
        </p:nvGrpSpPr>
        <p:grpSpPr>
          <a:xfrm>
            <a:off x="1937732" y="3336944"/>
            <a:ext cx="579311" cy="378268"/>
            <a:chOff x="565395" y="1686530"/>
            <a:chExt cx="748694" cy="488869"/>
          </a:xfrm>
        </p:grpSpPr>
        <p:pic>
          <p:nvPicPr>
            <p:cNvPr id="29" name="Picture 28"/>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944586" y="1686530"/>
              <a:ext cx="369503" cy="488869"/>
            </a:xfrm>
            <a:prstGeom prst="rect">
              <a:avLst/>
            </a:prstGeom>
          </p:spPr>
        </p:pic>
        <p:pic>
          <p:nvPicPr>
            <p:cNvPr id="30" name="Picture 29"/>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565395" y="1686530"/>
              <a:ext cx="369503" cy="488869"/>
            </a:xfrm>
            <a:prstGeom prst="rect">
              <a:avLst/>
            </a:prstGeom>
          </p:spPr>
        </p:pic>
      </p:grpSp>
      <p:grpSp>
        <p:nvGrpSpPr>
          <p:cNvPr id="31" name="Group 30"/>
          <p:cNvGrpSpPr/>
          <p:nvPr/>
        </p:nvGrpSpPr>
        <p:grpSpPr>
          <a:xfrm>
            <a:off x="10462559" y="5663768"/>
            <a:ext cx="1294766" cy="425043"/>
            <a:chOff x="10071125" y="6096751"/>
            <a:chExt cx="1489193" cy="488869"/>
          </a:xfrm>
        </p:grpSpPr>
        <p:pic>
          <p:nvPicPr>
            <p:cNvPr id="32" name="Picture 31"/>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10450316" y="6096751"/>
              <a:ext cx="369503" cy="488869"/>
            </a:xfrm>
            <a:prstGeom prst="rect">
              <a:avLst/>
            </a:prstGeom>
          </p:spPr>
        </p:pic>
        <p:pic>
          <p:nvPicPr>
            <p:cNvPr id="33" name="Picture 32"/>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10071125" y="6096751"/>
              <a:ext cx="369503" cy="488869"/>
            </a:xfrm>
            <a:prstGeom prst="rect">
              <a:avLst/>
            </a:prstGeom>
          </p:spPr>
        </p:pic>
        <p:pic>
          <p:nvPicPr>
            <p:cNvPr id="34" name="Picture 33"/>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11190815" y="6096751"/>
              <a:ext cx="369503" cy="488869"/>
            </a:xfrm>
            <a:prstGeom prst="rect">
              <a:avLst/>
            </a:prstGeom>
          </p:spPr>
        </p:pic>
        <p:pic>
          <p:nvPicPr>
            <p:cNvPr id="35" name="Picture 34"/>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10811624" y="6096751"/>
              <a:ext cx="369503" cy="488869"/>
            </a:xfrm>
            <a:prstGeom prst="rect">
              <a:avLst/>
            </a:prstGeom>
          </p:spPr>
        </p:pic>
      </p:grpSp>
      <p:sp>
        <p:nvSpPr>
          <p:cNvPr id="36" name="Pentagon 29"/>
          <p:cNvSpPr/>
          <p:nvPr/>
        </p:nvSpPr>
        <p:spPr>
          <a:xfrm>
            <a:off x="4057258" y="1227121"/>
            <a:ext cx="1430143" cy="1313959"/>
          </a:xfrm>
          <a:custGeom>
            <a:avLst/>
            <a:gdLst>
              <a:gd name="connsiteX0" fmla="*/ 0 w 979791"/>
              <a:gd name="connsiteY0" fmla="*/ 0 h 552450"/>
              <a:gd name="connsiteX1" fmla="*/ 703566 w 979791"/>
              <a:gd name="connsiteY1" fmla="*/ 0 h 552450"/>
              <a:gd name="connsiteX2" fmla="*/ 979791 w 979791"/>
              <a:gd name="connsiteY2" fmla="*/ 276225 h 552450"/>
              <a:gd name="connsiteX3" fmla="*/ 703566 w 979791"/>
              <a:gd name="connsiteY3" fmla="*/ 552450 h 552450"/>
              <a:gd name="connsiteX4" fmla="*/ 0 w 979791"/>
              <a:gd name="connsiteY4" fmla="*/ 552450 h 552450"/>
              <a:gd name="connsiteX5" fmla="*/ 0 w 979791"/>
              <a:gd name="connsiteY5" fmla="*/ 0 h 552450"/>
              <a:gd name="connsiteX0" fmla="*/ 9525 w 989316"/>
              <a:gd name="connsiteY0" fmla="*/ 0 h 552450"/>
              <a:gd name="connsiteX1" fmla="*/ 713091 w 989316"/>
              <a:gd name="connsiteY1" fmla="*/ 0 h 552450"/>
              <a:gd name="connsiteX2" fmla="*/ 989316 w 989316"/>
              <a:gd name="connsiteY2" fmla="*/ 276225 h 552450"/>
              <a:gd name="connsiteX3" fmla="*/ 713091 w 989316"/>
              <a:gd name="connsiteY3" fmla="*/ 552450 h 552450"/>
              <a:gd name="connsiteX4" fmla="*/ 9525 w 989316"/>
              <a:gd name="connsiteY4" fmla="*/ 552450 h 552450"/>
              <a:gd name="connsiteX5" fmla="*/ 0 w 989316"/>
              <a:gd name="connsiteY5" fmla="*/ 276225 h 552450"/>
              <a:gd name="connsiteX6" fmla="*/ 9525 w 989316"/>
              <a:gd name="connsiteY6" fmla="*/ 0 h 552450"/>
              <a:gd name="connsiteX0" fmla="*/ 0 w 979791"/>
              <a:gd name="connsiteY0" fmla="*/ 0 h 552450"/>
              <a:gd name="connsiteX1" fmla="*/ 703566 w 979791"/>
              <a:gd name="connsiteY1" fmla="*/ 0 h 552450"/>
              <a:gd name="connsiteX2" fmla="*/ 979791 w 979791"/>
              <a:gd name="connsiteY2" fmla="*/ 276225 h 552450"/>
              <a:gd name="connsiteX3" fmla="*/ 703566 w 979791"/>
              <a:gd name="connsiteY3" fmla="*/ 552450 h 552450"/>
              <a:gd name="connsiteX4" fmla="*/ 0 w 979791"/>
              <a:gd name="connsiteY4" fmla="*/ 552450 h 552450"/>
              <a:gd name="connsiteX5" fmla="*/ 114300 w 979791"/>
              <a:gd name="connsiteY5" fmla="*/ 285750 h 552450"/>
              <a:gd name="connsiteX6" fmla="*/ 0 w 979791"/>
              <a:gd name="connsiteY6" fmla="*/ 0 h 552450"/>
              <a:gd name="connsiteX0" fmla="*/ 0 w 979791"/>
              <a:gd name="connsiteY0" fmla="*/ 4034 h 556484"/>
              <a:gd name="connsiteX1" fmla="*/ 811130 w 979791"/>
              <a:gd name="connsiteY1" fmla="*/ 0 h 556484"/>
              <a:gd name="connsiteX2" fmla="*/ 979791 w 979791"/>
              <a:gd name="connsiteY2" fmla="*/ 280259 h 556484"/>
              <a:gd name="connsiteX3" fmla="*/ 703566 w 979791"/>
              <a:gd name="connsiteY3" fmla="*/ 556484 h 556484"/>
              <a:gd name="connsiteX4" fmla="*/ 0 w 979791"/>
              <a:gd name="connsiteY4" fmla="*/ 556484 h 556484"/>
              <a:gd name="connsiteX5" fmla="*/ 114300 w 979791"/>
              <a:gd name="connsiteY5" fmla="*/ 289784 h 556484"/>
              <a:gd name="connsiteX6" fmla="*/ 0 w 979791"/>
              <a:gd name="connsiteY6" fmla="*/ 4034 h 556484"/>
              <a:gd name="connsiteX0" fmla="*/ 0 w 979791"/>
              <a:gd name="connsiteY0" fmla="*/ 4034 h 556484"/>
              <a:gd name="connsiteX1" fmla="*/ 811130 w 979791"/>
              <a:gd name="connsiteY1" fmla="*/ 0 h 556484"/>
              <a:gd name="connsiteX2" fmla="*/ 979791 w 979791"/>
              <a:gd name="connsiteY2" fmla="*/ 280259 h 556484"/>
              <a:gd name="connsiteX3" fmla="*/ 814839 w 979791"/>
              <a:gd name="connsiteY3" fmla="*/ 552450 h 556484"/>
              <a:gd name="connsiteX4" fmla="*/ 0 w 979791"/>
              <a:gd name="connsiteY4" fmla="*/ 556484 h 556484"/>
              <a:gd name="connsiteX5" fmla="*/ 114300 w 979791"/>
              <a:gd name="connsiteY5" fmla="*/ 289784 h 556484"/>
              <a:gd name="connsiteX6" fmla="*/ 0 w 979791"/>
              <a:gd name="connsiteY6" fmla="*/ 4034 h 556484"/>
              <a:gd name="connsiteX0" fmla="*/ 0 w 979791"/>
              <a:gd name="connsiteY0" fmla="*/ 4034 h 556484"/>
              <a:gd name="connsiteX1" fmla="*/ 811130 w 979791"/>
              <a:gd name="connsiteY1" fmla="*/ 0 h 556484"/>
              <a:gd name="connsiteX2" fmla="*/ 979791 w 979791"/>
              <a:gd name="connsiteY2" fmla="*/ 280259 h 556484"/>
              <a:gd name="connsiteX3" fmla="*/ 814839 w 979791"/>
              <a:gd name="connsiteY3" fmla="*/ 552450 h 556484"/>
              <a:gd name="connsiteX4" fmla="*/ 0 w 979791"/>
              <a:gd name="connsiteY4" fmla="*/ 556484 h 556484"/>
              <a:gd name="connsiteX5" fmla="*/ 66082 w 979791"/>
              <a:gd name="connsiteY5" fmla="*/ 289784 h 556484"/>
              <a:gd name="connsiteX6" fmla="*/ 0 w 979791"/>
              <a:gd name="connsiteY6" fmla="*/ 4034 h 556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9791" h="556484">
                <a:moveTo>
                  <a:pt x="0" y="4034"/>
                </a:moveTo>
                <a:lnTo>
                  <a:pt x="811130" y="0"/>
                </a:lnTo>
                <a:lnTo>
                  <a:pt x="979791" y="280259"/>
                </a:lnTo>
                <a:lnTo>
                  <a:pt x="814839" y="552450"/>
                </a:lnTo>
                <a:lnTo>
                  <a:pt x="0" y="556484"/>
                </a:lnTo>
                <a:lnTo>
                  <a:pt x="66082" y="289784"/>
                </a:lnTo>
                <a:lnTo>
                  <a:pt x="0" y="4034"/>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solidFill>
                <a:prstClr val="white"/>
              </a:solidFill>
              <a:latin typeface="Trebuchet MS" panose="020B0603020202020204" pitchFamily="34" charset="0"/>
            </a:endParaRPr>
          </a:p>
        </p:txBody>
      </p:sp>
      <p:sp>
        <p:nvSpPr>
          <p:cNvPr id="38" name="TextBox 37"/>
          <p:cNvSpPr txBox="1"/>
          <p:nvPr/>
        </p:nvSpPr>
        <p:spPr>
          <a:xfrm>
            <a:off x="4168751" y="1315700"/>
            <a:ext cx="1354231" cy="1154162"/>
          </a:xfrm>
          <a:prstGeom prst="rect">
            <a:avLst/>
          </a:prstGeom>
          <a:noFill/>
        </p:spPr>
        <p:txBody>
          <a:bodyPr wrap="square" rtlCol="0">
            <a:spAutoFit/>
          </a:bodyPr>
          <a:lstStyle/>
          <a:p>
            <a:r>
              <a:rPr lang="en-ZA" sz="1200" b="1">
                <a:solidFill>
                  <a:prstClr val="black"/>
                </a:solidFill>
                <a:latin typeface="Trebuchet MS" panose="020B0603020202020204" pitchFamily="34" charset="0"/>
              </a:rPr>
              <a:t>Business </a:t>
            </a:r>
          </a:p>
          <a:p>
            <a:r>
              <a:rPr lang="en-ZA" sz="1200" b="1">
                <a:solidFill>
                  <a:prstClr val="black"/>
                </a:solidFill>
                <a:latin typeface="Trebuchet MS" panose="020B0603020202020204" pitchFamily="34" charset="0"/>
              </a:rPr>
              <a:t>Grow</a:t>
            </a:r>
          </a:p>
          <a:p>
            <a:endParaRPr lang="en-ZA" sz="900" b="1">
              <a:solidFill>
                <a:prstClr val="black"/>
              </a:solidFill>
              <a:latin typeface="Trebuchet MS" panose="020B0603020202020204" pitchFamily="34" charset="0"/>
            </a:endParaRPr>
          </a:p>
          <a:p>
            <a:pPr marL="171450" indent="-171450">
              <a:buFont typeface="Wingdings" panose="05000000000000000000" pitchFamily="2" charset="2"/>
              <a:buChar char="§"/>
            </a:pPr>
            <a:r>
              <a:rPr lang="en-ZA" sz="900">
                <a:solidFill>
                  <a:prstClr val="black"/>
                </a:solidFill>
                <a:latin typeface="Trebuchet MS" panose="020B0603020202020204" pitchFamily="34" charset="0"/>
              </a:rPr>
              <a:t>Growth Support</a:t>
            </a:r>
          </a:p>
          <a:p>
            <a:pPr marL="171450" indent="-171450">
              <a:buFont typeface="Wingdings" panose="05000000000000000000" pitchFamily="2" charset="2"/>
              <a:buChar char="§"/>
            </a:pPr>
            <a:r>
              <a:rPr lang="en-ZA" sz="900">
                <a:solidFill>
                  <a:prstClr val="black"/>
                </a:solidFill>
                <a:latin typeface="Trebuchet MS" panose="020B0603020202020204" pitchFamily="34" charset="0"/>
              </a:rPr>
              <a:t>Export Readiness</a:t>
            </a:r>
          </a:p>
          <a:p>
            <a:pPr marL="171450" indent="-171450">
              <a:buFont typeface="Wingdings" panose="05000000000000000000" pitchFamily="2" charset="2"/>
              <a:buChar char="§"/>
            </a:pPr>
            <a:r>
              <a:rPr lang="en-ZA" sz="900">
                <a:solidFill>
                  <a:prstClr val="black"/>
                </a:solidFill>
                <a:latin typeface="Trebuchet MS" panose="020B0603020202020204" pitchFamily="34" charset="0"/>
              </a:rPr>
              <a:t>Manuf. Support</a:t>
            </a:r>
          </a:p>
          <a:p>
            <a:pPr marL="171450" indent="-171450">
              <a:buFont typeface="Wingdings" panose="05000000000000000000" pitchFamily="2" charset="2"/>
              <a:buChar char="§"/>
            </a:pPr>
            <a:r>
              <a:rPr lang="en-ZA" sz="900">
                <a:solidFill>
                  <a:prstClr val="black"/>
                </a:solidFill>
                <a:latin typeface="Trebuchet MS" panose="020B0603020202020204" pitchFamily="34" charset="0"/>
              </a:rPr>
              <a:t>Supplier Dev.</a:t>
            </a:r>
          </a:p>
        </p:txBody>
      </p:sp>
    </p:spTree>
    <p:extLst>
      <p:ext uri="{BB962C8B-B14F-4D97-AF65-F5344CB8AC3E}">
        <p14:creationId xmlns:p14="http://schemas.microsoft.com/office/powerpoint/2010/main" val="425198622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153" y="670618"/>
            <a:ext cx="12199153" cy="134124"/>
          </a:xfrm>
          <a:prstGeom prst="rect">
            <a:avLst/>
          </a:prstGeom>
        </p:spPr>
      </p:pic>
      <p:pic>
        <p:nvPicPr>
          <p:cNvPr id="6" name="Picture 5"/>
          <p:cNvPicPr>
            <a:picLocks noChangeAspect="1"/>
          </p:cNvPicPr>
          <p:nvPr/>
        </p:nvPicPr>
        <p:blipFill>
          <a:blip r:embed="rId3"/>
          <a:stretch>
            <a:fillRect/>
          </a:stretch>
        </p:blipFill>
        <p:spPr>
          <a:xfrm>
            <a:off x="96393" y="0"/>
            <a:ext cx="652329" cy="670618"/>
          </a:xfrm>
          <a:prstGeom prst="rect">
            <a:avLst/>
          </a:prstGeom>
        </p:spPr>
      </p:pic>
      <p:pic>
        <p:nvPicPr>
          <p:cNvPr id="7" name="Picture 6"/>
          <p:cNvPicPr>
            <a:picLocks noChangeAspect="1"/>
          </p:cNvPicPr>
          <p:nvPr/>
        </p:nvPicPr>
        <p:blipFill>
          <a:blip r:embed="rId2"/>
          <a:stretch>
            <a:fillRect/>
          </a:stretch>
        </p:blipFill>
        <p:spPr>
          <a:xfrm>
            <a:off x="-1" y="6330350"/>
            <a:ext cx="12199153" cy="134124"/>
          </a:xfrm>
          <a:prstGeom prst="rect">
            <a:avLst/>
          </a:prstGeom>
        </p:spPr>
      </p:pic>
      <p:sp>
        <p:nvSpPr>
          <p:cNvPr id="8" name="Slide Number Placeholder 1"/>
          <p:cNvSpPr>
            <a:spLocks noGrp="1"/>
          </p:cNvSpPr>
          <p:nvPr>
            <p:ph type="sldNum" sz="quarter" idx="12"/>
          </p:nvPr>
        </p:nvSpPr>
        <p:spPr>
          <a:xfrm>
            <a:off x="8610600" y="6356350"/>
            <a:ext cx="2743200" cy="365125"/>
          </a:xfrm>
        </p:spPr>
        <p:txBody>
          <a:bodyPr/>
          <a:lstStyle/>
          <a:p>
            <a:fld id="{FD023CDC-A11A-49EE-A14C-68CB92B3A1B2}" type="slidenum">
              <a:rPr lang="en-ZA" smtClean="0"/>
              <a:t>5</a:t>
            </a:fld>
            <a:endParaRPr lang="en-ZA"/>
          </a:p>
        </p:txBody>
      </p:sp>
      <p:sp>
        <p:nvSpPr>
          <p:cNvPr id="9" name="Rectangle 8"/>
          <p:cNvSpPr/>
          <p:nvPr/>
        </p:nvSpPr>
        <p:spPr>
          <a:xfrm>
            <a:off x="4125044" y="3244334"/>
            <a:ext cx="3941913" cy="400110"/>
          </a:xfrm>
          <a:prstGeom prst="rect">
            <a:avLst/>
          </a:prstGeom>
        </p:spPr>
        <p:txBody>
          <a:bodyPr wrap="none">
            <a:spAutoFit/>
          </a:bodyPr>
          <a:lstStyle/>
          <a:p>
            <a:pPr algn="ctr">
              <a:defRPr/>
            </a:pPr>
            <a:r>
              <a:rPr lang="en-US" sz="2000" b="1" dirty="0">
                <a:solidFill>
                  <a:prstClr val="white"/>
                </a:solidFill>
                <a:latin typeface="Trebuchet MS" pitchFamily="34" charset="0"/>
              </a:rPr>
              <a:t>PRESENTATION OVERVIEW       2</a:t>
            </a:r>
          </a:p>
        </p:txBody>
      </p:sp>
      <p:sp>
        <p:nvSpPr>
          <p:cNvPr id="10" name="Rectangle 9"/>
          <p:cNvSpPr/>
          <p:nvPr/>
        </p:nvSpPr>
        <p:spPr>
          <a:xfrm>
            <a:off x="732478" y="80336"/>
            <a:ext cx="4710191" cy="523220"/>
          </a:xfrm>
          <a:prstGeom prst="rect">
            <a:avLst/>
          </a:prstGeom>
        </p:spPr>
        <p:txBody>
          <a:bodyPr wrap="square">
            <a:spAutoFit/>
          </a:bodyPr>
          <a:lstStyle/>
          <a:p>
            <a:pPr algn="ctr">
              <a:defRPr/>
            </a:pPr>
            <a:r>
              <a:rPr lang="en-US" sz="2800" b="1" dirty="0">
                <a:latin typeface="Trebuchet MS" pitchFamily="34" charset="0"/>
              </a:rPr>
              <a:t>WESTERN CAPE OFFICES</a:t>
            </a:r>
          </a:p>
        </p:txBody>
      </p:sp>
      <p:sp>
        <p:nvSpPr>
          <p:cNvPr id="11" name="Content Placeholder 2"/>
          <p:cNvSpPr txBox="1">
            <a:spLocks/>
          </p:cNvSpPr>
          <p:nvPr/>
        </p:nvSpPr>
        <p:spPr bwMode="auto">
          <a:xfrm>
            <a:off x="732479" y="557262"/>
            <a:ext cx="4710190" cy="5638964"/>
          </a:xfrm>
          <a:prstGeom prst="rect">
            <a:avLst/>
          </a:prstGeom>
          <a:noFill/>
          <a:ln w="9525">
            <a:noFill/>
            <a:miter lim="800000"/>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a:lstStyle>
            <a:lvl1pPr marL="342900" indent="-342900" algn="l" rtl="0" eaLnBrk="0" fontAlgn="base" hangingPunct="0">
              <a:spcBef>
                <a:spcPct val="20000"/>
              </a:spcBef>
              <a:spcAft>
                <a:spcPct val="0"/>
              </a:spcAft>
              <a:buClr>
                <a:schemeClr val="folHlink"/>
              </a:buClr>
              <a:buFont typeface="Wingdings" pitchFamily="2" charset="2"/>
              <a:buChar char="§"/>
              <a:defRPr sz="2000" b="1">
                <a:solidFill>
                  <a:schemeClr val="tx1"/>
                </a:solidFill>
                <a:latin typeface="DIN-Light"/>
                <a:ea typeface="+mn-ea"/>
                <a:cs typeface="+mn-cs"/>
              </a:defRPr>
            </a:lvl1pPr>
            <a:lvl2pPr marL="742950" indent="-285750" algn="l" rtl="0" eaLnBrk="0" fontAlgn="base" hangingPunct="0">
              <a:spcBef>
                <a:spcPct val="20000"/>
              </a:spcBef>
              <a:spcAft>
                <a:spcPct val="0"/>
              </a:spcAft>
              <a:buClr>
                <a:schemeClr val="folHlink"/>
              </a:buClr>
              <a:buFont typeface="Wingdings" pitchFamily="2" charset="2"/>
              <a:buChar char=""/>
              <a:defRPr sz="2800">
                <a:solidFill>
                  <a:schemeClr val="tx1"/>
                </a:solidFill>
                <a:latin typeface="DIN-Light"/>
                <a:ea typeface="+mn-ea"/>
              </a:defRPr>
            </a:lvl2pPr>
            <a:lvl3pPr marL="1143000" indent="-228600" algn="l" rtl="0" eaLnBrk="0" fontAlgn="base" hangingPunct="0">
              <a:spcBef>
                <a:spcPct val="20000"/>
              </a:spcBef>
              <a:spcAft>
                <a:spcPct val="0"/>
              </a:spcAft>
              <a:buClr>
                <a:schemeClr val="folHlink"/>
              </a:buClr>
              <a:buFont typeface="Wingdings 3" pitchFamily="18" charset="2"/>
              <a:buChar char=""/>
              <a:defRPr sz="1600">
                <a:solidFill>
                  <a:schemeClr val="tx1"/>
                </a:solidFill>
                <a:latin typeface="DIN-Light"/>
                <a:ea typeface="+mn-ea"/>
              </a:defRPr>
            </a:lvl3pPr>
            <a:lvl4pPr marL="1600200" indent="-228600" algn="l" rtl="0" eaLnBrk="0" fontAlgn="base" hangingPunct="0">
              <a:spcBef>
                <a:spcPct val="20000"/>
              </a:spcBef>
              <a:spcAft>
                <a:spcPct val="0"/>
              </a:spcAft>
              <a:buChar char="–"/>
              <a:defRPr sz="1700">
                <a:solidFill>
                  <a:schemeClr val="tx1"/>
                </a:solidFill>
                <a:latin typeface="DIN-Light"/>
                <a:ea typeface="+mn-ea"/>
              </a:defRPr>
            </a:lvl4pPr>
            <a:lvl5pPr marL="2057400" indent="-228600" algn="l" rtl="0" eaLnBrk="0" fontAlgn="base" hangingPunct="0">
              <a:spcBef>
                <a:spcPct val="20000"/>
              </a:spcBef>
              <a:spcAft>
                <a:spcPct val="0"/>
              </a:spcAft>
              <a:buChar char="»"/>
              <a:defRPr sz="1400">
                <a:solidFill>
                  <a:schemeClr val="tx1"/>
                </a:solidFill>
                <a:latin typeface="DIN-Light"/>
                <a:ea typeface="+mn-ea"/>
              </a:defRPr>
            </a:lvl5pPr>
            <a:lvl6pPr marL="2514600" indent="-228600" algn="l" rtl="0" fontAlgn="base">
              <a:spcBef>
                <a:spcPct val="20000"/>
              </a:spcBef>
              <a:spcAft>
                <a:spcPct val="0"/>
              </a:spcAft>
              <a:defRPr sz="1400">
                <a:solidFill>
                  <a:schemeClr val="tx1"/>
                </a:solidFill>
                <a:latin typeface="+mn-lt"/>
                <a:ea typeface="+mn-ea"/>
              </a:defRPr>
            </a:lvl6pPr>
            <a:lvl7pPr marL="2971800" indent="-228600" algn="l" rtl="0" fontAlgn="base">
              <a:spcBef>
                <a:spcPct val="20000"/>
              </a:spcBef>
              <a:spcAft>
                <a:spcPct val="0"/>
              </a:spcAft>
              <a:defRPr sz="1400">
                <a:solidFill>
                  <a:schemeClr val="tx1"/>
                </a:solidFill>
                <a:latin typeface="+mn-lt"/>
                <a:ea typeface="+mn-ea"/>
              </a:defRPr>
            </a:lvl7pPr>
            <a:lvl8pPr marL="3429000" indent="-228600" algn="l" rtl="0" fontAlgn="base">
              <a:spcBef>
                <a:spcPct val="20000"/>
              </a:spcBef>
              <a:spcAft>
                <a:spcPct val="0"/>
              </a:spcAft>
              <a:defRPr sz="1400">
                <a:solidFill>
                  <a:schemeClr val="tx1"/>
                </a:solidFill>
                <a:latin typeface="+mn-lt"/>
                <a:ea typeface="+mn-ea"/>
              </a:defRPr>
            </a:lvl8pPr>
            <a:lvl9pPr marL="3886200" indent="-228600" algn="l" rtl="0" fontAlgn="base">
              <a:spcBef>
                <a:spcPct val="20000"/>
              </a:spcBef>
              <a:spcAft>
                <a:spcPct val="0"/>
              </a:spcAft>
              <a:defRPr sz="1400">
                <a:solidFill>
                  <a:schemeClr val="tx1"/>
                </a:solidFill>
                <a:latin typeface="+mn-lt"/>
                <a:ea typeface="+mn-ea"/>
              </a:defRPr>
            </a:lvl9pPr>
          </a:lstStyle>
          <a:p>
            <a:pPr>
              <a:buClrTx/>
              <a:buFont typeface="Arial" panose="020B0604020202020204" pitchFamily="34" charset="0"/>
              <a:buChar char="•"/>
              <a:defRPr/>
            </a:pPr>
            <a:endParaRPr lang="en-ZA" kern="0" dirty="0">
              <a:solidFill>
                <a:srgbClr val="000000"/>
              </a:solidFill>
              <a:latin typeface="Trebuchet MS" pitchFamily="34" charset="0"/>
              <a:ea typeface="ＭＳ Ｐゴシック"/>
            </a:endParaRPr>
          </a:p>
          <a:p>
            <a:pPr>
              <a:buClrTx/>
              <a:buFont typeface="Arial" panose="020B0604020202020204" pitchFamily="34" charset="0"/>
              <a:buChar char="•"/>
              <a:defRPr/>
            </a:pPr>
            <a:r>
              <a:rPr lang="en-ZA" kern="0" dirty="0">
                <a:solidFill>
                  <a:srgbClr val="000000"/>
                </a:solidFill>
                <a:latin typeface="Trebuchet MS" pitchFamily="34" charset="0"/>
                <a:ea typeface="ＭＳ Ｐゴシック"/>
              </a:rPr>
              <a:t>National Office – Pretoria</a:t>
            </a:r>
          </a:p>
          <a:p>
            <a:pPr>
              <a:buClrTx/>
              <a:buFont typeface="Arial" panose="020B0604020202020204" pitchFamily="34" charset="0"/>
              <a:buChar char="•"/>
              <a:defRPr/>
            </a:pPr>
            <a:r>
              <a:rPr lang="en-ZA" kern="0" dirty="0">
                <a:solidFill>
                  <a:srgbClr val="000000"/>
                </a:solidFill>
                <a:latin typeface="Trebuchet MS" pitchFamily="34" charset="0"/>
                <a:ea typeface="ＭＳ Ｐゴシック"/>
              </a:rPr>
              <a:t>9 Provincial Offices</a:t>
            </a:r>
          </a:p>
          <a:p>
            <a:pPr>
              <a:buClrTx/>
              <a:buFont typeface="Arial" panose="020B0604020202020204" pitchFamily="34" charset="0"/>
              <a:buChar char="•"/>
              <a:defRPr/>
            </a:pPr>
            <a:r>
              <a:rPr lang="en-ZA" kern="0" dirty="0">
                <a:solidFill>
                  <a:srgbClr val="000000"/>
                </a:solidFill>
                <a:latin typeface="Trebuchet MS" pitchFamily="34" charset="0"/>
                <a:ea typeface="ＭＳ Ｐゴシック"/>
              </a:rPr>
              <a:t>Operational Branches</a:t>
            </a:r>
            <a:br>
              <a:rPr lang="en-ZA" kern="0" dirty="0">
                <a:solidFill>
                  <a:srgbClr val="000000"/>
                </a:solidFill>
                <a:latin typeface="Trebuchet MS" pitchFamily="34" charset="0"/>
                <a:ea typeface="ＭＳ Ｐゴシック"/>
              </a:rPr>
            </a:br>
            <a:endParaRPr lang="en-ZA" kern="0" dirty="0">
              <a:solidFill>
                <a:srgbClr val="000000"/>
              </a:solidFill>
              <a:latin typeface="Trebuchet MS" pitchFamily="34" charset="0"/>
              <a:ea typeface="ＭＳ Ｐゴシック"/>
            </a:endParaRPr>
          </a:p>
          <a:p>
            <a:pPr>
              <a:buClrTx/>
              <a:buFont typeface="Arial" panose="020B0604020202020204" pitchFamily="34" charset="0"/>
              <a:buChar char="•"/>
              <a:defRPr/>
            </a:pPr>
            <a:r>
              <a:rPr lang="en-ZA" sz="2400" kern="0" dirty="0">
                <a:solidFill>
                  <a:srgbClr val="000000"/>
                </a:solidFill>
                <a:latin typeface="Trebuchet MS" pitchFamily="34" charset="0"/>
                <a:ea typeface="ＭＳ Ｐゴシック"/>
              </a:rPr>
              <a:t>Western Cape</a:t>
            </a:r>
            <a:br>
              <a:rPr lang="en-ZA" kern="0" dirty="0">
                <a:solidFill>
                  <a:srgbClr val="000000"/>
                </a:solidFill>
                <a:latin typeface="Trebuchet MS" pitchFamily="34" charset="0"/>
                <a:ea typeface="ＭＳ Ｐゴシック"/>
              </a:rPr>
            </a:br>
            <a:endParaRPr lang="en-ZA" kern="0" dirty="0">
              <a:solidFill>
                <a:srgbClr val="000000"/>
              </a:solidFill>
              <a:latin typeface="Trebuchet MS" pitchFamily="34" charset="0"/>
              <a:ea typeface="ＭＳ Ｐゴシック"/>
            </a:endParaRPr>
          </a:p>
          <a:p>
            <a:pPr>
              <a:buClrTx/>
              <a:buFont typeface="Arial" panose="020B0604020202020204" pitchFamily="34" charset="0"/>
              <a:buChar char="•"/>
              <a:defRPr/>
            </a:pPr>
            <a:r>
              <a:rPr lang="en-ZA" kern="0" dirty="0">
                <a:solidFill>
                  <a:schemeClr val="accent2"/>
                </a:solidFill>
                <a:latin typeface="Trebuchet MS" pitchFamily="34" charset="0"/>
                <a:ea typeface="ＭＳ Ｐゴシック"/>
              </a:rPr>
              <a:t>Cape </a:t>
            </a:r>
            <a:r>
              <a:rPr lang="en-ZA" kern="0" dirty="0" err="1">
                <a:solidFill>
                  <a:schemeClr val="accent2"/>
                </a:solidFill>
                <a:latin typeface="Trebuchet MS" pitchFamily="34" charset="0"/>
                <a:ea typeface="ＭＳ Ｐゴシック"/>
              </a:rPr>
              <a:t>Winelands</a:t>
            </a:r>
            <a:r>
              <a:rPr lang="en-ZA" kern="0" dirty="0">
                <a:solidFill>
                  <a:schemeClr val="accent2"/>
                </a:solidFill>
                <a:latin typeface="Trebuchet MS" pitchFamily="34" charset="0"/>
                <a:ea typeface="ＭＳ Ｐゴシック"/>
              </a:rPr>
              <a:t> District </a:t>
            </a:r>
          </a:p>
          <a:p>
            <a:pPr>
              <a:buClrTx/>
              <a:buFont typeface="Arial" panose="020B0604020202020204" pitchFamily="34" charset="0"/>
              <a:buChar char="•"/>
              <a:defRPr/>
            </a:pPr>
            <a:r>
              <a:rPr lang="en-ZA" kern="0" dirty="0">
                <a:solidFill>
                  <a:srgbClr val="000000"/>
                </a:solidFill>
                <a:latin typeface="Trebuchet MS" pitchFamily="34" charset="0"/>
                <a:ea typeface="ＭＳ Ｐゴシック"/>
              </a:rPr>
              <a:t>Cape </a:t>
            </a:r>
            <a:r>
              <a:rPr lang="en-ZA" kern="0" dirty="0" err="1">
                <a:solidFill>
                  <a:srgbClr val="000000"/>
                </a:solidFill>
                <a:latin typeface="Trebuchet MS" pitchFamily="34" charset="0"/>
                <a:ea typeface="ＭＳ Ｐゴシック"/>
              </a:rPr>
              <a:t>Winelands</a:t>
            </a:r>
            <a:r>
              <a:rPr lang="en-ZA" kern="0" dirty="0">
                <a:solidFill>
                  <a:srgbClr val="000000"/>
                </a:solidFill>
                <a:latin typeface="Trebuchet MS" pitchFamily="34" charset="0"/>
                <a:ea typeface="ＭＳ Ｐゴシック"/>
              </a:rPr>
              <a:t> Branch</a:t>
            </a:r>
          </a:p>
          <a:p>
            <a:pPr>
              <a:buClrTx/>
              <a:buFont typeface="Arial" panose="020B0604020202020204" pitchFamily="34" charset="0"/>
              <a:buChar char="•"/>
              <a:defRPr/>
            </a:pPr>
            <a:r>
              <a:rPr lang="en-ZA" kern="0" dirty="0">
                <a:solidFill>
                  <a:srgbClr val="000000"/>
                </a:solidFill>
                <a:latin typeface="Trebuchet MS" pitchFamily="34" charset="0"/>
                <a:ea typeface="ＭＳ Ｐゴシック"/>
              </a:rPr>
              <a:t>Worcester Branch</a:t>
            </a:r>
          </a:p>
          <a:p>
            <a:pPr>
              <a:buClrTx/>
              <a:buFont typeface="Arial" panose="020B0604020202020204" pitchFamily="34" charset="0"/>
              <a:buChar char="•"/>
              <a:defRPr/>
            </a:pPr>
            <a:r>
              <a:rPr lang="en-ZA" kern="0" dirty="0">
                <a:solidFill>
                  <a:schemeClr val="accent2"/>
                </a:solidFill>
                <a:latin typeface="Trebuchet MS" pitchFamily="34" charset="0"/>
                <a:ea typeface="ＭＳ Ｐゴシック"/>
              </a:rPr>
              <a:t>Overberg District</a:t>
            </a:r>
          </a:p>
          <a:p>
            <a:pPr>
              <a:buClrTx/>
              <a:buFont typeface="Arial" panose="020B0604020202020204" pitchFamily="34" charset="0"/>
              <a:buChar char="•"/>
              <a:defRPr/>
            </a:pPr>
            <a:r>
              <a:rPr lang="en-ZA" kern="0" dirty="0">
                <a:solidFill>
                  <a:srgbClr val="000000"/>
                </a:solidFill>
                <a:latin typeface="Trebuchet MS" pitchFamily="34" charset="0"/>
                <a:ea typeface="ＭＳ Ｐゴシック"/>
              </a:rPr>
              <a:t>Hermanus Branch</a:t>
            </a:r>
          </a:p>
          <a:p>
            <a:pPr>
              <a:buClrTx/>
              <a:buFont typeface="Arial" panose="020B0604020202020204" pitchFamily="34" charset="0"/>
              <a:buChar char="•"/>
              <a:defRPr/>
            </a:pPr>
            <a:r>
              <a:rPr lang="en-ZA" kern="0" dirty="0" err="1">
                <a:solidFill>
                  <a:srgbClr val="000000"/>
                </a:solidFill>
                <a:latin typeface="Trebuchet MS" pitchFamily="34" charset="0"/>
                <a:ea typeface="ＭＳ Ｐゴシック"/>
              </a:rPr>
              <a:t>Swellendam</a:t>
            </a:r>
            <a:r>
              <a:rPr lang="en-ZA" kern="0" dirty="0">
                <a:solidFill>
                  <a:srgbClr val="000000"/>
                </a:solidFill>
                <a:latin typeface="Trebuchet MS" pitchFamily="34" charset="0"/>
                <a:ea typeface="ＭＳ Ｐゴシック"/>
              </a:rPr>
              <a:t> Branch</a:t>
            </a:r>
          </a:p>
          <a:p>
            <a:pPr>
              <a:buClrTx/>
              <a:buFont typeface="Arial" panose="020B0604020202020204" pitchFamily="34" charset="0"/>
              <a:buChar char="•"/>
              <a:defRPr/>
            </a:pPr>
            <a:r>
              <a:rPr lang="en-ZA" kern="0" dirty="0">
                <a:solidFill>
                  <a:schemeClr val="accent2"/>
                </a:solidFill>
                <a:latin typeface="Trebuchet MS" pitchFamily="34" charset="0"/>
                <a:ea typeface="ＭＳ Ｐゴシック"/>
              </a:rPr>
              <a:t>West Coast District</a:t>
            </a:r>
          </a:p>
          <a:p>
            <a:pPr>
              <a:buClrTx/>
              <a:buFont typeface="Arial" panose="020B0604020202020204" pitchFamily="34" charset="0"/>
              <a:buChar char="•"/>
              <a:defRPr/>
            </a:pPr>
            <a:r>
              <a:rPr lang="en-ZA" kern="0" dirty="0" err="1">
                <a:solidFill>
                  <a:srgbClr val="000000"/>
                </a:solidFill>
                <a:latin typeface="Trebuchet MS" pitchFamily="34" charset="0"/>
                <a:ea typeface="ＭＳ Ｐゴシック"/>
              </a:rPr>
              <a:t>Vredenberg</a:t>
            </a:r>
            <a:r>
              <a:rPr lang="en-ZA" kern="0" dirty="0">
                <a:solidFill>
                  <a:srgbClr val="000000"/>
                </a:solidFill>
                <a:latin typeface="Trebuchet MS" pitchFamily="34" charset="0"/>
                <a:ea typeface="ＭＳ Ｐゴシック"/>
              </a:rPr>
              <a:t> Branch</a:t>
            </a:r>
          </a:p>
          <a:p>
            <a:pPr marL="0" indent="0">
              <a:buClr>
                <a:srgbClr val="99CC00"/>
              </a:buClr>
              <a:buNone/>
              <a:defRPr/>
            </a:pPr>
            <a:endParaRPr lang="en-ZA" sz="1800" kern="0" dirty="0">
              <a:solidFill>
                <a:srgbClr val="000000"/>
              </a:solidFill>
              <a:latin typeface="Trebuchet MS" pitchFamily="34" charset="0"/>
              <a:ea typeface="ＭＳ Ｐゴシック"/>
            </a:endParaRPr>
          </a:p>
        </p:txBody>
      </p:sp>
      <p:sp>
        <p:nvSpPr>
          <p:cNvPr id="14" name="Content Placeholder 2"/>
          <p:cNvSpPr txBox="1">
            <a:spLocks/>
          </p:cNvSpPr>
          <p:nvPr/>
        </p:nvSpPr>
        <p:spPr bwMode="auto">
          <a:xfrm>
            <a:off x="6988302" y="763680"/>
            <a:ext cx="4773223" cy="5499608"/>
          </a:xfrm>
          <a:prstGeom prst="rect">
            <a:avLst/>
          </a:prstGeom>
          <a:noFill/>
          <a:ln w="9525">
            <a:noFill/>
            <a:miter lim="800000"/>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a:lstStyle>
            <a:lvl1pPr marL="342900" indent="-342900" algn="l" rtl="0" eaLnBrk="0" fontAlgn="base" hangingPunct="0">
              <a:spcBef>
                <a:spcPct val="20000"/>
              </a:spcBef>
              <a:spcAft>
                <a:spcPct val="0"/>
              </a:spcAft>
              <a:buClr>
                <a:schemeClr val="folHlink"/>
              </a:buClr>
              <a:buFont typeface="Wingdings" pitchFamily="2" charset="2"/>
              <a:buChar char="§"/>
              <a:defRPr sz="2000" b="1">
                <a:solidFill>
                  <a:schemeClr val="tx1"/>
                </a:solidFill>
                <a:latin typeface="DIN-Light"/>
                <a:ea typeface="+mn-ea"/>
                <a:cs typeface="+mn-cs"/>
              </a:defRPr>
            </a:lvl1pPr>
            <a:lvl2pPr marL="742950" indent="-285750" algn="l" rtl="0" eaLnBrk="0" fontAlgn="base" hangingPunct="0">
              <a:spcBef>
                <a:spcPct val="20000"/>
              </a:spcBef>
              <a:spcAft>
                <a:spcPct val="0"/>
              </a:spcAft>
              <a:buClr>
                <a:schemeClr val="folHlink"/>
              </a:buClr>
              <a:buFont typeface="Wingdings" pitchFamily="2" charset="2"/>
              <a:buChar char=""/>
              <a:defRPr sz="2800">
                <a:solidFill>
                  <a:schemeClr val="tx1"/>
                </a:solidFill>
                <a:latin typeface="DIN-Light"/>
                <a:ea typeface="+mn-ea"/>
              </a:defRPr>
            </a:lvl2pPr>
            <a:lvl3pPr marL="1143000" indent="-228600" algn="l" rtl="0" eaLnBrk="0" fontAlgn="base" hangingPunct="0">
              <a:spcBef>
                <a:spcPct val="20000"/>
              </a:spcBef>
              <a:spcAft>
                <a:spcPct val="0"/>
              </a:spcAft>
              <a:buClr>
                <a:schemeClr val="folHlink"/>
              </a:buClr>
              <a:buFont typeface="Wingdings 3" pitchFamily="18" charset="2"/>
              <a:buChar char=""/>
              <a:defRPr sz="1600">
                <a:solidFill>
                  <a:schemeClr val="tx1"/>
                </a:solidFill>
                <a:latin typeface="DIN-Light"/>
                <a:ea typeface="+mn-ea"/>
              </a:defRPr>
            </a:lvl3pPr>
            <a:lvl4pPr marL="1600200" indent="-228600" algn="l" rtl="0" eaLnBrk="0" fontAlgn="base" hangingPunct="0">
              <a:spcBef>
                <a:spcPct val="20000"/>
              </a:spcBef>
              <a:spcAft>
                <a:spcPct val="0"/>
              </a:spcAft>
              <a:buChar char="–"/>
              <a:defRPr sz="1700">
                <a:solidFill>
                  <a:schemeClr val="tx1"/>
                </a:solidFill>
                <a:latin typeface="DIN-Light"/>
                <a:ea typeface="+mn-ea"/>
              </a:defRPr>
            </a:lvl4pPr>
            <a:lvl5pPr marL="2057400" indent="-228600" algn="l" rtl="0" eaLnBrk="0" fontAlgn="base" hangingPunct="0">
              <a:spcBef>
                <a:spcPct val="20000"/>
              </a:spcBef>
              <a:spcAft>
                <a:spcPct val="0"/>
              </a:spcAft>
              <a:buChar char="»"/>
              <a:defRPr sz="1400">
                <a:solidFill>
                  <a:schemeClr val="tx1"/>
                </a:solidFill>
                <a:latin typeface="DIN-Light"/>
                <a:ea typeface="+mn-ea"/>
              </a:defRPr>
            </a:lvl5pPr>
            <a:lvl6pPr marL="2514600" indent="-228600" algn="l" rtl="0" fontAlgn="base">
              <a:spcBef>
                <a:spcPct val="20000"/>
              </a:spcBef>
              <a:spcAft>
                <a:spcPct val="0"/>
              </a:spcAft>
              <a:defRPr sz="1400">
                <a:solidFill>
                  <a:schemeClr val="tx1"/>
                </a:solidFill>
                <a:latin typeface="+mn-lt"/>
                <a:ea typeface="+mn-ea"/>
              </a:defRPr>
            </a:lvl6pPr>
            <a:lvl7pPr marL="2971800" indent="-228600" algn="l" rtl="0" fontAlgn="base">
              <a:spcBef>
                <a:spcPct val="20000"/>
              </a:spcBef>
              <a:spcAft>
                <a:spcPct val="0"/>
              </a:spcAft>
              <a:defRPr sz="1400">
                <a:solidFill>
                  <a:schemeClr val="tx1"/>
                </a:solidFill>
                <a:latin typeface="+mn-lt"/>
                <a:ea typeface="+mn-ea"/>
              </a:defRPr>
            </a:lvl7pPr>
            <a:lvl8pPr marL="3429000" indent="-228600" algn="l" rtl="0" fontAlgn="base">
              <a:spcBef>
                <a:spcPct val="20000"/>
              </a:spcBef>
              <a:spcAft>
                <a:spcPct val="0"/>
              </a:spcAft>
              <a:defRPr sz="1400">
                <a:solidFill>
                  <a:schemeClr val="tx1"/>
                </a:solidFill>
                <a:latin typeface="+mn-lt"/>
                <a:ea typeface="+mn-ea"/>
              </a:defRPr>
            </a:lvl8pPr>
            <a:lvl9pPr marL="3886200" indent="-228600" algn="l" rtl="0" fontAlgn="base">
              <a:spcBef>
                <a:spcPct val="20000"/>
              </a:spcBef>
              <a:spcAft>
                <a:spcPct val="0"/>
              </a:spcAft>
              <a:defRPr sz="1400">
                <a:solidFill>
                  <a:schemeClr val="tx1"/>
                </a:solidFill>
                <a:latin typeface="+mn-lt"/>
                <a:ea typeface="+mn-ea"/>
              </a:defRPr>
            </a:lvl9pPr>
          </a:lstStyle>
          <a:p>
            <a:pPr>
              <a:buClr>
                <a:srgbClr val="99CC00"/>
              </a:buClr>
              <a:defRPr/>
            </a:pPr>
            <a:r>
              <a:rPr lang="en-ZA" kern="0" dirty="0">
                <a:solidFill>
                  <a:srgbClr val="000000"/>
                </a:solidFill>
                <a:latin typeface="Trebuchet MS" pitchFamily="34" charset="0"/>
                <a:ea typeface="ＭＳ Ｐゴシック"/>
              </a:rPr>
              <a:t>Cape Town Metro pole</a:t>
            </a:r>
          </a:p>
          <a:p>
            <a:pPr>
              <a:buClr>
                <a:srgbClr val="99CC00"/>
              </a:buClr>
              <a:defRPr/>
            </a:pPr>
            <a:r>
              <a:rPr lang="en-ZA" b="0" kern="0" dirty="0">
                <a:solidFill>
                  <a:srgbClr val="000000"/>
                </a:solidFill>
                <a:latin typeface="Trebuchet MS" pitchFamily="34" charset="0"/>
                <a:ea typeface="ＭＳ Ｐゴシック"/>
              </a:rPr>
              <a:t>Cape Town Branch (Bellville)</a:t>
            </a:r>
          </a:p>
          <a:p>
            <a:pPr lvl="1">
              <a:buClr>
                <a:srgbClr val="99CC00"/>
              </a:buClr>
              <a:defRPr/>
            </a:pPr>
            <a:r>
              <a:rPr lang="en-ZA" sz="2000" kern="0" dirty="0">
                <a:solidFill>
                  <a:srgbClr val="000000"/>
                </a:solidFill>
                <a:latin typeface="Trebuchet MS" pitchFamily="34" charset="0"/>
                <a:ea typeface="ＭＳ Ｐゴシック"/>
              </a:rPr>
              <a:t>Cape Town CBD Branch</a:t>
            </a:r>
          </a:p>
          <a:p>
            <a:pPr lvl="1">
              <a:buClr>
                <a:srgbClr val="99CC00"/>
              </a:buClr>
              <a:defRPr/>
            </a:pPr>
            <a:r>
              <a:rPr lang="en-ZA" sz="2000" kern="0" dirty="0">
                <a:solidFill>
                  <a:srgbClr val="000000"/>
                </a:solidFill>
                <a:latin typeface="Trebuchet MS" pitchFamily="34" charset="0"/>
                <a:ea typeface="ＭＳ Ｐゴシック"/>
              </a:rPr>
              <a:t>Atlantis Branch</a:t>
            </a:r>
          </a:p>
          <a:p>
            <a:pPr lvl="1">
              <a:buClr>
                <a:srgbClr val="99CC00"/>
              </a:buClr>
              <a:defRPr/>
            </a:pPr>
            <a:r>
              <a:rPr lang="en-ZA" sz="2000" kern="0" dirty="0">
                <a:solidFill>
                  <a:srgbClr val="000000"/>
                </a:solidFill>
                <a:latin typeface="Trebuchet MS" pitchFamily="34" charset="0"/>
                <a:ea typeface="ＭＳ Ｐゴシック"/>
              </a:rPr>
              <a:t>Khayelitsha Branch</a:t>
            </a:r>
          </a:p>
          <a:p>
            <a:pPr marL="457200" lvl="1" indent="0">
              <a:buClr>
                <a:srgbClr val="99CC00"/>
              </a:buClr>
              <a:buNone/>
              <a:defRPr/>
            </a:pPr>
            <a:endParaRPr lang="en-ZA" sz="2000" kern="0" dirty="0">
              <a:solidFill>
                <a:srgbClr val="000000"/>
              </a:solidFill>
              <a:latin typeface="Trebuchet MS" pitchFamily="34" charset="0"/>
              <a:ea typeface="ＭＳ Ｐゴシック"/>
            </a:endParaRPr>
          </a:p>
          <a:p>
            <a:pPr>
              <a:buClr>
                <a:srgbClr val="99CC00"/>
              </a:buClr>
              <a:defRPr/>
            </a:pPr>
            <a:r>
              <a:rPr lang="en-ZA" b="1" kern="0" dirty="0">
                <a:solidFill>
                  <a:srgbClr val="000000"/>
                </a:solidFill>
                <a:latin typeface="Trebuchet MS" pitchFamily="34" charset="0"/>
                <a:ea typeface="ＭＳ Ｐゴシック"/>
              </a:rPr>
              <a:t>Eden District</a:t>
            </a:r>
            <a:r>
              <a:rPr lang="en-ZA" sz="1200" kern="0" dirty="0">
                <a:solidFill>
                  <a:srgbClr val="000000"/>
                </a:solidFill>
                <a:latin typeface="Trebuchet MS" pitchFamily="34" charset="0"/>
                <a:ea typeface="ＭＳ Ｐゴシック"/>
              </a:rPr>
              <a:t>	</a:t>
            </a:r>
            <a:endParaRPr lang="en-ZA" sz="2000" kern="0" dirty="0">
              <a:solidFill>
                <a:srgbClr val="000000"/>
              </a:solidFill>
              <a:latin typeface="Trebuchet MS" pitchFamily="34" charset="0"/>
              <a:ea typeface="ＭＳ Ｐゴシック"/>
            </a:endParaRPr>
          </a:p>
          <a:p>
            <a:pPr lvl="1">
              <a:buClr>
                <a:srgbClr val="99CC00"/>
              </a:buClr>
              <a:defRPr/>
            </a:pPr>
            <a:r>
              <a:rPr lang="en-ZA" sz="2000" kern="0" dirty="0">
                <a:solidFill>
                  <a:srgbClr val="000000"/>
                </a:solidFill>
                <a:latin typeface="Trebuchet MS" pitchFamily="34" charset="0"/>
                <a:ea typeface="ＭＳ Ｐゴシック"/>
              </a:rPr>
              <a:t>Eden Branch</a:t>
            </a:r>
          </a:p>
          <a:p>
            <a:pPr lvl="1">
              <a:buClr>
                <a:srgbClr val="99CC00"/>
              </a:buClr>
              <a:defRPr/>
            </a:pPr>
            <a:r>
              <a:rPr lang="en-ZA" sz="2000" kern="0" dirty="0">
                <a:solidFill>
                  <a:srgbClr val="000000"/>
                </a:solidFill>
                <a:latin typeface="Trebuchet MS" pitchFamily="34" charset="0"/>
                <a:ea typeface="ＭＳ Ｐゴシック"/>
              </a:rPr>
              <a:t>Knysna Branch </a:t>
            </a:r>
          </a:p>
          <a:p>
            <a:pPr lvl="1">
              <a:buClr>
                <a:srgbClr val="99CC00"/>
              </a:buClr>
              <a:defRPr/>
            </a:pPr>
            <a:r>
              <a:rPr lang="en-ZA" sz="2000" kern="0" dirty="0">
                <a:solidFill>
                  <a:srgbClr val="000000"/>
                </a:solidFill>
                <a:latin typeface="Trebuchet MS" pitchFamily="34" charset="0"/>
                <a:ea typeface="ＭＳ Ｐゴシック"/>
              </a:rPr>
              <a:t>Mosselbay Branch</a:t>
            </a:r>
          </a:p>
          <a:p>
            <a:pPr lvl="1">
              <a:buClr>
                <a:srgbClr val="99CC00"/>
              </a:buClr>
              <a:defRPr/>
            </a:pPr>
            <a:r>
              <a:rPr lang="en-ZA" sz="2000" kern="0" dirty="0" err="1">
                <a:solidFill>
                  <a:srgbClr val="000000"/>
                </a:solidFill>
                <a:latin typeface="Trebuchet MS" pitchFamily="34" charset="0"/>
                <a:ea typeface="ＭＳ Ｐゴシック"/>
              </a:rPr>
              <a:t>Oudshoorn</a:t>
            </a:r>
            <a:r>
              <a:rPr lang="en-ZA" sz="2000" kern="0" dirty="0">
                <a:solidFill>
                  <a:srgbClr val="000000"/>
                </a:solidFill>
                <a:latin typeface="Trebuchet MS" pitchFamily="34" charset="0"/>
                <a:ea typeface="ＭＳ Ｐゴシック"/>
              </a:rPr>
              <a:t> Branch</a:t>
            </a:r>
          </a:p>
          <a:p>
            <a:pPr>
              <a:buClr>
                <a:srgbClr val="99CC00"/>
              </a:buClr>
              <a:defRPr/>
            </a:pPr>
            <a:r>
              <a:rPr lang="en-ZA" kern="0" dirty="0">
                <a:solidFill>
                  <a:srgbClr val="000000"/>
                </a:solidFill>
                <a:latin typeface="Trebuchet MS" pitchFamily="34" charset="0"/>
                <a:ea typeface="ＭＳ Ｐゴシック"/>
              </a:rPr>
              <a:t>Central Karoo District</a:t>
            </a:r>
          </a:p>
          <a:p>
            <a:pPr lvl="1">
              <a:buClr>
                <a:srgbClr val="99CC00"/>
              </a:buClr>
              <a:defRPr/>
            </a:pPr>
            <a:r>
              <a:rPr lang="en-ZA" sz="2000" kern="0" dirty="0">
                <a:solidFill>
                  <a:srgbClr val="000000"/>
                </a:solidFill>
                <a:latin typeface="Trebuchet MS" pitchFamily="34" charset="0"/>
                <a:ea typeface="ＭＳ Ｐゴシック"/>
              </a:rPr>
              <a:t>Beaufort West</a:t>
            </a:r>
          </a:p>
        </p:txBody>
      </p:sp>
    </p:spTree>
    <p:extLst>
      <p:ext uri="{BB962C8B-B14F-4D97-AF65-F5344CB8AC3E}">
        <p14:creationId xmlns:p14="http://schemas.microsoft.com/office/powerpoint/2010/main" val="848651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fade">
                                      <p:cBhvr>
                                        <p:cTn id="7" dur="500"/>
                                        <p:tgtEl>
                                          <p:spTgt spid="11">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
                                            <p:txEl>
                                              <p:pRg st="2" end="2"/>
                                            </p:txEl>
                                          </p:spTgt>
                                        </p:tgtEl>
                                        <p:attrNameLst>
                                          <p:attrName>style.visibility</p:attrName>
                                        </p:attrNameLst>
                                      </p:cBhvr>
                                      <p:to>
                                        <p:strVal val="visible"/>
                                      </p:to>
                                    </p:set>
                                    <p:animEffect transition="in" filter="fade">
                                      <p:cBhvr>
                                        <p:cTn id="10" dur="500"/>
                                        <p:tgtEl>
                                          <p:spTgt spid="11">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xEl>
                                              <p:pRg st="3" end="3"/>
                                            </p:txEl>
                                          </p:spTgt>
                                        </p:tgtEl>
                                        <p:attrNameLst>
                                          <p:attrName>style.visibility</p:attrName>
                                        </p:attrNameLst>
                                      </p:cBhvr>
                                      <p:to>
                                        <p:strVal val="visible"/>
                                      </p:to>
                                    </p:set>
                                    <p:animEffect transition="in" filter="fade">
                                      <p:cBhvr>
                                        <p:cTn id="13" dur="500"/>
                                        <p:tgtEl>
                                          <p:spTgt spid="11">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1">
                                            <p:txEl>
                                              <p:pRg st="4" end="4"/>
                                            </p:txEl>
                                          </p:spTgt>
                                        </p:tgtEl>
                                        <p:attrNameLst>
                                          <p:attrName>style.visibility</p:attrName>
                                        </p:attrNameLst>
                                      </p:cBhvr>
                                      <p:to>
                                        <p:strVal val="visible"/>
                                      </p:to>
                                    </p:set>
                                    <p:animEffect transition="in" filter="fade">
                                      <p:cBhvr>
                                        <p:cTn id="18" dur="500"/>
                                        <p:tgtEl>
                                          <p:spTgt spid="11">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1">
                                            <p:txEl>
                                              <p:pRg st="5" end="5"/>
                                            </p:txEl>
                                          </p:spTgt>
                                        </p:tgtEl>
                                        <p:attrNameLst>
                                          <p:attrName>style.visibility</p:attrName>
                                        </p:attrNameLst>
                                      </p:cBhvr>
                                      <p:to>
                                        <p:strVal val="visible"/>
                                      </p:to>
                                    </p:set>
                                    <p:animEffect transition="in" filter="fade">
                                      <p:cBhvr>
                                        <p:cTn id="21" dur="500"/>
                                        <p:tgtEl>
                                          <p:spTgt spid="11">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xEl>
                                              <p:pRg st="6" end="6"/>
                                            </p:txEl>
                                          </p:spTgt>
                                        </p:tgtEl>
                                        <p:attrNameLst>
                                          <p:attrName>style.visibility</p:attrName>
                                        </p:attrNameLst>
                                      </p:cBhvr>
                                      <p:to>
                                        <p:strVal val="visible"/>
                                      </p:to>
                                    </p:set>
                                    <p:animEffect transition="in" filter="fade">
                                      <p:cBhvr>
                                        <p:cTn id="24" dur="500"/>
                                        <p:tgtEl>
                                          <p:spTgt spid="11">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11">
                                            <p:txEl>
                                              <p:pRg st="7" end="7"/>
                                            </p:txEl>
                                          </p:spTgt>
                                        </p:tgtEl>
                                        <p:attrNameLst>
                                          <p:attrName>style.visibility</p:attrName>
                                        </p:attrNameLst>
                                      </p:cBhvr>
                                      <p:to>
                                        <p:strVal val="visible"/>
                                      </p:to>
                                    </p:set>
                                    <p:animEffect transition="in" filter="fade">
                                      <p:cBhvr>
                                        <p:cTn id="27" dur="500"/>
                                        <p:tgtEl>
                                          <p:spTgt spid="11">
                                            <p:txEl>
                                              <p:pRg st="7" end="7"/>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11">
                                            <p:txEl>
                                              <p:pRg st="8" end="8"/>
                                            </p:txEl>
                                          </p:spTgt>
                                        </p:tgtEl>
                                        <p:attrNameLst>
                                          <p:attrName>style.visibility</p:attrName>
                                        </p:attrNameLst>
                                      </p:cBhvr>
                                      <p:to>
                                        <p:strVal val="visible"/>
                                      </p:to>
                                    </p:set>
                                    <p:animEffect transition="in" filter="fade">
                                      <p:cBhvr>
                                        <p:cTn id="30" dur="500"/>
                                        <p:tgtEl>
                                          <p:spTgt spid="11">
                                            <p:txEl>
                                              <p:pRg st="8" end="8"/>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11">
                                            <p:txEl>
                                              <p:pRg st="9" end="9"/>
                                            </p:txEl>
                                          </p:spTgt>
                                        </p:tgtEl>
                                        <p:attrNameLst>
                                          <p:attrName>style.visibility</p:attrName>
                                        </p:attrNameLst>
                                      </p:cBhvr>
                                      <p:to>
                                        <p:strVal val="visible"/>
                                      </p:to>
                                    </p:set>
                                    <p:animEffect transition="in" filter="fade">
                                      <p:cBhvr>
                                        <p:cTn id="33" dur="500"/>
                                        <p:tgtEl>
                                          <p:spTgt spid="11">
                                            <p:txEl>
                                              <p:pRg st="9" end="9"/>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11">
                                            <p:txEl>
                                              <p:pRg st="10" end="10"/>
                                            </p:txEl>
                                          </p:spTgt>
                                        </p:tgtEl>
                                        <p:attrNameLst>
                                          <p:attrName>style.visibility</p:attrName>
                                        </p:attrNameLst>
                                      </p:cBhvr>
                                      <p:to>
                                        <p:strVal val="visible"/>
                                      </p:to>
                                    </p:set>
                                    <p:animEffect transition="in" filter="fade">
                                      <p:cBhvr>
                                        <p:cTn id="36" dur="500"/>
                                        <p:tgtEl>
                                          <p:spTgt spid="11">
                                            <p:txEl>
                                              <p:pRg st="10" end="10"/>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11">
                                            <p:txEl>
                                              <p:pRg st="11" end="11"/>
                                            </p:txEl>
                                          </p:spTgt>
                                        </p:tgtEl>
                                        <p:attrNameLst>
                                          <p:attrName>style.visibility</p:attrName>
                                        </p:attrNameLst>
                                      </p:cBhvr>
                                      <p:to>
                                        <p:strVal val="visible"/>
                                      </p:to>
                                    </p:set>
                                    <p:animEffect transition="in" filter="fade">
                                      <p:cBhvr>
                                        <p:cTn id="39" dur="500"/>
                                        <p:tgtEl>
                                          <p:spTgt spid="11">
                                            <p:txEl>
                                              <p:pRg st="11" end="11"/>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11">
                                            <p:txEl>
                                              <p:pRg st="12" end="12"/>
                                            </p:txEl>
                                          </p:spTgt>
                                        </p:tgtEl>
                                        <p:attrNameLst>
                                          <p:attrName>style.visibility</p:attrName>
                                        </p:attrNameLst>
                                      </p:cBhvr>
                                      <p:to>
                                        <p:strVal val="visible"/>
                                      </p:to>
                                    </p:set>
                                    <p:animEffect transition="in" filter="fade">
                                      <p:cBhvr>
                                        <p:cTn id="42" dur="500"/>
                                        <p:tgtEl>
                                          <p:spTgt spid="11">
                                            <p:txEl>
                                              <p:pRg st="12" end="1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
          <p:cNvGraphicFramePr>
            <a:graphicFrameLocks noChangeAspect="1"/>
          </p:cNvGraphicFramePr>
          <p:nvPr>
            <p:extLst>
              <p:ext uri="{D42A27DB-BD31-4B8C-83A1-F6EECF244321}">
                <p14:modId xmlns:p14="http://schemas.microsoft.com/office/powerpoint/2010/main" val="2342154806"/>
              </p:ext>
            </p:extLst>
          </p:nvPr>
        </p:nvGraphicFramePr>
        <p:xfrm>
          <a:off x="852268" y="0"/>
          <a:ext cx="10524084" cy="6356350"/>
        </p:xfrm>
        <a:graphic>
          <a:graphicData uri="http://schemas.openxmlformats.org/presentationml/2006/ole">
            <mc:AlternateContent xmlns:mc="http://schemas.openxmlformats.org/markup-compatibility/2006">
              <mc:Choice xmlns:v="urn:schemas-microsoft-com:vml" Requires="v">
                <p:oleObj spid="_x0000_s1026" name="Slide" r:id="rId3" imgW="2252406" imgH="1688611" progId="PowerPoint.Slide.8">
                  <p:embed/>
                </p:oleObj>
              </mc:Choice>
              <mc:Fallback>
                <p:oleObj name="Slide" r:id="rId3" imgW="2252406" imgH="1688611" progId="PowerPoint.Slid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2268" y="0"/>
                        <a:ext cx="10524084" cy="6356350"/>
                      </a:xfrm>
                      <a:prstGeom prst="rect">
                        <a:avLst/>
                      </a:prstGeom>
                      <a:noFill/>
                      <a:ln>
                        <a:noFill/>
                      </a:ln>
                    </p:spPr>
                  </p:pic>
                </p:oleObj>
              </mc:Fallback>
            </mc:AlternateContent>
          </a:graphicData>
        </a:graphic>
      </p:graphicFrame>
      <p:pic>
        <p:nvPicPr>
          <p:cNvPr id="4" name="Picture 3"/>
          <p:cNvPicPr>
            <a:picLocks noChangeAspect="1"/>
          </p:cNvPicPr>
          <p:nvPr/>
        </p:nvPicPr>
        <p:blipFill>
          <a:blip r:embed="rId5"/>
          <a:stretch>
            <a:fillRect/>
          </a:stretch>
        </p:blipFill>
        <p:spPr>
          <a:xfrm>
            <a:off x="-7153" y="670618"/>
            <a:ext cx="12199153" cy="134124"/>
          </a:xfrm>
          <a:prstGeom prst="rect">
            <a:avLst/>
          </a:prstGeom>
        </p:spPr>
      </p:pic>
      <p:pic>
        <p:nvPicPr>
          <p:cNvPr id="5" name="Picture 4"/>
          <p:cNvPicPr>
            <a:picLocks noChangeAspect="1"/>
          </p:cNvPicPr>
          <p:nvPr/>
        </p:nvPicPr>
        <p:blipFill>
          <a:blip r:embed="rId6"/>
          <a:stretch>
            <a:fillRect/>
          </a:stretch>
        </p:blipFill>
        <p:spPr>
          <a:xfrm>
            <a:off x="96393" y="0"/>
            <a:ext cx="652329" cy="670618"/>
          </a:xfrm>
          <a:prstGeom prst="rect">
            <a:avLst/>
          </a:prstGeom>
        </p:spPr>
      </p:pic>
      <p:pic>
        <p:nvPicPr>
          <p:cNvPr id="6" name="Picture 5"/>
          <p:cNvPicPr>
            <a:picLocks noChangeAspect="1"/>
          </p:cNvPicPr>
          <p:nvPr/>
        </p:nvPicPr>
        <p:blipFill>
          <a:blip r:embed="rId5"/>
          <a:stretch>
            <a:fillRect/>
          </a:stretch>
        </p:blipFill>
        <p:spPr>
          <a:xfrm>
            <a:off x="-1" y="6330350"/>
            <a:ext cx="12199153" cy="134124"/>
          </a:xfrm>
          <a:prstGeom prst="rect">
            <a:avLst/>
          </a:prstGeom>
        </p:spPr>
      </p:pic>
      <p:sp>
        <p:nvSpPr>
          <p:cNvPr id="2" name="Slide Number Placeholder 1"/>
          <p:cNvSpPr>
            <a:spLocks noGrp="1"/>
          </p:cNvSpPr>
          <p:nvPr>
            <p:ph type="sldNum" sz="quarter" idx="12"/>
          </p:nvPr>
        </p:nvSpPr>
        <p:spPr/>
        <p:txBody>
          <a:bodyPr/>
          <a:lstStyle/>
          <a:p>
            <a:fld id="{FD023CDC-A11A-49EE-A14C-68CB92B3A1B2}" type="slidenum">
              <a:rPr lang="en-ZA" smtClean="0"/>
              <a:t>6</a:t>
            </a:fld>
            <a:endParaRPr lang="en-ZA"/>
          </a:p>
        </p:txBody>
      </p:sp>
      <p:sp>
        <p:nvSpPr>
          <p:cNvPr id="7" name="Rectangle 6"/>
          <p:cNvSpPr/>
          <p:nvPr/>
        </p:nvSpPr>
        <p:spPr>
          <a:xfrm>
            <a:off x="1095543" y="37604"/>
            <a:ext cx="3794180" cy="523220"/>
          </a:xfrm>
          <a:prstGeom prst="rect">
            <a:avLst/>
          </a:prstGeom>
        </p:spPr>
        <p:txBody>
          <a:bodyPr wrap="none">
            <a:spAutoFit/>
          </a:bodyPr>
          <a:lstStyle/>
          <a:p>
            <a:pPr algn="ctr">
              <a:defRPr/>
            </a:pPr>
            <a:r>
              <a:rPr lang="en-US" sz="2800" b="1" dirty="0">
                <a:latin typeface="Trebuchet MS" pitchFamily="34" charset="0"/>
              </a:rPr>
              <a:t>TARGET MARKET        </a:t>
            </a:r>
          </a:p>
        </p:txBody>
      </p:sp>
    </p:spTree>
    <p:extLst>
      <p:ext uri="{BB962C8B-B14F-4D97-AF65-F5344CB8AC3E}">
        <p14:creationId xmlns:p14="http://schemas.microsoft.com/office/powerpoint/2010/main" val="27892495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txBox="1">
            <a:spLocks/>
          </p:cNvSpPr>
          <p:nvPr/>
        </p:nvSpPr>
        <p:spPr bwMode="auto">
          <a:xfrm>
            <a:off x="748722" y="1193838"/>
            <a:ext cx="10862253" cy="4661461"/>
          </a:xfrm>
          <a:prstGeom prst="rect">
            <a:avLst/>
          </a:prstGeom>
          <a:noFill/>
          <a:ln w="9525">
            <a:noFill/>
            <a:miter lim="800000"/>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a:lstStyle>
            <a:lvl1pPr marL="342900" indent="-342900" algn="l" rtl="0" eaLnBrk="0" fontAlgn="base" hangingPunct="0">
              <a:spcBef>
                <a:spcPct val="20000"/>
              </a:spcBef>
              <a:spcAft>
                <a:spcPct val="0"/>
              </a:spcAft>
              <a:buClr>
                <a:schemeClr val="folHlink"/>
              </a:buClr>
              <a:buFont typeface="Wingdings" pitchFamily="2" charset="2"/>
              <a:buChar char="§"/>
              <a:defRPr sz="2000" b="1">
                <a:solidFill>
                  <a:schemeClr val="tx1"/>
                </a:solidFill>
                <a:latin typeface="DIN-Light"/>
                <a:ea typeface="+mn-ea"/>
                <a:cs typeface="+mn-cs"/>
              </a:defRPr>
            </a:lvl1pPr>
            <a:lvl2pPr marL="742950" indent="-285750" algn="l" rtl="0" eaLnBrk="0" fontAlgn="base" hangingPunct="0">
              <a:spcBef>
                <a:spcPct val="20000"/>
              </a:spcBef>
              <a:spcAft>
                <a:spcPct val="0"/>
              </a:spcAft>
              <a:buClr>
                <a:schemeClr val="folHlink"/>
              </a:buClr>
              <a:buFont typeface="Wingdings" pitchFamily="2" charset="2"/>
              <a:buChar char=""/>
              <a:defRPr sz="2800">
                <a:solidFill>
                  <a:schemeClr val="tx1"/>
                </a:solidFill>
                <a:latin typeface="DIN-Light"/>
                <a:ea typeface="+mn-ea"/>
              </a:defRPr>
            </a:lvl2pPr>
            <a:lvl3pPr marL="1143000" indent="-228600" algn="l" rtl="0" eaLnBrk="0" fontAlgn="base" hangingPunct="0">
              <a:spcBef>
                <a:spcPct val="20000"/>
              </a:spcBef>
              <a:spcAft>
                <a:spcPct val="0"/>
              </a:spcAft>
              <a:buClr>
                <a:schemeClr val="folHlink"/>
              </a:buClr>
              <a:buFont typeface="Wingdings 3" pitchFamily="18" charset="2"/>
              <a:buChar char=""/>
              <a:defRPr sz="1600">
                <a:solidFill>
                  <a:schemeClr val="tx1"/>
                </a:solidFill>
                <a:latin typeface="DIN-Light"/>
                <a:ea typeface="+mn-ea"/>
              </a:defRPr>
            </a:lvl3pPr>
            <a:lvl4pPr marL="1600200" indent="-228600" algn="l" rtl="0" eaLnBrk="0" fontAlgn="base" hangingPunct="0">
              <a:spcBef>
                <a:spcPct val="20000"/>
              </a:spcBef>
              <a:spcAft>
                <a:spcPct val="0"/>
              </a:spcAft>
              <a:buChar char="–"/>
              <a:defRPr sz="1700">
                <a:solidFill>
                  <a:schemeClr val="tx1"/>
                </a:solidFill>
                <a:latin typeface="DIN-Light"/>
                <a:ea typeface="+mn-ea"/>
              </a:defRPr>
            </a:lvl4pPr>
            <a:lvl5pPr marL="2057400" indent="-228600" algn="l" rtl="0" eaLnBrk="0" fontAlgn="base" hangingPunct="0">
              <a:spcBef>
                <a:spcPct val="20000"/>
              </a:spcBef>
              <a:spcAft>
                <a:spcPct val="0"/>
              </a:spcAft>
              <a:buChar char="»"/>
              <a:defRPr sz="1400">
                <a:solidFill>
                  <a:schemeClr val="tx1"/>
                </a:solidFill>
                <a:latin typeface="DIN-Light"/>
                <a:ea typeface="+mn-ea"/>
              </a:defRPr>
            </a:lvl5pPr>
            <a:lvl6pPr marL="2514600" indent="-228600" algn="l" rtl="0" fontAlgn="base">
              <a:spcBef>
                <a:spcPct val="20000"/>
              </a:spcBef>
              <a:spcAft>
                <a:spcPct val="0"/>
              </a:spcAft>
              <a:defRPr sz="1400">
                <a:solidFill>
                  <a:schemeClr val="tx1"/>
                </a:solidFill>
                <a:latin typeface="+mn-lt"/>
                <a:ea typeface="+mn-ea"/>
              </a:defRPr>
            </a:lvl6pPr>
            <a:lvl7pPr marL="2971800" indent="-228600" algn="l" rtl="0" fontAlgn="base">
              <a:spcBef>
                <a:spcPct val="20000"/>
              </a:spcBef>
              <a:spcAft>
                <a:spcPct val="0"/>
              </a:spcAft>
              <a:defRPr sz="1400">
                <a:solidFill>
                  <a:schemeClr val="tx1"/>
                </a:solidFill>
                <a:latin typeface="+mn-lt"/>
                <a:ea typeface="+mn-ea"/>
              </a:defRPr>
            </a:lvl7pPr>
            <a:lvl8pPr marL="3429000" indent="-228600" algn="l" rtl="0" fontAlgn="base">
              <a:spcBef>
                <a:spcPct val="20000"/>
              </a:spcBef>
              <a:spcAft>
                <a:spcPct val="0"/>
              </a:spcAft>
              <a:defRPr sz="1400">
                <a:solidFill>
                  <a:schemeClr val="tx1"/>
                </a:solidFill>
                <a:latin typeface="+mn-lt"/>
                <a:ea typeface="+mn-ea"/>
              </a:defRPr>
            </a:lvl8pPr>
            <a:lvl9pPr marL="3886200" indent="-228600" algn="l" rtl="0" fontAlgn="base">
              <a:spcBef>
                <a:spcPct val="20000"/>
              </a:spcBef>
              <a:spcAft>
                <a:spcPct val="0"/>
              </a:spcAft>
              <a:defRPr sz="1400">
                <a:solidFill>
                  <a:schemeClr val="tx1"/>
                </a:solidFill>
                <a:latin typeface="+mn-lt"/>
                <a:ea typeface="+mn-ea"/>
              </a:defRPr>
            </a:lvl9pPr>
          </a:lstStyle>
          <a:p>
            <a:pPr marL="457200" indent="-457200" eaLnBrk="1" hangingPunct="1">
              <a:spcBef>
                <a:spcPct val="50000"/>
              </a:spcBef>
              <a:buClr>
                <a:srgbClr val="FF6600"/>
              </a:buClr>
              <a:buFont typeface="+mj-lt"/>
              <a:buAutoNum type="arabicPeriod"/>
              <a:defRPr/>
            </a:pPr>
            <a:r>
              <a:rPr lang="en-US" b="0" dirty="0">
                <a:latin typeface="Trebuchet MS" pitchFamily="34" charset="0"/>
              </a:rPr>
              <a:t>Seda Business Talk</a:t>
            </a:r>
          </a:p>
          <a:p>
            <a:pPr eaLnBrk="1" hangingPunct="1">
              <a:spcBef>
                <a:spcPct val="50000"/>
              </a:spcBef>
              <a:buClr>
                <a:srgbClr val="FF6600"/>
              </a:buClr>
              <a:defRPr/>
            </a:pPr>
            <a:r>
              <a:rPr lang="en-US" b="0" dirty="0">
                <a:latin typeface="Trebuchet MS" pitchFamily="34" charset="0"/>
              </a:rPr>
              <a:t>Business Advice and Information</a:t>
            </a:r>
          </a:p>
          <a:p>
            <a:pPr eaLnBrk="1" hangingPunct="1">
              <a:spcBef>
                <a:spcPct val="50000"/>
              </a:spcBef>
              <a:buClr>
                <a:srgbClr val="FF6600"/>
              </a:buClr>
              <a:defRPr/>
            </a:pPr>
            <a:r>
              <a:rPr lang="en-US" b="0" dirty="0">
                <a:latin typeface="Trebuchet MS" pitchFamily="34" charset="0"/>
              </a:rPr>
              <a:t>Small Business Training</a:t>
            </a:r>
          </a:p>
          <a:p>
            <a:pPr eaLnBrk="1" hangingPunct="1">
              <a:spcBef>
                <a:spcPct val="50000"/>
              </a:spcBef>
              <a:buClr>
                <a:srgbClr val="FF6600"/>
              </a:buClr>
              <a:defRPr/>
            </a:pPr>
            <a:r>
              <a:rPr lang="en-US" b="0" dirty="0">
                <a:latin typeface="Trebuchet MS" pitchFamily="34" charset="0"/>
              </a:rPr>
              <a:t>Business Registration </a:t>
            </a:r>
          </a:p>
          <a:p>
            <a:pPr marL="0" indent="0" eaLnBrk="1" hangingPunct="1">
              <a:lnSpc>
                <a:spcPct val="80000"/>
              </a:lnSpc>
              <a:spcBef>
                <a:spcPct val="50000"/>
              </a:spcBef>
              <a:buClr>
                <a:srgbClr val="FF6600"/>
              </a:buClr>
              <a:buNone/>
              <a:defRPr/>
            </a:pPr>
            <a:endParaRPr lang="en-US" b="0" dirty="0">
              <a:latin typeface="Trebuchet MS" pitchFamily="34" charset="0"/>
            </a:endParaRPr>
          </a:p>
          <a:p>
            <a:pPr marL="0" indent="0" eaLnBrk="1" hangingPunct="1">
              <a:lnSpc>
                <a:spcPct val="80000"/>
              </a:lnSpc>
              <a:spcBef>
                <a:spcPct val="50000"/>
              </a:spcBef>
              <a:buClr>
                <a:srgbClr val="FF6600"/>
              </a:buClr>
              <a:buNone/>
              <a:defRPr/>
            </a:pPr>
            <a:endParaRPr lang="en-US" b="0" dirty="0">
              <a:latin typeface="Trebuchet MS" pitchFamily="34" charset="0"/>
            </a:endParaRPr>
          </a:p>
          <a:p>
            <a:pPr marL="0" indent="0" eaLnBrk="1" hangingPunct="1">
              <a:lnSpc>
                <a:spcPct val="80000"/>
              </a:lnSpc>
              <a:spcBef>
                <a:spcPct val="50000"/>
              </a:spcBef>
              <a:buClr>
                <a:srgbClr val="FF6600"/>
              </a:buClr>
              <a:buNone/>
              <a:defRPr/>
            </a:pPr>
            <a:endParaRPr lang="en-ZA" sz="2200" b="0" dirty="0">
              <a:solidFill>
                <a:prstClr val="black"/>
              </a:solidFill>
              <a:latin typeface="Trebuchet MS" pitchFamily="34" charset="0"/>
            </a:endParaRPr>
          </a:p>
          <a:p>
            <a:pPr marL="0" indent="0" eaLnBrk="1" hangingPunct="1">
              <a:lnSpc>
                <a:spcPct val="80000"/>
              </a:lnSpc>
              <a:spcBef>
                <a:spcPct val="50000"/>
              </a:spcBef>
              <a:buClr>
                <a:srgbClr val="FF6600"/>
              </a:buClr>
              <a:buNone/>
              <a:defRPr/>
            </a:pPr>
            <a:endParaRPr lang="en-ZA" sz="2200" b="0" dirty="0">
              <a:solidFill>
                <a:prstClr val="black"/>
              </a:solidFill>
              <a:latin typeface="Trebuchet MS" pitchFamily="34" charset="0"/>
            </a:endParaRPr>
          </a:p>
          <a:p>
            <a:pPr eaLnBrk="1" hangingPunct="1">
              <a:lnSpc>
                <a:spcPct val="80000"/>
              </a:lnSpc>
              <a:spcBef>
                <a:spcPct val="50000"/>
              </a:spcBef>
              <a:buClr>
                <a:srgbClr val="FF6600"/>
              </a:buClr>
              <a:defRPr/>
            </a:pPr>
            <a:endParaRPr lang="en-US" sz="2200" b="0" dirty="0">
              <a:solidFill>
                <a:prstClr val="black"/>
              </a:solidFill>
              <a:latin typeface="Trebuchet MS" pitchFamily="34" charset="0"/>
            </a:endParaRPr>
          </a:p>
          <a:p>
            <a:pPr marL="0" indent="0" eaLnBrk="1" hangingPunct="1">
              <a:spcBef>
                <a:spcPct val="50000"/>
              </a:spcBef>
              <a:buClr>
                <a:srgbClr val="FF6600"/>
              </a:buClr>
              <a:buNone/>
              <a:defRPr/>
            </a:pPr>
            <a:r>
              <a:rPr lang="en-ZA" sz="1100" b="0" dirty="0">
                <a:latin typeface="Trebuchet MS" pitchFamily="34" charset="0"/>
              </a:rPr>
              <a:t>      </a:t>
            </a:r>
          </a:p>
        </p:txBody>
      </p:sp>
      <p:pic>
        <p:nvPicPr>
          <p:cNvPr id="4" name="Picture 3"/>
          <p:cNvPicPr>
            <a:picLocks noChangeAspect="1"/>
          </p:cNvPicPr>
          <p:nvPr/>
        </p:nvPicPr>
        <p:blipFill>
          <a:blip r:embed="rId2"/>
          <a:stretch>
            <a:fillRect/>
          </a:stretch>
        </p:blipFill>
        <p:spPr>
          <a:xfrm>
            <a:off x="-7153" y="670618"/>
            <a:ext cx="12199153" cy="134124"/>
          </a:xfrm>
          <a:prstGeom prst="rect">
            <a:avLst/>
          </a:prstGeom>
        </p:spPr>
      </p:pic>
      <p:pic>
        <p:nvPicPr>
          <p:cNvPr id="5" name="Picture 4"/>
          <p:cNvPicPr>
            <a:picLocks noChangeAspect="1"/>
          </p:cNvPicPr>
          <p:nvPr/>
        </p:nvPicPr>
        <p:blipFill>
          <a:blip r:embed="rId3"/>
          <a:stretch>
            <a:fillRect/>
          </a:stretch>
        </p:blipFill>
        <p:spPr>
          <a:xfrm>
            <a:off x="96393" y="0"/>
            <a:ext cx="652329" cy="670618"/>
          </a:xfrm>
          <a:prstGeom prst="rect">
            <a:avLst/>
          </a:prstGeom>
        </p:spPr>
      </p:pic>
      <p:pic>
        <p:nvPicPr>
          <p:cNvPr id="6" name="Picture 5"/>
          <p:cNvPicPr>
            <a:picLocks noChangeAspect="1"/>
          </p:cNvPicPr>
          <p:nvPr/>
        </p:nvPicPr>
        <p:blipFill>
          <a:blip r:embed="rId2"/>
          <a:stretch>
            <a:fillRect/>
          </a:stretch>
        </p:blipFill>
        <p:spPr>
          <a:xfrm>
            <a:off x="-1" y="6330350"/>
            <a:ext cx="12199153" cy="134124"/>
          </a:xfrm>
          <a:prstGeom prst="rect">
            <a:avLst/>
          </a:prstGeom>
        </p:spPr>
      </p:pic>
      <p:sp>
        <p:nvSpPr>
          <p:cNvPr id="2" name="Slide Number Placeholder 1"/>
          <p:cNvSpPr>
            <a:spLocks noGrp="1"/>
          </p:cNvSpPr>
          <p:nvPr>
            <p:ph type="sldNum" sz="quarter" idx="12"/>
          </p:nvPr>
        </p:nvSpPr>
        <p:spPr/>
        <p:txBody>
          <a:bodyPr/>
          <a:lstStyle/>
          <a:p>
            <a:fld id="{FD023CDC-A11A-49EE-A14C-68CB92B3A1B2}" type="slidenum">
              <a:rPr lang="en-ZA" smtClean="0"/>
              <a:t>7</a:t>
            </a:fld>
            <a:endParaRPr lang="en-ZA"/>
          </a:p>
        </p:txBody>
      </p:sp>
      <p:sp>
        <p:nvSpPr>
          <p:cNvPr id="8" name="Rectangle 7"/>
          <p:cNvSpPr/>
          <p:nvPr/>
        </p:nvSpPr>
        <p:spPr>
          <a:xfrm>
            <a:off x="1053105" y="39136"/>
            <a:ext cx="2979726" cy="523220"/>
          </a:xfrm>
          <a:prstGeom prst="rect">
            <a:avLst/>
          </a:prstGeom>
        </p:spPr>
        <p:txBody>
          <a:bodyPr wrap="none">
            <a:spAutoFit/>
          </a:bodyPr>
          <a:lstStyle/>
          <a:p>
            <a:pPr algn="ctr">
              <a:defRPr/>
            </a:pPr>
            <a:r>
              <a:rPr lang="en-US" sz="2800" b="1" dirty="0">
                <a:latin typeface="Trebuchet MS" pitchFamily="34" charset="0"/>
              </a:rPr>
              <a:t>SEDA OFFERINGS</a:t>
            </a:r>
          </a:p>
        </p:txBody>
      </p:sp>
      <p:pic>
        <p:nvPicPr>
          <p:cNvPr id="14" name="Picture 13">
            <a:extLst>
              <a:ext uri="{FF2B5EF4-FFF2-40B4-BE49-F238E27FC236}">
                <a16:creationId xmlns:a16="http://schemas.microsoft.com/office/drawing/2014/main" id="{317E2F5C-FD01-D8DD-21EC-76E814A4D363}"/>
              </a:ext>
            </a:extLst>
          </p:cNvPr>
          <p:cNvPicPr>
            <a:picLocks noChangeAspect="1"/>
          </p:cNvPicPr>
          <p:nvPr/>
        </p:nvPicPr>
        <p:blipFill>
          <a:blip r:embed="rId4"/>
          <a:stretch>
            <a:fillRect/>
          </a:stretch>
        </p:blipFill>
        <p:spPr>
          <a:xfrm>
            <a:off x="5780831" y="1844392"/>
            <a:ext cx="5314632" cy="3360351"/>
          </a:xfrm>
          <a:prstGeom prst="rect">
            <a:avLst/>
          </a:prstGeom>
        </p:spPr>
      </p:pic>
    </p:spTree>
    <p:extLst>
      <p:ext uri="{BB962C8B-B14F-4D97-AF65-F5344CB8AC3E}">
        <p14:creationId xmlns:p14="http://schemas.microsoft.com/office/powerpoint/2010/main" val="278492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1">
                                            <p:txEl>
                                              <p:pRg st="0" end="0"/>
                                            </p:txEl>
                                          </p:spTgt>
                                        </p:tgtEl>
                                        <p:attrNameLst>
                                          <p:attrName>style.visibility</p:attrName>
                                        </p:attrNameLst>
                                      </p:cBhvr>
                                      <p:to>
                                        <p:strVal val="visible"/>
                                      </p:to>
                                    </p:set>
                                    <p:animEffect transition="in" filter="barn(inVertical)">
                                      <p:cBhvr>
                                        <p:cTn id="14" dur="500"/>
                                        <p:tgtEl>
                                          <p:spTgt spid="11">
                                            <p:txEl>
                                              <p:pRg st="0" end="0"/>
                                            </p:txEl>
                                          </p:spTgt>
                                        </p:tgtEl>
                                      </p:cBhvr>
                                    </p:animEffect>
                                  </p:childTnLst>
                                </p:cTn>
                              </p:par>
                              <p:par>
                                <p:cTn id="15" presetID="16" presetClass="entr" presetSubtype="21" fill="hold" nodeType="with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barn(inVertical)">
                                      <p:cBhvr>
                                        <p:cTn id="17" dur="500"/>
                                        <p:tgtEl>
                                          <p:spTgt spid="11">
                                            <p:txEl>
                                              <p:pRg st="1" end="1"/>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11">
                                            <p:txEl>
                                              <p:pRg st="2" end="2"/>
                                            </p:txEl>
                                          </p:spTgt>
                                        </p:tgtEl>
                                        <p:attrNameLst>
                                          <p:attrName>style.visibility</p:attrName>
                                        </p:attrNameLst>
                                      </p:cBhvr>
                                      <p:to>
                                        <p:strVal val="visible"/>
                                      </p:to>
                                    </p:set>
                                    <p:animEffect transition="in" filter="barn(inVertical)">
                                      <p:cBhvr>
                                        <p:cTn id="20" dur="500"/>
                                        <p:tgtEl>
                                          <p:spTgt spid="11">
                                            <p:txEl>
                                              <p:pRg st="2" end="2"/>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11">
                                            <p:txEl>
                                              <p:pRg st="3" end="3"/>
                                            </p:txEl>
                                          </p:spTgt>
                                        </p:tgtEl>
                                        <p:attrNameLst>
                                          <p:attrName>style.visibility</p:attrName>
                                        </p:attrNameLst>
                                      </p:cBhvr>
                                      <p:to>
                                        <p:strVal val="visible"/>
                                      </p:to>
                                    </p:set>
                                    <p:animEffect transition="in" filter="barn(inVertical)">
                                      <p:cBhvr>
                                        <p:cTn id="23"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txBox="1">
            <a:spLocks/>
          </p:cNvSpPr>
          <p:nvPr/>
        </p:nvSpPr>
        <p:spPr bwMode="auto">
          <a:xfrm>
            <a:off x="748722" y="1140534"/>
            <a:ext cx="10862253" cy="4714765"/>
          </a:xfrm>
          <a:prstGeom prst="rect">
            <a:avLst/>
          </a:prstGeom>
          <a:noFill/>
          <a:ln w="9525">
            <a:noFill/>
            <a:miter lim="800000"/>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a:lstStyle>
            <a:lvl1pPr marL="342900" indent="-342900" algn="l" rtl="0" eaLnBrk="0" fontAlgn="base" hangingPunct="0">
              <a:spcBef>
                <a:spcPct val="20000"/>
              </a:spcBef>
              <a:spcAft>
                <a:spcPct val="0"/>
              </a:spcAft>
              <a:buClr>
                <a:schemeClr val="folHlink"/>
              </a:buClr>
              <a:buFont typeface="Wingdings" pitchFamily="2" charset="2"/>
              <a:buChar char="§"/>
              <a:defRPr sz="2000" b="1">
                <a:solidFill>
                  <a:schemeClr val="tx1"/>
                </a:solidFill>
                <a:latin typeface="DIN-Light"/>
                <a:ea typeface="+mn-ea"/>
                <a:cs typeface="+mn-cs"/>
              </a:defRPr>
            </a:lvl1pPr>
            <a:lvl2pPr marL="742950" indent="-285750" algn="l" rtl="0" eaLnBrk="0" fontAlgn="base" hangingPunct="0">
              <a:spcBef>
                <a:spcPct val="20000"/>
              </a:spcBef>
              <a:spcAft>
                <a:spcPct val="0"/>
              </a:spcAft>
              <a:buClr>
                <a:schemeClr val="folHlink"/>
              </a:buClr>
              <a:buFont typeface="Wingdings" pitchFamily="2" charset="2"/>
              <a:buChar char=""/>
              <a:defRPr sz="2800">
                <a:solidFill>
                  <a:schemeClr val="tx1"/>
                </a:solidFill>
                <a:latin typeface="DIN-Light"/>
                <a:ea typeface="+mn-ea"/>
              </a:defRPr>
            </a:lvl2pPr>
            <a:lvl3pPr marL="1143000" indent="-228600" algn="l" rtl="0" eaLnBrk="0" fontAlgn="base" hangingPunct="0">
              <a:spcBef>
                <a:spcPct val="20000"/>
              </a:spcBef>
              <a:spcAft>
                <a:spcPct val="0"/>
              </a:spcAft>
              <a:buClr>
                <a:schemeClr val="folHlink"/>
              </a:buClr>
              <a:buFont typeface="Wingdings 3" pitchFamily="18" charset="2"/>
              <a:buChar char=""/>
              <a:defRPr sz="1600">
                <a:solidFill>
                  <a:schemeClr val="tx1"/>
                </a:solidFill>
                <a:latin typeface="DIN-Light"/>
                <a:ea typeface="+mn-ea"/>
              </a:defRPr>
            </a:lvl3pPr>
            <a:lvl4pPr marL="1600200" indent="-228600" algn="l" rtl="0" eaLnBrk="0" fontAlgn="base" hangingPunct="0">
              <a:spcBef>
                <a:spcPct val="20000"/>
              </a:spcBef>
              <a:spcAft>
                <a:spcPct val="0"/>
              </a:spcAft>
              <a:buChar char="–"/>
              <a:defRPr sz="1700">
                <a:solidFill>
                  <a:schemeClr val="tx1"/>
                </a:solidFill>
                <a:latin typeface="DIN-Light"/>
                <a:ea typeface="+mn-ea"/>
              </a:defRPr>
            </a:lvl4pPr>
            <a:lvl5pPr marL="2057400" indent="-228600" algn="l" rtl="0" eaLnBrk="0" fontAlgn="base" hangingPunct="0">
              <a:spcBef>
                <a:spcPct val="20000"/>
              </a:spcBef>
              <a:spcAft>
                <a:spcPct val="0"/>
              </a:spcAft>
              <a:buChar char="»"/>
              <a:defRPr sz="1400">
                <a:solidFill>
                  <a:schemeClr val="tx1"/>
                </a:solidFill>
                <a:latin typeface="DIN-Light"/>
                <a:ea typeface="+mn-ea"/>
              </a:defRPr>
            </a:lvl5pPr>
            <a:lvl6pPr marL="2514600" indent="-228600" algn="l" rtl="0" fontAlgn="base">
              <a:spcBef>
                <a:spcPct val="20000"/>
              </a:spcBef>
              <a:spcAft>
                <a:spcPct val="0"/>
              </a:spcAft>
              <a:defRPr sz="1400">
                <a:solidFill>
                  <a:schemeClr val="tx1"/>
                </a:solidFill>
                <a:latin typeface="+mn-lt"/>
                <a:ea typeface="+mn-ea"/>
              </a:defRPr>
            </a:lvl6pPr>
            <a:lvl7pPr marL="2971800" indent="-228600" algn="l" rtl="0" fontAlgn="base">
              <a:spcBef>
                <a:spcPct val="20000"/>
              </a:spcBef>
              <a:spcAft>
                <a:spcPct val="0"/>
              </a:spcAft>
              <a:defRPr sz="1400">
                <a:solidFill>
                  <a:schemeClr val="tx1"/>
                </a:solidFill>
                <a:latin typeface="+mn-lt"/>
                <a:ea typeface="+mn-ea"/>
              </a:defRPr>
            </a:lvl7pPr>
            <a:lvl8pPr marL="3429000" indent="-228600" algn="l" rtl="0" fontAlgn="base">
              <a:spcBef>
                <a:spcPct val="20000"/>
              </a:spcBef>
              <a:spcAft>
                <a:spcPct val="0"/>
              </a:spcAft>
              <a:defRPr sz="1400">
                <a:solidFill>
                  <a:schemeClr val="tx1"/>
                </a:solidFill>
                <a:latin typeface="+mn-lt"/>
                <a:ea typeface="+mn-ea"/>
              </a:defRPr>
            </a:lvl8pPr>
            <a:lvl9pPr marL="3886200" indent="-228600" algn="l" rtl="0" fontAlgn="base">
              <a:spcBef>
                <a:spcPct val="20000"/>
              </a:spcBef>
              <a:spcAft>
                <a:spcPct val="0"/>
              </a:spcAft>
              <a:defRPr sz="1400">
                <a:solidFill>
                  <a:schemeClr val="tx1"/>
                </a:solidFill>
                <a:latin typeface="+mn-lt"/>
                <a:ea typeface="+mn-ea"/>
              </a:defRPr>
            </a:lvl9pPr>
          </a:lstStyle>
          <a:p>
            <a:pPr marL="457200" indent="-457200" eaLnBrk="1" hangingPunct="1">
              <a:spcBef>
                <a:spcPct val="50000"/>
              </a:spcBef>
              <a:buClr>
                <a:srgbClr val="FF6600"/>
              </a:buClr>
              <a:buFont typeface="+mj-lt"/>
              <a:buAutoNum type="arabicPeriod" startAt="2"/>
              <a:defRPr/>
            </a:pPr>
            <a:r>
              <a:rPr lang="en-ZA" b="0" dirty="0">
                <a:latin typeface="Trebuchet MS" pitchFamily="34" charset="0"/>
              </a:rPr>
              <a:t>Seda Business Start</a:t>
            </a:r>
          </a:p>
          <a:p>
            <a:pPr eaLnBrk="1" hangingPunct="1">
              <a:spcBef>
                <a:spcPct val="50000"/>
              </a:spcBef>
              <a:buClr>
                <a:srgbClr val="FF6600"/>
              </a:buClr>
              <a:defRPr/>
            </a:pPr>
            <a:r>
              <a:rPr lang="en-ZA" b="0" dirty="0">
                <a:latin typeface="Trebuchet MS" pitchFamily="34" charset="0"/>
              </a:rPr>
              <a:t>Business Planning</a:t>
            </a:r>
          </a:p>
          <a:p>
            <a:pPr eaLnBrk="1" hangingPunct="1">
              <a:spcBef>
                <a:spcPct val="50000"/>
              </a:spcBef>
              <a:buClr>
                <a:srgbClr val="FF6600"/>
              </a:buClr>
              <a:defRPr/>
            </a:pPr>
            <a:r>
              <a:rPr lang="en-ZA" b="0" dirty="0">
                <a:latin typeface="Trebuchet MS" pitchFamily="34" charset="0"/>
              </a:rPr>
              <a:t>Business Counselling</a:t>
            </a:r>
          </a:p>
          <a:p>
            <a:pPr eaLnBrk="1" hangingPunct="1">
              <a:spcBef>
                <a:spcPct val="50000"/>
              </a:spcBef>
              <a:buClr>
                <a:srgbClr val="FF6600"/>
              </a:buClr>
              <a:defRPr/>
            </a:pPr>
            <a:r>
              <a:rPr lang="en-ZA" b="0" dirty="0">
                <a:latin typeface="Trebuchet MS" pitchFamily="34" charset="0"/>
              </a:rPr>
              <a:t>Facilitation of Access to Finance</a:t>
            </a:r>
          </a:p>
          <a:p>
            <a:pPr eaLnBrk="1" hangingPunct="1">
              <a:spcBef>
                <a:spcPct val="50000"/>
              </a:spcBef>
              <a:buClr>
                <a:srgbClr val="FF6600"/>
              </a:buClr>
              <a:defRPr/>
            </a:pPr>
            <a:r>
              <a:rPr lang="en-ZA" b="0" dirty="0">
                <a:latin typeface="Trebuchet MS" pitchFamily="34" charset="0"/>
              </a:rPr>
              <a:t>Business Support</a:t>
            </a:r>
          </a:p>
          <a:p>
            <a:pPr marL="0" indent="0" eaLnBrk="1" hangingPunct="1">
              <a:lnSpc>
                <a:spcPct val="80000"/>
              </a:lnSpc>
              <a:spcBef>
                <a:spcPct val="50000"/>
              </a:spcBef>
              <a:buClr>
                <a:srgbClr val="FF6600"/>
              </a:buClr>
              <a:buNone/>
              <a:defRPr/>
            </a:pPr>
            <a:endParaRPr lang="en-ZA" sz="2200" b="0" dirty="0">
              <a:solidFill>
                <a:prstClr val="black"/>
              </a:solidFill>
              <a:latin typeface="Trebuchet MS" pitchFamily="34" charset="0"/>
            </a:endParaRPr>
          </a:p>
          <a:p>
            <a:pPr marL="0" indent="0" eaLnBrk="1" hangingPunct="1">
              <a:lnSpc>
                <a:spcPct val="80000"/>
              </a:lnSpc>
              <a:spcBef>
                <a:spcPct val="50000"/>
              </a:spcBef>
              <a:buClr>
                <a:srgbClr val="FF6600"/>
              </a:buClr>
              <a:buNone/>
              <a:defRPr/>
            </a:pPr>
            <a:endParaRPr lang="en-ZA" sz="2200" b="0" dirty="0">
              <a:solidFill>
                <a:prstClr val="black"/>
              </a:solidFill>
              <a:latin typeface="Trebuchet MS" pitchFamily="34" charset="0"/>
            </a:endParaRPr>
          </a:p>
          <a:p>
            <a:pPr eaLnBrk="1" hangingPunct="1">
              <a:lnSpc>
                <a:spcPct val="80000"/>
              </a:lnSpc>
              <a:spcBef>
                <a:spcPct val="50000"/>
              </a:spcBef>
              <a:buClr>
                <a:srgbClr val="FF6600"/>
              </a:buClr>
              <a:defRPr/>
            </a:pPr>
            <a:endParaRPr lang="en-US" sz="2200" b="0" dirty="0">
              <a:solidFill>
                <a:prstClr val="black"/>
              </a:solidFill>
              <a:latin typeface="Trebuchet MS" pitchFamily="34" charset="0"/>
            </a:endParaRPr>
          </a:p>
          <a:p>
            <a:pPr marL="0" indent="0" eaLnBrk="1" hangingPunct="1">
              <a:spcBef>
                <a:spcPct val="50000"/>
              </a:spcBef>
              <a:buClr>
                <a:srgbClr val="FF6600"/>
              </a:buClr>
              <a:buNone/>
              <a:defRPr/>
            </a:pPr>
            <a:r>
              <a:rPr lang="en-ZA" sz="1100" b="0" dirty="0">
                <a:latin typeface="Trebuchet MS" pitchFamily="34" charset="0"/>
              </a:rPr>
              <a:t>      </a:t>
            </a:r>
          </a:p>
        </p:txBody>
      </p:sp>
      <p:pic>
        <p:nvPicPr>
          <p:cNvPr id="4" name="Picture 3"/>
          <p:cNvPicPr>
            <a:picLocks noChangeAspect="1"/>
          </p:cNvPicPr>
          <p:nvPr/>
        </p:nvPicPr>
        <p:blipFill>
          <a:blip r:embed="rId2"/>
          <a:stretch>
            <a:fillRect/>
          </a:stretch>
        </p:blipFill>
        <p:spPr>
          <a:xfrm>
            <a:off x="-7153" y="670618"/>
            <a:ext cx="12199153" cy="134124"/>
          </a:xfrm>
          <a:prstGeom prst="rect">
            <a:avLst/>
          </a:prstGeom>
        </p:spPr>
      </p:pic>
      <p:pic>
        <p:nvPicPr>
          <p:cNvPr id="5" name="Picture 4"/>
          <p:cNvPicPr>
            <a:picLocks noChangeAspect="1"/>
          </p:cNvPicPr>
          <p:nvPr/>
        </p:nvPicPr>
        <p:blipFill>
          <a:blip r:embed="rId3"/>
          <a:stretch>
            <a:fillRect/>
          </a:stretch>
        </p:blipFill>
        <p:spPr>
          <a:xfrm>
            <a:off x="96393" y="0"/>
            <a:ext cx="652329" cy="670618"/>
          </a:xfrm>
          <a:prstGeom prst="rect">
            <a:avLst/>
          </a:prstGeom>
        </p:spPr>
      </p:pic>
      <p:pic>
        <p:nvPicPr>
          <p:cNvPr id="6" name="Picture 5"/>
          <p:cNvPicPr>
            <a:picLocks noChangeAspect="1"/>
          </p:cNvPicPr>
          <p:nvPr/>
        </p:nvPicPr>
        <p:blipFill>
          <a:blip r:embed="rId2"/>
          <a:stretch>
            <a:fillRect/>
          </a:stretch>
        </p:blipFill>
        <p:spPr>
          <a:xfrm>
            <a:off x="-1" y="6330350"/>
            <a:ext cx="12199153" cy="134124"/>
          </a:xfrm>
          <a:prstGeom prst="rect">
            <a:avLst/>
          </a:prstGeom>
        </p:spPr>
      </p:pic>
      <p:sp>
        <p:nvSpPr>
          <p:cNvPr id="2" name="Slide Number Placeholder 1"/>
          <p:cNvSpPr>
            <a:spLocks noGrp="1"/>
          </p:cNvSpPr>
          <p:nvPr>
            <p:ph type="sldNum" sz="quarter" idx="12"/>
          </p:nvPr>
        </p:nvSpPr>
        <p:spPr/>
        <p:txBody>
          <a:bodyPr/>
          <a:lstStyle/>
          <a:p>
            <a:fld id="{FD023CDC-A11A-49EE-A14C-68CB92B3A1B2}" type="slidenum">
              <a:rPr lang="en-ZA" smtClean="0"/>
              <a:t>8</a:t>
            </a:fld>
            <a:endParaRPr lang="en-ZA"/>
          </a:p>
        </p:txBody>
      </p:sp>
      <p:sp>
        <p:nvSpPr>
          <p:cNvPr id="8" name="Rectangle 7"/>
          <p:cNvSpPr/>
          <p:nvPr/>
        </p:nvSpPr>
        <p:spPr>
          <a:xfrm>
            <a:off x="1053105" y="81214"/>
            <a:ext cx="2979726" cy="523220"/>
          </a:xfrm>
          <a:prstGeom prst="rect">
            <a:avLst/>
          </a:prstGeom>
        </p:spPr>
        <p:txBody>
          <a:bodyPr wrap="none">
            <a:spAutoFit/>
          </a:bodyPr>
          <a:lstStyle/>
          <a:p>
            <a:pPr algn="ctr">
              <a:defRPr/>
            </a:pPr>
            <a:r>
              <a:rPr lang="en-US" sz="2800" b="1" dirty="0">
                <a:latin typeface="Trebuchet MS" pitchFamily="34" charset="0"/>
              </a:rPr>
              <a:t>SEDA OFFERINGS</a:t>
            </a:r>
          </a:p>
        </p:txBody>
      </p:sp>
      <p:pic>
        <p:nvPicPr>
          <p:cNvPr id="3" name="Picture 2">
            <a:extLst>
              <a:ext uri="{FF2B5EF4-FFF2-40B4-BE49-F238E27FC236}">
                <a16:creationId xmlns:a16="http://schemas.microsoft.com/office/drawing/2014/main" id="{DA189BB3-E749-99B5-158E-58781C03F23A}"/>
              </a:ext>
            </a:extLst>
          </p:cNvPr>
          <p:cNvPicPr>
            <a:picLocks noChangeAspect="1"/>
          </p:cNvPicPr>
          <p:nvPr/>
        </p:nvPicPr>
        <p:blipFill>
          <a:blip r:embed="rId4"/>
          <a:stretch>
            <a:fillRect/>
          </a:stretch>
        </p:blipFill>
        <p:spPr>
          <a:xfrm>
            <a:off x="4978240" y="1365965"/>
            <a:ext cx="2670120" cy="3533232"/>
          </a:xfrm>
          <a:prstGeom prst="rect">
            <a:avLst/>
          </a:prstGeom>
        </p:spPr>
      </p:pic>
      <p:pic>
        <p:nvPicPr>
          <p:cNvPr id="7" name="Picture 6">
            <a:extLst>
              <a:ext uri="{FF2B5EF4-FFF2-40B4-BE49-F238E27FC236}">
                <a16:creationId xmlns:a16="http://schemas.microsoft.com/office/drawing/2014/main" id="{EB254774-DEC2-F0C6-CF98-7E1F719503D9}"/>
              </a:ext>
            </a:extLst>
          </p:cNvPr>
          <p:cNvPicPr>
            <a:picLocks noChangeAspect="1"/>
          </p:cNvPicPr>
          <p:nvPr/>
        </p:nvPicPr>
        <p:blipFill>
          <a:blip r:embed="rId5"/>
          <a:stretch>
            <a:fillRect/>
          </a:stretch>
        </p:blipFill>
        <p:spPr>
          <a:xfrm>
            <a:off x="7956083" y="3820491"/>
            <a:ext cx="3757466" cy="2157412"/>
          </a:xfrm>
          <a:prstGeom prst="rect">
            <a:avLst/>
          </a:prstGeom>
        </p:spPr>
      </p:pic>
    </p:spTree>
    <p:extLst>
      <p:ext uri="{BB962C8B-B14F-4D97-AF65-F5344CB8AC3E}">
        <p14:creationId xmlns:p14="http://schemas.microsoft.com/office/powerpoint/2010/main" val="889862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fade">
                                      <p:cBhvr>
                                        <p:cTn id="17" dur="500"/>
                                        <p:tgtEl>
                                          <p:spTgt spid="11">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1">
                                            <p:txEl>
                                              <p:pRg st="1" end="1"/>
                                            </p:txEl>
                                          </p:spTgt>
                                        </p:tgtEl>
                                        <p:attrNameLst>
                                          <p:attrName>style.visibility</p:attrName>
                                        </p:attrNameLst>
                                      </p:cBhvr>
                                      <p:to>
                                        <p:strVal val="visible"/>
                                      </p:to>
                                    </p:set>
                                    <p:animEffect transition="in" filter="fade">
                                      <p:cBhvr>
                                        <p:cTn id="20" dur="500"/>
                                        <p:tgtEl>
                                          <p:spTgt spid="11">
                                            <p:txEl>
                                              <p:pRg st="1" end="1"/>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1">
                                            <p:txEl>
                                              <p:pRg st="2" end="2"/>
                                            </p:txEl>
                                          </p:spTgt>
                                        </p:tgtEl>
                                        <p:attrNameLst>
                                          <p:attrName>style.visibility</p:attrName>
                                        </p:attrNameLst>
                                      </p:cBhvr>
                                      <p:to>
                                        <p:strVal val="visible"/>
                                      </p:to>
                                    </p:set>
                                    <p:animEffect transition="in" filter="fade">
                                      <p:cBhvr>
                                        <p:cTn id="23" dur="500"/>
                                        <p:tgtEl>
                                          <p:spTgt spid="11">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1">
                                            <p:txEl>
                                              <p:pRg st="3" end="3"/>
                                            </p:txEl>
                                          </p:spTgt>
                                        </p:tgtEl>
                                        <p:attrNameLst>
                                          <p:attrName>style.visibility</p:attrName>
                                        </p:attrNameLst>
                                      </p:cBhvr>
                                      <p:to>
                                        <p:strVal val="visible"/>
                                      </p:to>
                                    </p:set>
                                    <p:animEffect transition="in" filter="fade">
                                      <p:cBhvr>
                                        <p:cTn id="26" dur="500"/>
                                        <p:tgtEl>
                                          <p:spTgt spid="11">
                                            <p:txEl>
                                              <p:pRg st="3" end="3"/>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1">
                                            <p:txEl>
                                              <p:pRg st="4" end="4"/>
                                            </p:txEl>
                                          </p:spTgt>
                                        </p:tgtEl>
                                        <p:attrNameLst>
                                          <p:attrName>style.visibility</p:attrName>
                                        </p:attrNameLst>
                                      </p:cBhvr>
                                      <p:to>
                                        <p:strVal val="visible"/>
                                      </p:to>
                                    </p:set>
                                    <p:animEffect transition="in" filter="fade">
                                      <p:cBhvr>
                                        <p:cTn id="29"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153" y="670618"/>
            <a:ext cx="12199153" cy="134124"/>
          </a:xfrm>
          <a:prstGeom prst="rect">
            <a:avLst/>
          </a:prstGeom>
        </p:spPr>
      </p:pic>
      <p:pic>
        <p:nvPicPr>
          <p:cNvPr id="5" name="Picture 4"/>
          <p:cNvPicPr>
            <a:picLocks noChangeAspect="1"/>
          </p:cNvPicPr>
          <p:nvPr/>
        </p:nvPicPr>
        <p:blipFill>
          <a:blip r:embed="rId3"/>
          <a:stretch>
            <a:fillRect/>
          </a:stretch>
        </p:blipFill>
        <p:spPr>
          <a:xfrm>
            <a:off x="96393" y="0"/>
            <a:ext cx="652329" cy="670618"/>
          </a:xfrm>
          <a:prstGeom prst="rect">
            <a:avLst/>
          </a:prstGeom>
        </p:spPr>
      </p:pic>
      <p:pic>
        <p:nvPicPr>
          <p:cNvPr id="6" name="Picture 5"/>
          <p:cNvPicPr>
            <a:picLocks noChangeAspect="1"/>
          </p:cNvPicPr>
          <p:nvPr/>
        </p:nvPicPr>
        <p:blipFill>
          <a:blip r:embed="rId2"/>
          <a:stretch>
            <a:fillRect/>
          </a:stretch>
        </p:blipFill>
        <p:spPr>
          <a:xfrm>
            <a:off x="-1" y="6330350"/>
            <a:ext cx="12199153" cy="134124"/>
          </a:xfrm>
          <a:prstGeom prst="rect">
            <a:avLst/>
          </a:prstGeom>
        </p:spPr>
      </p:pic>
      <p:sp>
        <p:nvSpPr>
          <p:cNvPr id="2" name="Slide Number Placeholder 1"/>
          <p:cNvSpPr>
            <a:spLocks noGrp="1"/>
          </p:cNvSpPr>
          <p:nvPr>
            <p:ph type="sldNum" sz="quarter" idx="12"/>
          </p:nvPr>
        </p:nvSpPr>
        <p:spPr/>
        <p:txBody>
          <a:bodyPr/>
          <a:lstStyle/>
          <a:p>
            <a:fld id="{FD023CDC-A11A-49EE-A14C-68CB92B3A1B2}" type="slidenum">
              <a:rPr lang="en-ZA" smtClean="0"/>
              <a:t>9</a:t>
            </a:fld>
            <a:endParaRPr lang="en-ZA"/>
          </a:p>
        </p:txBody>
      </p:sp>
      <p:sp>
        <p:nvSpPr>
          <p:cNvPr id="8" name="Rectangle 7"/>
          <p:cNvSpPr/>
          <p:nvPr/>
        </p:nvSpPr>
        <p:spPr>
          <a:xfrm>
            <a:off x="1029042" y="50521"/>
            <a:ext cx="2979726" cy="523220"/>
          </a:xfrm>
          <a:prstGeom prst="rect">
            <a:avLst/>
          </a:prstGeom>
        </p:spPr>
        <p:txBody>
          <a:bodyPr wrap="none">
            <a:spAutoFit/>
          </a:bodyPr>
          <a:lstStyle/>
          <a:p>
            <a:pPr algn="ctr">
              <a:defRPr/>
            </a:pPr>
            <a:r>
              <a:rPr lang="en-US" sz="2800" b="1" dirty="0">
                <a:latin typeface="Trebuchet MS" pitchFamily="34" charset="0"/>
              </a:rPr>
              <a:t>SEDA OFFERINGS</a:t>
            </a:r>
          </a:p>
        </p:txBody>
      </p:sp>
      <p:sp>
        <p:nvSpPr>
          <p:cNvPr id="11" name="Content Placeholder 2"/>
          <p:cNvSpPr txBox="1">
            <a:spLocks/>
          </p:cNvSpPr>
          <p:nvPr/>
        </p:nvSpPr>
        <p:spPr bwMode="auto">
          <a:xfrm>
            <a:off x="748722" y="830742"/>
            <a:ext cx="8468591" cy="5024557"/>
          </a:xfrm>
          <a:prstGeom prst="rect">
            <a:avLst/>
          </a:prstGeom>
          <a:noFill/>
          <a:ln w="9525">
            <a:noFill/>
            <a:miter lim="800000"/>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a:lstStyle>
            <a:lvl1pPr marL="342900" indent="-342900" algn="l" rtl="0" eaLnBrk="0" fontAlgn="base" hangingPunct="0">
              <a:spcBef>
                <a:spcPct val="20000"/>
              </a:spcBef>
              <a:spcAft>
                <a:spcPct val="0"/>
              </a:spcAft>
              <a:buClr>
                <a:schemeClr val="folHlink"/>
              </a:buClr>
              <a:buFont typeface="Wingdings" pitchFamily="2" charset="2"/>
              <a:buChar char="§"/>
              <a:defRPr sz="2000" b="1">
                <a:solidFill>
                  <a:schemeClr val="tx1"/>
                </a:solidFill>
                <a:latin typeface="DIN-Light"/>
                <a:ea typeface="+mn-ea"/>
                <a:cs typeface="+mn-cs"/>
              </a:defRPr>
            </a:lvl1pPr>
            <a:lvl2pPr marL="742950" indent="-285750" algn="l" rtl="0" eaLnBrk="0" fontAlgn="base" hangingPunct="0">
              <a:spcBef>
                <a:spcPct val="20000"/>
              </a:spcBef>
              <a:spcAft>
                <a:spcPct val="0"/>
              </a:spcAft>
              <a:buClr>
                <a:schemeClr val="folHlink"/>
              </a:buClr>
              <a:buFont typeface="Wingdings" pitchFamily="2" charset="2"/>
              <a:buChar char=""/>
              <a:defRPr sz="2800">
                <a:solidFill>
                  <a:schemeClr val="tx1"/>
                </a:solidFill>
                <a:latin typeface="DIN-Light"/>
                <a:ea typeface="+mn-ea"/>
              </a:defRPr>
            </a:lvl2pPr>
            <a:lvl3pPr marL="1143000" indent="-228600" algn="l" rtl="0" eaLnBrk="0" fontAlgn="base" hangingPunct="0">
              <a:spcBef>
                <a:spcPct val="20000"/>
              </a:spcBef>
              <a:spcAft>
                <a:spcPct val="0"/>
              </a:spcAft>
              <a:buClr>
                <a:schemeClr val="folHlink"/>
              </a:buClr>
              <a:buFont typeface="Wingdings 3" pitchFamily="18" charset="2"/>
              <a:buChar char=""/>
              <a:defRPr sz="1600">
                <a:solidFill>
                  <a:schemeClr val="tx1"/>
                </a:solidFill>
                <a:latin typeface="DIN-Light"/>
                <a:ea typeface="+mn-ea"/>
              </a:defRPr>
            </a:lvl3pPr>
            <a:lvl4pPr marL="1600200" indent="-228600" algn="l" rtl="0" eaLnBrk="0" fontAlgn="base" hangingPunct="0">
              <a:spcBef>
                <a:spcPct val="20000"/>
              </a:spcBef>
              <a:spcAft>
                <a:spcPct val="0"/>
              </a:spcAft>
              <a:buChar char="–"/>
              <a:defRPr sz="1700">
                <a:solidFill>
                  <a:schemeClr val="tx1"/>
                </a:solidFill>
                <a:latin typeface="DIN-Light"/>
                <a:ea typeface="+mn-ea"/>
              </a:defRPr>
            </a:lvl4pPr>
            <a:lvl5pPr marL="2057400" indent="-228600" algn="l" rtl="0" eaLnBrk="0" fontAlgn="base" hangingPunct="0">
              <a:spcBef>
                <a:spcPct val="20000"/>
              </a:spcBef>
              <a:spcAft>
                <a:spcPct val="0"/>
              </a:spcAft>
              <a:buChar char="»"/>
              <a:defRPr sz="1400">
                <a:solidFill>
                  <a:schemeClr val="tx1"/>
                </a:solidFill>
                <a:latin typeface="DIN-Light"/>
                <a:ea typeface="+mn-ea"/>
              </a:defRPr>
            </a:lvl5pPr>
            <a:lvl6pPr marL="2514600" indent="-228600" algn="l" rtl="0" fontAlgn="base">
              <a:spcBef>
                <a:spcPct val="20000"/>
              </a:spcBef>
              <a:spcAft>
                <a:spcPct val="0"/>
              </a:spcAft>
              <a:defRPr sz="1400">
                <a:solidFill>
                  <a:schemeClr val="tx1"/>
                </a:solidFill>
                <a:latin typeface="+mn-lt"/>
                <a:ea typeface="+mn-ea"/>
              </a:defRPr>
            </a:lvl6pPr>
            <a:lvl7pPr marL="2971800" indent="-228600" algn="l" rtl="0" fontAlgn="base">
              <a:spcBef>
                <a:spcPct val="20000"/>
              </a:spcBef>
              <a:spcAft>
                <a:spcPct val="0"/>
              </a:spcAft>
              <a:defRPr sz="1400">
                <a:solidFill>
                  <a:schemeClr val="tx1"/>
                </a:solidFill>
                <a:latin typeface="+mn-lt"/>
                <a:ea typeface="+mn-ea"/>
              </a:defRPr>
            </a:lvl7pPr>
            <a:lvl8pPr marL="3429000" indent="-228600" algn="l" rtl="0" fontAlgn="base">
              <a:spcBef>
                <a:spcPct val="20000"/>
              </a:spcBef>
              <a:spcAft>
                <a:spcPct val="0"/>
              </a:spcAft>
              <a:defRPr sz="1400">
                <a:solidFill>
                  <a:schemeClr val="tx1"/>
                </a:solidFill>
                <a:latin typeface="+mn-lt"/>
                <a:ea typeface="+mn-ea"/>
              </a:defRPr>
            </a:lvl8pPr>
            <a:lvl9pPr marL="3886200" indent="-228600" algn="l" rtl="0" fontAlgn="base">
              <a:spcBef>
                <a:spcPct val="20000"/>
              </a:spcBef>
              <a:spcAft>
                <a:spcPct val="0"/>
              </a:spcAft>
              <a:defRPr sz="1400">
                <a:solidFill>
                  <a:schemeClr val="tx1"/>
                </a:solidFill>
                <a:latin typeface="+mn-lt"/>
                <a:ea typeface="+mn-ea"/>
              </a:defRPr>
            </a:lvl9pPr>
          </a:lstStyle>
          <a:p>
            <a:pPr marL="457200" indent="-457200" eaLnBrk="1" hangingPunct="1">
              <a:spcBef>
                <a:spcPct val="50000"/>
              </a:spcBef>
              <a:buClr>
                <a:srgbClr val="FF6600"/>
              </a:buClr>
              <a:buFont typeface="+mj-lt"/>
              <a:buAutoNum type="arabicPeriod" startAt="3"/>
              <a:defRPr/>
            </a:pPr>
            <a:r>
              <a:rPr lang="en-US" b="0" dirty="0">
                <a:latin typeface="Trebuchet MS" pitchFamily="34" charset="0"/>
              </a:rPr>
              <a:t>Seda Business Build</a:t>
            </a:r>
          </a:p>
          <a:p>
            <a:pPr eaLnBrk="1" hangingPunct="1">
              <a:spcBef>
                <a:spcPct val="50000"/>
              </a:spcBef>
              <a:buClr>
                <a:srgbClr val="FF6600"/>
              </a:buClr>
              <a:defRPr/>
            </a:pPr>
            <a:r>
              <a:rPr lang="en-US" b="0" dirty="0">
                <a:latin typeface="Trebuchet MS" pitchFamily="34" charset="0"/>
              </a:rPr>
              <a:t>Capacity Building Systems</a:t>
            </a:r>
          </a:p>
          <a:p>
            <a:pPr eaLnBrk="1" hangingPunct="1">
              <a:spcBef>
                <a:spcPct val="50000"/>
              </a:spcBef>
              <a:buClr>
                <a:srgbClr val="FF6600"/>
              </a:buClr>
              <a:defRPr/>
            </a:pPr>
            <a:r>
              <a:rPr lang="en-US" b="0" dirty="0">
                <a:latin typeface="Trebuchet MS" pitchFamily="34" charset="0"/>
              </a:rPr>
              <a:t>Mentorship</a:t>
            </a:r>
          </a:p>
          <a:p>
            <a:pPr eaLnBrk="1" hangingPunct="1">
              <a:spcBef>
                <a:spcPct val="50000"/>
              </a:spcBef>
              <a:buClr>
                <a:srgbClr val="FF6600"/>
              </a:buClr>
              <a:defRPr/>
            </a:pPr>
            <a:r>
              <a:rPr lang="en-US" b="0" dirty="0">
                <a:latin typeface="Trebuchet MS" pitchFamily="34" charset="0"/>
              </a:rPr>
              <a:t>Tender Advice/Procurement</a:t>
            </a:r>
          </a:p>
          <a:p>
            <a:pPr eaLnBrk="1" hangingPunct="1">
              <a:spcBef>
                <a:spcPct val="50000"/>
              </a:spcBef>
              <a:buClr>
                <a:srgbClr val="FF6600"/>
              </a:buClr>
              <a:defRPr/>
            </a:pPr>
            <a:r>
              <a:rPr lang="en-US" b="0" dirty="0">
                <a:latin typeface="Trebuchet MS" pitchFamily="34" charset="0"/>
              </a:rPr>
              <a:t>Export Readiness</a:t>
            </a:r>
          </a:p>
          <a:p>
            <a:pPr eaLnBrk="1" hangingPunct="1">
              <a:spcBef>
                <a:spcPct val="50000"/>
              </a:spcBef>
              <a:buClr>
                <a:srgbClr val="FF6600"/>
              </a:buClr>
              <a:defRPr/>
            </a:pPr>
            <a:r>
              <a:rPr lang="en-US" b="0" dirty="0">
                <a:latin typeface="Trebuchet MS" pitchFamily="34" charset="0"/>
              </a:rPr>
              <a:t>Franchising</a:t>
            </a:r>
          </a:p>
          <a:p>
            <a:pPr marL="0" indent="0" eaLnBrk="1" hangingPunct="1">
              <a:spcBef>
                <a:spcPct val="50000"/>
              </a:spcBef>
              <a:buClr>
                <a:srgbClr val="FF6600"/>
              </a:buClr>
              <a:buNone/>
              <a:defRPr/>
            </a:pPr>
            <a:endParaRPr lang="en-US" b="0" dirty="0">
              <a:latin typeface="Trebuchet MS" pitchFamily="34" charset="0"/>
            </a:endParaRPr>
          </a:p>
          <a:p>
            <a:pPr marL="0" indent="0" eaLnBrk="1" hangingPunct="1">
              <a:lnSpc>
                <a:spcPct val="80000"/>
              </a:lnSpc>
              <a:spcBef>
                <a:spcPct val="50000"/>
              </a:spcBef>
              <a:buClr>
                <a:srgbClr val="FF6600"/>
              </a:buClr>
              <a:buNone/>
              <a:defRPr/>
            </a:pPr>
            <a:endParaRPr lang="en-ZA" sz="2200" b="0" dirty="0">
              <a:solidFill>
                <a:prstClr val="black"/>
              </a:solidFill>
              <a:latin typeface="Trebuchet MS" pitchFamily="34" charset="0"/>
            </a:endParaRPr>
          </a:p>
          <a:p>
            <a:pPr marL="0" indent="0" eaLnBrk="1" hangingPunct="1">
              <a:lnSpc>
                <a:spcPct val="80000"/>
              </a:lnSpc>
              <a:spcBef>
                <a:spcPct val="50000"/>
              </a:spcBef>
              <a:buClr>
                <a:srgbClr val="FF6600"/>
              </a:buClr>
              <a:buNone/>
              <a:defRPr/>
            </a:pPr>
            <a:endParaRPr lang="en-ZA" sz="2200" b="0" dirty="0">
              <a:solidFill>
                <a:prstClr val="black"/>
              </a:solidFill>
              <a:latin typeface="Trebuchet MS" pitchFamily="34" charset="0"/>
            </a:endParaRPr>
          </a:p>
          <a:p>
            <a:pPr eaLnBrk="1" hangingPunct="1">
              <a:lnSpc>
                <a:spcPct val="80000"/>
              </a:lnSpc>
              <a:spcBef>
                <a:spcPct val="50000"/>
              </a:spcBef>
              <a:buClr>
                <a:srgbClr val="FF6600"/>
              </a:buClr>
              <a:defRPr/>
            </a:pPr>
            <a:endParaRPr lang="en-US" sz="2200" b="0" dirty="0">
              <a:solidFill>
                <a:prstClr val="black"/>
              </a:solidFill>
              <a:latin typeface="Trebuchet MS" pitchFamily="34" charset="0"/>
            </a:endParaRPr>
          </a:p>
          <a:p>
            <a:pPr marL="0" indent="0" eaLnBrk="1" hangingPunct="1">
              <a:spcBef>
                <a:spcPct val="50000"/>
              </a:spcBef>
              <a:buClr>
                <a:srgbClr val="FF6600"/>
              </a:buClr>
              <a:buNone/>
              <a:defRPr/>
            </a:pPr>
            <a:r>
              <a:rPr lang="en-ZA" sz="1100" b="0" dirty="0">
                <a:latin typeface="Trebuchet MS" pitchFamily="34" charset="0"/>
              </a:rPr>
              <a:t>      </a:t>
            </a:r>
          </a:p>
        </p:txBody>
      </p:sp>
      <p:pic>
        <p:nvPicPr>
          <p:cNvPr id="3" name="Picture 2">
            <a:extLst>
              <a:ext uri="{FF2B5EF4-FFF2-40B4-BE49-F238E27FC236}">
                <a16:creationId xmlns:a16="http://schemas.microsoft.com/office/drawing/2014/main" id="{FFDE971D-1B6F-ED11-0AE3-FF510566C77D}"/>
              </a:ext>
            </a:extLst>
          </p:cNvPr>
          <p:cNvPicPr>
            <a:picLocks noChangeAspect="1"/>
          </p:cNvPicPr>
          <p:nvPr/>
        </p:nvPicPr>
        <p:blipFill>
          <a:blip r:embed="rId4"/>
          <a:stretch>
            <a:fillRect/>
          </a:stretch>
        </p:blipFill>
        <p:spPr>
          <a:xfrm>
            <a:off x="7859693" y="830742"/>
            <a:ext cx="3999647" cy="3464935"/>
          </a:xfrm>
          <a:prstGeom prst="rect">
            <a:avLst/>
          </a:prstGeom>
        </p:spPr>
      </p:pic>
      <p:pic>
        <p:nvPicPr>
          <p:cNvPr id="7" name="Picture 6">
            <a:extLst>
              <a:ext uri="{FF2B5EF4-FFF2-40B4-BE49-F238E27FC236}">
                <a16:creationId xmlns:a16="http://schemas.microsoft.com/office/drawing/2014/main" id="{63B3258E-BD75-FCD2-E3A4-0E4AA18C991A}"/>
              </a:ext>
            </a:extLst>
          </p:cNvPr>
          <p:cNvPicPr>
            <a:picLocks noChangeAspect="1"/>
          </p:cNvPicPr>
          <p:nvPr/>
        </p:nvPicPr>
        <p:blipFill>
          <a:blip r:embed="rId5"/>
          <a:stretch>
            <a:fillRect/>
          </a:stretch>
        </p:blipFill>
        <p:spPr>
          <a:xfrm>
            <a:off x="4933300" y="825425"/>
            <a:ext cx="3015588" cy="2784382"/>
          </a:xfrm>
          <a:prstGeom prst="rect">
            <a:avLst/>
          </a:prstGeom>
        </p:spPr>
      </p:pic>
      <p:pic>
        <p:nvPicPr>
          <p:cNvPr id="9" name="Picture 8">
            <a:extLst>
              <a:ext uri="{FF2B5EF4-FFF2-40B4-BE49-F238E27FC236}">
                <a16:creationId xmlns:a16="http://schemas.microsoft.com/office/drawing/2014/main" id="{CBE39016-1C67-A032-5381-2AED03A167CC}"/>
              </a:ext>
            </a:extLst>
          </p:cNvPr>
          <p:cNvPicPr>
            <a:picLocks noChangeAspect="1"/>
          </p:cNvPicPr>
          <p:nvPr/>
        </p:nvPicPr>
        <p:blipFill>
          <a:blip r:embed="rId6"/>
          <a:stretch>
            <a:fillRect/>
          </a:stretch>
        </p:blipFill>
        <p:spPr>
          <a:xfrm>
            <a:off x="4933300" y="3523669"/>
            <a:ext cx="4448305" cy="2725861"/>
          </a:xfrm>
          <a:prstGeom prst="rect">
            <a:avLst/>
          </a:prstGeom>
        </p:spPr>
      </p:pic>
    </p:spTree>
    <p:extLst>
      <p:ext uri="{BB962C8B-B14F-4D97-AF65-F5344CB8AC3E}">
        <p14:creationId xmlns:p14="http://schemas.microsoft.com/office/powerpoint/2010/main" val="582611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1">
                                            <p:txEl>
                                              <p:pRg st="0" end="0"/>
                                            </p:txEl>
                                          </p:spTgt>
                                        </p:tgtEl>
                                        <p:attrNameLst>
                                          <p:attrName>style.visibility</p:attrName>
                                        </p:attrNameLst>
                                      </p:cBhvr>
                                      <p:to>
                                        <p:strVal val="visible"/>
                                      </p:to>
                                    </p:set>
                                    <p:anim calcmode="lin" valueType="num">
                                      <p:cBhvr additive="base">
                                        <p:cTn id="28"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11">
                                            <p:txEl>
                                              <p:pRg st="1" end="1"/>
                                            </p:txEl>
                                          </p:spTgt>
                                        </p:tgtEl>
                                        <p:attrNameLst>
                                          <p:attrName>style.visibility</p:attrName>
                                        </p:attrNameLst>
                                      </p:cBhvr>
                                      <p:to>
                                        <p:strVal val="visible"/>
                                      </p:to>
                                    </p:set>
                                    <p:anim calcmode="lin" valueType="num">
                                      <p:cBhvr additive="base">
                                        <p:cTn id="32"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1">
                                            <p:txEl>
                                              <p:pRg st="1" end="1"/>
                                            </p:txEl>
                                          </p:spTgt>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11">
                                            <p:txEl>
                                              <p:pRg st="2" end="2"/>
                                            </p:txEl>
                                          </p:spTgt>
                                        </p:tgtEl>
                                        <p:attrNameLst>
                                          <p:attrName>style.visibility</p:attrName>
                                        </p:attrNameLst>
                                      </p:cBhvr>
                                      <p:to>
                                        <p:strVal val="visible"/>
                                      </p:to>
                                    </p:set>
                                    <p:anim calcmode="lin" valueType="num">
                                      <p:cBhvr additive="base">
                                        <p:cTn id="36"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11">
                                            <p:txEl>
                                              <p:pRg st="2" end="2"/>
                                            </p:txEl>
                                          </p:spTgt>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11">
                                            <p:txEl>
                                              <p:pRg st="3" end="3"/>
                                            </p:txEl>
                                          </p:spTgt>
                                        </p:tgtEl>
                                        <p:attrNameLst>
                                          <p:attrName>style.visibility</p:attrName>
                                        </p:attrNameLst>
                                      </p:cBhvr>
                                      <p:to>
                                        <p:strVal val="visible"/>
                                      </p:to>
                                    </p:set>
                                    <p:anim calcmode="lin" valueType="num">
                                      <p:cBhvr additive="base">
                                        <p:cTn id="40"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11">
                                            <p:txEl>
                                              <p:pRg st="3" end="3"/>
                                            </p:txEl>
                                          </p:spTgt>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11">
                                            <p:txEl>
                                              <p:pRg st="4" end="4"/>
                                            </p:txEl>
                                          </p:spTgt>
                                        </p:tgtEl>
                                        <p:attrNameLst>
                                          <p:attrName>style.visibility</p:attrName>
                                        </p:attrNameLst>
                                      </p:cBhvr>
                                      <p:to>
                                        <p:strVal val="visible"/>
                                      </p:to>
                                    </p:set>
                                    <p:anim calcmode="lin" valueType="num">
                                      <p:cBhvr additive="base">
                                        <p:cTn id="44"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11">
                                            <p:txEl>
                                              <p:pRg st="4" end="4"/>
                                            </p:txEl>
                                          </p:spTgt>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11">
                                            <p:txEl>
                                              <p:pRg st="5" end="5"/>
                                            </p:txEl>
                                          </p:spTgt>
                                        </p:tgtEl>
                                        <p:attrNameLst>
                                          <p:attrName>style.visibility</p:attrName>
                                        </p:attrNameLst>
                                      </p:cBhvr>
                                      <p:to>
                                        <p:strVal val="visible"/>
                                      </p:to>
                                    </p:set>
                                    <p:anim calcmode="lin" valueType="num">
                                      <p:cBhvr additive="base">
                                        <p:cTn id="48" dur="500" fill="hold"/>
                                        <p:tgtEl>
                                          <p:spTgt spid="11">
                                            <p:txEl>
                                              <p:pRg st="5" end="5"/>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11">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none">
        <a:spAutoFit/>
      </a:bodyPr>
      <a:lstStyle>
        <a:defPPr algn="ctr">
          <a:defRPr b="1" dirty="0">
            <a:solidFill>
              <a:schemeClr val="accent2"/>
            </a:solidFill>
            <a:latin typeface="Trebuchet MS" pitchFamily="34" charset="0"/>
          </a:defRPr>
        </a:defPPr>
      </a:lstStyle>
    </a:spDef>
    <a:txDef>
      <a:spPr bwMode="auto">
        <a:noFill/>
        <a:ln w="9525">
          <a:noFill/>
          <a:miter lim="800000"/>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a:spPr>
      <a:bodyPr/>
      <a:lstStyle>
        <a:defPPr eaLnBrk="1" hangingPunct="1">
          <a:spcBef>
            <a:spcPct val="50000"/>
          </a:spcBef>
          <a:buClr>
            <a:srgbClr val="FF6600"/>
          </a:buClr>
          <a:defRPr sz="1800" b="0" dirty="0">
            <a:latin typeface="Trebuchet MS"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31787</TotalTime>
  <Words>1297</Words>
  <Application>Microsoft Office PowerPoint</Application>
  <PresentationFormat>Widescreen</PresentationFormat>
  <Paragraphs>242</Paragraphs>
  <Slides>18</Slides>
  <Notes>0</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18</vt:i4>
      </vt:variant>
    </vt:vector>
  </HeadingPairs>
  <TitlesOfParts>
    <vt:vector size="28" baseType="lpstr">
      <vt:lpstr>Arial</vt:lpstr>
      <vt:lpstr>Calibri</vt:lpstr>
      <vt:lpstr>Calibri Light</vt:lpstr>
      <vt:lpstr>din</vt:lpstr>
      <vt:lpstr>din bold</vt:lpstr>
      <vt:lpstr>DIN-Light</vt:lpstr>
      <vt:lpstr>Trebuchet MS</vt:lpstr>
      <vt:lpstr>Wingdings</vt:lpstr>
      <vt:lpstr>Office Theme</vt:lpstr>
      <vt:lpstr>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Beverley Kgame - NO</dc:creator>
  <cp:lastModifiedBy>October, Bjorn</cp:lastModifiedBy>
  <cp:revision>207</cp:revision>
  <cp:lastPrinted>2017-06-15T06:07:19Z</cp:lastPrinted>
  <dcterms:created xsi:type="dcterms:W3CDTF">2016-08-15T09:46:54Z</dcterms:created>
  <dcterms:modified xsi:type="dcterms:W3CDTF">2024-05-17T10:59:32Z</dcterms:modified>
</cp:coreProperties>
</file>