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  <p:sldId id="285" r:id="rId4"/>
    <p:sldId id="286" r:id="rId5"/>
    <p:sldId id="287" r:id="rId6"/>
    <p:sldId id="288" r:id="rId7"/>
    <p:sldId id="309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307" r:id="rId26"/>
    <p:sldId id="30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2" autoAdjust="0"/>
    <p:restoredTop sz="94660"/>
  </p:normalViewPr>
  <p:slideViewPr>
    <p:cSldViewPr snapToGrid="0">
      <p:cViewPr varScale="1">
        <p:scale>
          <a:sx n="48" d="100"/>
          <a:sy n="48" d="100"/>
        </p:scale>
        <p:origin x="72" y="4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04BC4-EB44-46F3-8966-50054E441E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8C90E6-6696-43A1-B2D4-BE8AB40281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E15F9-5B2A-4C2B-9E3A-9E15CD3D3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F1B893-F92F-4354-8A58-AEF1FE58F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30F54D-77A5-4BB5-8664-EB0F2691A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9005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BC419-C7DB-4120-B60B-A567852603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1DE823-EA9D-49D4-B0B4-E34F0EAE7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442687-83D9-40D5-9F38-66607DE69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4E827E-B68E-4589-B85F-386680EC9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5DCBFF-F1EE-45C1-95F0-013E46188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560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2939BD-0244-49FD-89E1-F919AEA169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012B05-049F-4A8D-B159-9999F939B4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F95130-9E36-499D-ACA7-8EA50E630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0C757-F595-48B5-A379-B2B5ECF48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A80867-7503-4055-B95D-DE9BB090A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189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197631-023C-467E-AD82-D2D77E2F0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236175-6D99-4048-9846-EE885D1EDB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4DBC6-41AD-43B9-818C-43B4DCBB1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9DCAB5-46BB-4D68-93AF-ACABF7A840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239D31-91B3-4BCE-BECF-E815CD9A8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943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B63208-6581-4F3B-8160-8B84B8F44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6276A9-35B4-40C8-BF03-0361712691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44AE6F-80CC-471C-BE96-FC4AC644DD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3557AC-0DAD-43D3-95E4-DEEC08D13B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FAD374-3A19-411E-8B69-4DA45CF15A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997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AE278-BA46-4373-A5B2-0893B81C5A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E09B4F-1E77-4DE9-8486-C80847F380E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AD5E66-CA4A-45D0-BA1F-D77E2B7325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A04E36-EB6B-4A7C-A9C8-C2012F7096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D144B6-03B1-4000-A197-49EBC7F78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99150F-2BE9-417D-AB64-A4AA03211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444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14038-0F9F-47CF-96C8-A1AF23854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9F28FA-6874-4A4F-B322-CEC590760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382661-AF25-4611-9127-71F4905E86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E70415-B362-4C5F-8A89-6EC2CA9F7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28E0B4-001C-41C5-B393-5DC2ED8B01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42B24FC-1D60-4FEF-B6B0-FCA5609EBB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4F0FD0A-36E9-41A1-8655-F1A0A2F766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ECE50E-6F8D-4C31-9A07-53BE9F1F3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8158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8F506-BE64-4E10-8058-61845C345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C46B7A-BA73-4C56-96C5-D0C9DBC61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9CCC938-47AE-47A0-8B5B-E161538C1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940B1F-DB5B-4255-B1E9-CCD57BA26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490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BBCC977-A35D-418C-86C7-CF8B810E3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583BF0-462A-4B6D-9651-B3CD5BBA7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815DBE-6A53-4841-BA28-531196EF35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1213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72488-5673-48C8-BCB2-8A55936C01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D52432-C008-4DF1-8AFA-F8DE5CD53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CA98749-AFC4-4C40-B6C2-D5CF2E20FD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D3D0B3-D816-483B-956A-E40EF6F61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90A154-79E0-491E-A283-A4AA18FB0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E448BE5-1B4A-4C12-BADD-755786DC1E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116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F2A00-8F35-443C-AA27-EE9404631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E423FF-B7EA-4360-9C0A-274CB879AA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697BA3-6024-4D62-A3BA-DD95DAFF6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EC4AF3-67BC-4584-9806-FC1F12D4B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F69AC8-1973-4D32-B9C8-83396E3A81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FD7E75-7B27-4240-BA0F-835520167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41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D74C22-6517-4222-B2BA-F046A7D3F0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36A8C0-494F-416A-ABA4-00FE97F014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E335B4-7F57-4934-AC6E-31BDA1119A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405C3-A457-4207-BE91-2891924883A2}" type="datetimeFigureOut">
              <a:rPr lang="en-US" smtClean="0"/>
              <a:t>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D7DEBB-90F2-4604-9493-AE8416C37B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058B14-F0CF-4428-82EE-4436BAD614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ED41A-5082-44E6-9AEE-C8A6C1386B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1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westerncapecollab.collaboratoronline.com/SignIn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esterncape.collaboratoronline.com/EventFilmManagement/Films/default.asp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esterncape.collaboratoronline.com/default.asp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690B38-29C4-46FB-AE2D-2FDA5181BED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ZA" sz="8000" b="1" dirty="0">
                <a:solidFill>
                  <a:schemeClr val="accent5">
                    <a:lumMod val="50000"/>
                  </a:schemeClr>
                </a:solidFill>
              </a:rPr>
              <a:t>FILM APPLICATION</a:t>
            </a:r>
            <a:endParaRPr lang="en-US" sz="8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96C430-AB26-4663-B0EB-0F910B77A9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58C8C7-8409-4D0C-9170-0205493E2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15" y="164237"/>
            <a:ext cx="3736021" cy="95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E61E01B-E107-4FD9-897A-D407CC4944D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792" y="5692462"/>
            <a:ext cx="2334062" cy="11655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76367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118C8-5FB2-4F82-BA32-E325151404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40D96A8-8F0C-41B7-BDC8-53786CF3C3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544260AF-20EF-42D6-B2A4-BFE0610D8BE8}"/>
              </a:ext>
            </a:extLst>
          </p:cNvPr>
          <p:cNvSpPr/>
          <p:nvPr/>
        </p:nvSpPr>
        <p:spPr>
          <a:xfrm>
            <a:off x="10227272" y="1690688"/>
            <a:ext cx="1659928" cy="601317"/>
          </a:xfrm>
          <a:prstGeom prst="wedgeRoundRectCallout">
            <a:avLst>
              <a:gd name="adj1" fmla="val -71314"/>
              <a:gd name="adj2" fmla="val 76489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Register Film Company Details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06051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C7D5A1-F5FE-4368-ABD8-D03165506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9220255B-52B3-487F-B550-20C984188A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410634" cy="6977575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110628A8-B4C0-429B-B5B3-3FCF39FBF21E}"/>
              </a:ext>
            </a:extLst>
          </p:cNvPr>
          <p:cNvSpPr/>
          <p:nvPr/>
        </p:nvSpPr>
        <p:spPr>
          <a:xfrm>
            <a:off x="7669603" y="4033472"/>
            <a:ext cx="4111580" cy="869832"/>
          </a:xfrm>
          <a:prstGeom prst="wedgeRoundRectCallout">
            <a:avLst>
              <a:gd name="adj1" fmla="val -76806"/>
              <a:gd name="adj2" fmla="val -27092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Complete all related fields. Multiple email addresses can be entered use ; if more than one applicable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6060602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79127-40B2-41B3-B820-C1146EEC5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8545A35-D62C-45D2-8126-57EB0F9896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88CCC94D-4753-4309-B73C-E99EC39ED5B6}"/>
              </a:ext>
            </a:extLst>
          </p:cNvPr>
          <p:cNvSpPr/>
          <p:nvPr/>
        </p:nvSpPr>
        <p:spPr>
          <a:xfrm>
            <a:off x="9034578" y="3875501"/>
            <a:ext cx="2216518" cy="1226587"/>
          </a:xfrm>
          <a:prstGeom prst="wedgeRoundRectCallout">
            <a:avLst>
              <a:gd name="adj1" fmla="val -76806"/>
              <a:gd name="adj2" fmla="val -27092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The new Registered Company will display on the list</a:t>
            </a:r>
            <a:endParaRPr lang="en-US" sz="1600" b="1" dirty="0"/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72085D5C-19F7-4057-BEBB-EFB0DF07EA94}"/>
              </a:ext>
            </a:extLst>
          </p:cNvPr>
          <p:cNvSpPr/>
          <p:nvPr/>
        </p:nvSpPr>
        <p:spPr>
          <a:xfrm>
            <a:off x="251791" y="4013443"/>
            <a:ext cx="1610233" cy="836853"/>
          </a:xfrm>
          <a:prstGeom prst="wedgeRoundRectCallout">
            <a:avLst>
              <a:gd name="adj1" fmla="val 79706"/>
              <a:gd name="adj2" fmla="val -62354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Click on this button to open the dropdown</a:t>
            </a:r>
            <a:endParaRPr lang="en-US" sz="1600" b="1" dirty="0"/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B5249A7D-295C-4757-BABC-7AE46BB5D21C}"/>
              </a:ext>
            </a:extLst>
          </p:cNvPr>
          <p:cNvSpPr/>
          <p:nvPr/>
        </p:nvSpPr>
        <p:spPr>
          <a:xfrm>
            <a:off x="5642021" y="4488794"/>
            <a:ext cx="2486486" cy="1226587"/>
          </a:xfrm>
          <a:prstGeom prst="wedgeRoundRectCallout">
            <a:avLst>
              <a:gd name="adj1" fmla="val -76806"/>
              <a:gd name="adj2" fmla="val -27092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Select Register Application to Film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8175106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B1E49B-F4B6-4B6A-8DE3-B489F7548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A3D729B-736C-4719-8317-052EB86754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0E1CC753-FE24-415A-B4D6-EF34FFE11735}"/>
              </a:ext>
            </a:extLst>
          </p:cNvPr>
          <p:cNvSpPr/>
          <p:nvPr/>
        </p:nvSpPr>
        <p:spPr>
          <a:xfrm>
            <a:off x="8014159" y="2417762"/>
            <a:ext cx="3077911" cy="601317"/>
          </a:xfrm>
          <a:prstGeom prst="wedgeRoundRectCallout">
            <a:avLst>
              <a:gd name="adj1" fmla="val -69917"/>
              <a:gd name="adj2" fmla="val -31500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Select the applicable municipal Area</a:t>
            </a:r>
            <a:endParaRPr lang="en-US" sz="1600" b="1" dirty="0"/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4BE2103A-4394-4DC2-8F1A-4D3DC0B2D115}"/>
              </a:ext>
            </a:extLst>
          </p:cNvPr>
          <p:cNvSpPr/>
          <p:nvPr/>
        </p:nvSpPr>
        <p:spPr>
          <a:xfrm>
            <a:off x="6263169" y="3372368"/>
            <a:ext cx="3501980" cy="601317"/>
          </a:xfrm>
          <a:prstGeom prst="wedgeRoundRectCallout">
            <a:avLst>
              <a:gd name="adj1" fmla="val -70751"/>
              <a:gd name="adj2" fmla="val 19189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Company details will be entered automatically</a:t>
            </a:r>
            <a:endParaRPr lang="en-US" sz="1600" b="1" dirty="0"/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E3DF6349-62A1-4E36-A3E4-C435FD9F6891}"/>
              </a:ext>
            </a:extLst>
          </p:cNvPr>
          <p:cNvSpPr/>
          <p:nvPr/>
        </p:nvSpPr>
        <p:spPr>
          <a:xfrm>
            <a:off x="7616594" y="4449330"/>
            <a:ext cx="3077911" cy="864792"/>
          </a:xfrm>
          <a:prstGeom prst="wedgeRoundRectCallout">
            <a:avLst>
              <a:gd name="adj1" fmla="val -92547"/>
              <a:gd name="adj2" fmla="val -31500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Ensure email address are correct, all notifications will be send to this address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9790630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E7E83-5414-4B3E-AF8B-36E73DDC5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E3711CA-E017-4A7C-BECE-501E7532CA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87923"/>
            <a:ext cx="12510721" cy="7033846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B2AD411-6265-42B7-B9EB-F5B05F67B76A}"/>
              </a:ext>
            </a:extLst>
          </p:cNvPr>
          <p:cNvSpPr/>
          <p:nvPr/>
        </p:nvSpPr>
        <p:spPr>
          <a:xfrm>
            <a:off x="7921394" y="1690688"/>
            <a:ext cx="2786363" cy="601317"/>
          </a:xfrm>
          <a:prstGeom prst="wedgeRoundRectCallout">
            <a:avLst>
              <a:gd name="adj1" fmla="val -76806"/>
              <a:gd name="adj2" fmla="val -27092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Give a description of what will happen at the shoot</a:t>
            </a:r>
            <a:endParaRPr lang="en-US" sz="1600" b="1" dirty="0"/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55B5F023-2A12-4A71-9A8C-B664E47CBD10}"/>
              </a:ext>
            </a:extLst>
          </p:cNvPr>
          <p:cNvSpPr/>
          <p:nvPr/>
        </p:nvSpPr>
        <p:spPr>
          <a:xfrm>
            <a:off x="6655811" y="3733760"/>
            <a:ext cx="2786363" cy="601317"/>
          </a:xfrm>
          <a:prstGeom prst="wedgeRoundRectCallout">
            <a:avLst>
              <a:gd name="adj1" fmla="val -76806"/>
              <a:gd name="adj2" fmla="val -27092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Specify Dates</a:t>
            </a:r>
            <a:endParaRPr lang="en-US" sz="1600" b="1" dirty="0"/>
          </a:p>
        </p:txBody>
      </p:sp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DBCDD7C5-60BD-4F77-BDEA-23ECB9DDC26E}"/>
              </a:ext>
            </a:extLst>
          </p:cNvPr>
          <p:cNvSpPr/>
          <p:nvPr/>
        </p:nvSpPr>
        <p:spPr>
          <a:xfrm>
            <a:off x="5509498" y="5476173"/>
            <a:ext cx="2786363" cy="601317"/>
          </a:xfrm>
          <a:prstGeom prst="wedgeRoundRectCallout">
            <a:avLst>
              <a:gd name="adj1" fmla="val -106769"/>
              <a:gd name="adj2" fmla="val 54451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Alternative dates if Weather does not allow shooting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4632737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C89C2-5D7E-4D08-AE1B-5A98AE4DD4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5FBBD23-C004-4E2B-897D-EB23AC9772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9778E936-8BE0-457C-882A-A99BC37A1CCB}"/>
              </a:ext>
            </a:extLst>
          </p:cNvPr>
          <p:cNvSpPr/>
          <p:nvPr/>
        </p:nvSpPr>
        <p:spPr>
          <a:xfrm>
            <a:off x="2362107" y="1690688"/>
            <a:ext cx="3296571" cy="601317"/>
          </a:xfrm>
          <a:prstGeom prst="wedgeRoundRectCallout">
            <a:avLst>
              <a:gd name="adj1" fmla="val -86052"/>
              <a:gd name="adj2" fmla="val -179158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Complete information on each tab</a:t>
            </a:r>
            <a:endParaRPr lang="en-US" sz="1600" b="1" dirty="0"/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046DC083-9807-4B9D-A34D-263465CEDA05}"/>
              </a:ext>
            </a:extLst>
          </p:cNvPr>
          <p:cNvSpPr/>
          <p:nvPr/>
        </p:nvSpPr>
        <p:spPr>
          <a:xfrm>
            <a:off x="7280030" y="1690688"/>
            <a:ext cx="2549863" cy="901975"/>
          </a:xfrm>
          <a:prstGeom prst="wedgeRoundRectCallout">
            <a:avLst>
              <a:gd name="adj1" fmla="val -86052"/>
              <a:gd name="adj2" fmla="val -98350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Give a indication of time schedule per location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6759374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EF0DE-1D16-48E9-9569-CA787F2CE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B8D6220D-37D2-4187-82B3-CDDC46A418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28ADA92E-668B-4C9D-82BF-0D6195A088F3}"/>
              </a:ext>
            </a:extLst>
          </p:cNvPr>
          <p:cNvSpPr/>
          <p:nvPr/>
        </p:nvSpPr>
        <p:spPr>
          <a:xfrm>
            <a:off x="7517203" y="3372368"/>
            <a:ext cx="3296571" cy="601317"/>
          </a:xfrm>
          <a:prstGeom prst="wedgeRoundRectCallout">
            <a:avLst>
              <a:gd name="adj1" fmla="val -69168"/>
              <a:gd name="adj2" fmla="val -68965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Specify if structures are applicable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6052830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151A7-195B-4047-AD03-727E0766C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D7416C8-EC0C-4739-9BB0-F034A230A4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504AA18C-2621-4829-8AC0-0ADB7594047D}"/>
              </a:ext>
            </a:extLst>
          </p:cNvPr>
          <p:cNvSpPr/>
          <p:nvPr/>
        </p:nvSpPr>
        <p:spPr>
          <a:xfrm>
            <a:off x="7543707" y="4486897"/>
            <a:ext cx="3296571" cy="601317"/>
          </a:xfrm>
          <a:prstGeom prst="wedgeRoundRectCallout">
            <a:avLst>
              <a:gd name="adj1" fmla="val -85248"/>
              <a:gd name="adj2" fmla="val -128469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Specify if Noise are </a:t>
            </a:r>
            <a:r>
              <a:rPr lang="en-ZA" sz="1600" b="1" dirty="0" err="1"/>
              <a:t>appicable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689207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88D56-3F9B-4540-A71B-5E807EB68A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0188FE2-AE01-464B-9767-198F628A13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0CECEC71-F62C-453C-A3BA-53FF5CC1F9D9}"/>
              </a:ext>
            </a:extLst>
          </p:cNvPr>
          <p:cNvSpPr/>
          <p:nvPr/>
        </p:nvSpPr>
        <p:spPr>
          <a:xfrm>
            <a:off x="6801585" y="5003732"/>
            <a:ext cx="2315911" cy="601317"/>
          </a:xfrm>
          <a:prstGeom prst="wedgeRoundRectCallout">
            <a:avLst>
              <a:gd name="adj1" fmla="val -86052"/>
              <a:gd name="adj2" fmla="val -179158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Will an aircraft be used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2541715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312317-C4E8-4F0C-8D33-AA19C4615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95D213C-6FD5-4E00-8F57-2883A9348B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00E0C1F-8AD7-4E78-A5C4-74F7A80278A7}"/>
              </a:ext>
            </a:extLst>
          </p:cNvPr>
          <p:cNvSpPr/>
          <p:nvPr/>
        </p:nvSpPr>
        <p:spPr>
          <a:xfrm>
            <a:off x="5396855" y="2234027"/>
            <a:ext cx="3296571" cy="601317"/>
          </a:xfrm>
          <a:prstGeom prst="wedgeRoundRectCallout">
            <a:avLst>
              <a:gd name="adj1" fmla="val -86052"/>
              <a:gd name="adj2" fmla="val -179158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Animals and Nature related questions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44103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7BF03A-AD33-40F9-8F76-4B345DF46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630"/>
            <a:ext cx="10515600" cy="1325563"/>
          </a:xfrm>
        </p:spPr>
        <p:txBody>
          <a:bodyPr/>
          <a:lstStyle/>
          <a:p>
            <a:r>
              <a:rPr lang="en-ZA" b="1" dirty="0">
                <a:solidFill>
                  <a:schemeClr val="accent5">
                    <a:lumMod val="75000"/>
                  </a:schemeClr>
                </a:solidFill>
              </a:rPr>
              <a:t>User Registration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65C1A8-FB32-40F4-8F15-BA2B05D30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1560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Step 1: Copy link and paste into web browser</a:t>
            </a:r>
          </a:p>
          <a:p>
            <a:pPr marL="0" indent="0">
              <a:buNone/>
            </a:pPr>
            <a:r>
              <a:rPr lang="en-US" sz="1800" dirty="0">
                <a:hlinkClick r:id="rId2"/>
              </a:rPr>
              <a:t>https://westerncapecollab.collaboratoronline.com/SignIn.aspx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Step 2: Select ‘Create New Account’. </a:t>
            </a:r>
          </a:p>
          <a:p>
            <a:pPr marL="0" indent="0">
              <a:buNone/>
            </a:pPr>
            <a:r>
              <a:rPr lang="en-US" sz="1800" dirty="0"/>
              <a:t>Step 3: Complete user details. Your </a:t>
            </a:r>
            <a:r>
              <a:rPr lang="en-US" sz="1800" b="1" dirty="0"/>
              <a:t>email address </a:t>
            </a:r>
            <a:r>
              <a:rPr lang="en-US" sz="1800" dirty="0"/>
              <a:t>will be used as </a:t>
            </a:r>
            <a:r>
              <a:rPr lang="en-US" sz="1800" b="1" dirty="0"/>
              <a:t>Username</a:t>
            </a:r>
            <a:r>
              <a:rPr lang="en-US" sz="1800" dirty="0"/>
              <a:t>.</a:t>
            </a:r>
          </a:p>
          <a:p>
            <a:pPr marL="0" indent="0">
              <a:buNone/>
            </a:pPr>
            <a:r>
              <a:rPr lang="en-US" sz="1800" dirty="0"/>
              <a:t>Step 4: You will receive an email to confirm the successful creation of the user account.</a:t>
            </a:r>
          </a:p>
          <a:p>
            <a:pPr marL="0" indent="0">
              <a:buNone/>
            </a:pPr>
            <a:r>
              <a:rPr lang="en-US" sz="1800" dirty="0"/>
              <a:t>Step 5: Close all browser windows, open browser again, copy site </a:t>
            </a:r>
          </a:p>
          <a:p>
            <a:pPr marL="0" indent="0">
              <a:buNone/>
            </a:pPr>
            <a:r>
              <a:rPr lang="en-US" sz="1800" dirty="0"/>
              <a:t>and sign-in with the new username and password.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CADB75-E8E1-4D6F-A13C-35FE8719693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456" r="27065" b="38455"/>
          <a:stretch/>
        </p:blipFill>
        <p:spPr>
          <a:xfrm>
            <a:off x="2027584" y="4409714"/>
            <a:ext cx="4479234" cy="200571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E273039-B8A8-41C5-BC34-E3C15581B1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568" r="54565" b="6839"/>
          <a:stretch/>
        </p:blipFill>
        <p:spPr>
          <a:xfrm>
            <a:off x="8479317" y="3660738"/>
            <a:ext cx="2745273" cy="290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4674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DA4411-4745-4C0B-992F-E676D32F9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BC92068-C446-447D-9401-52573A71C6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1F4B7901-6504-4977-ABB0-AE60EC8EFF0C}"/>
              </a:ext>
            </a:extLst>
          </p:cNvPr>
          <p:cNvSpPr/>
          <p:nvPr/>
        </p:nvSpPr>
        <p:spPr>
          <a:xfrm>
            <a:off x="5145065" y="1690688"/>
            <a:ext cx="1534032" cy="601317"/>
          </a:xfrm>
          <a:prstGeom prst="wedgeRoundRectCallout">
            <a:avLst>
              <a:gd name="adj1" fmla="val -73958"/>
              <a:gd name="adj2" fmla="val -121858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Facilities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032618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4151E-8268-421F-95F6-35B8EAE560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825C02FC-FBE2-43C7-B2A9-B5ABC2A702D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5E629428-2CE3-41DF-A2FA-2D647926520C}"/>
              </a:ext>
            </a:extLst>
          </p:cNvPr>
          <p:cNvSpPr/>
          <p:nvPr/>
        </p:nvSpPr>
        <p:spPr>
          <a:xfrm>
            <a:off x="5966699" y="4937470"/>
            <a:ext cx="2143631" cy="747713"/>
          </a:xfrm>
          <a:prstGeom prst="wedgeRoundRectCallout">
            <a:avLst>
              <a:gd name="adj1" fmla="val -86052"/>
              <a:gd name="adj2" fmla="val -179158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Fire related questions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243135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ADFB53-4B34-49E9-A1DC-79D34CF60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6AD9A18B-5025-4436-955C-58FC4601DA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953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2661AB8-8571-4D24-959B-3802131E2003}"/>
              </a:ext>
            </a:extLst>
          </p:cNvPr>
          <p:cNvSpPr/>
          <p:nvPr/>
        </p:nvSpPr>
        <p:spPr>
          <a:xfrm>
            <a:off x="6398067" y="4221854"/>
            <a:ext cx="3296571" cy="601317"/>
          </a:xfrm>
          <a:prstGeom prst="wedgeRoundRectCallout">
            <a:avLst>
              <a:gd name="adj1" fmla="val -62736"/>
              <a:gd name="adj2" fmla="val -84392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Emergency requirements</a:t>
            </a:r>
            <a:endParaRPr lang="en-US" sz="1600" b="1" dirty="0"/>
          </a:p>
        </p:txBody>
      </p:sp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9DF45F74-F2C9-47D1-B233-93CC9E79B021}"/>
              </a:ext>
            </a:extLst>
          </p:cNvPr>
          <p:cNvSpPr/>
          <p:nvPr/>
        </p:nvSpPr>
        <p:spPr>
          <a:xfrm>
            <a:off x="1050142" y="5202514"/>
            <a:ext cx="3296571" cy="601317"/>
          </a:xfrm>
          <a:prstGeom prst="wedgeRoundRectCallout">
            <a:avLst>
              <a:gd name="adj1" fmla="val 75953"/>
              <a:gd name="adj2" fmla="val -33703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When Completed – submit the application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7054130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FF601-1295-454B-8F42-F052AF186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50420DF-5C88-46AE-B5EE-8038A774F2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6D160447-DDFD-40B3-870E-A306779D8E1B}"/>
              </a:ext>
            </a:extLst>
          </p:cNvPr>
          <p:cNvSpPr/>
          <p:nvPr/>
        </p:nvSpPr>
        <p:spPr>
          <a:xfrm>
            <a:off x="8895429" y="2413553"/>
            <a:ext cx="3296571" cy="1015447"/>
          </a:xfrm>
          <a:prstGeom prst="wedgeRoundRectCallout">
            <a:avLst>
              <a:gd name="adj1" fmla="val -63942"/>
              <a:gd name="adj2" fmla="val 94120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A list of required documentation will display, depending on the selections made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7820626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D530F-B81A-4DBC-B53B-885AF3FA8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4CE4220-8981-4262-A42B-85BEE6E495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DF4BCF96-1F88-487E-9439-68BBB104F3C4}"/>
              </a:ext>
            </a:extLst>
          </p:cNvPr>
          <p:cNvSpPr/>
          <p:nvPr/>
        </p:nvSpPr>
        <p:spPr>
          <a:xfrm>
            <a:off x="3356020" y="4659175"/>
            <a:ext cx="3296571" cy="601317"/>
          </a:xfrm>
          <a:prstGeom prst="wedgeRoundRectCallout">
            <a:avLst>
              <a:gd name="adj1" fmla="val -86052"/>
              <a:gd name="adj2" fmla="val -179158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Click on each required document to upload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69212092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69058-CFEE-4472-92F4-D4E2B9158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DA0CC6D-0507-4021-81FF-7009389D67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33C083F6-1CD4-49FB-89F2-AC6C01F44E6C}"/>
              </a:ext>
            </a:extLst>
          </p:cNvPr>
          <p:cNvSpPr/>
          <p:nvPr/>
        </p:nvSpPr>
        <p:spPr>
          <a:xfrm>
            <a:off x="6987116" y="3771279"/>
            <a:ext cx="3296571" cy="774217"/>
          </a:xfrm>
          <a:prstGeom prst="wedgeRoundRectCallout">
            <a:avLst>
              <a:gd name="adj1" fmla="val -102133"/>
              <a:gd name="adj2" fmla="val 27042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Browse to find documents on your PC and select file to b uploaded ‘SUBMIT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72495295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FE9755-5313-44C6-86CA-23308C369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2828B70-AFF9-4B81-A3CB-84522B7CA0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8FF39393-3555-4166-B584-D02B3E2218A8}"/>
              </a:ext>
            </a:extLst>
          </p:cNvPr>
          <p:cNvSpPr/>
          <p:nvPr/>
        </p:nvSpPr>
        <p:spPr>
          <a:xfrm>
            <a:off x="5052297" y="3034749"/>
            <a:ext cx="3296571" cy="3021495"/>
          </a:xfrm>
          <a:prstGeom prst="wedgeRoundRectCallout">
            <a:avLst>
              <a:gd name="adj1" fmla="val 70728"/>
              <a:gd name="adj2" fmla="val -75818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Once all documents are uploaded, it will display on the left hand site.</a:t>
            </a:r>
          </a:p>
          <a:p>
            <a:pPr algn="ctr"/>
            <a:endParaRPr lang="en-ZA" sz="1600" b="1" dirty="0"/>
          </a:p>
          <a:p>
            <a:pPr algn="ctr"/>
            <a:r>
              <a:rPr lang="en-ZA" sz="1600" b="1" dirty="0"/>
              <a:t>If no more outstanding documents are required, the application will be transferred to the municipality for Review. You will be informed via email.</a:t>
            </a:r>
          </a:p>
          <a:p>
            <a:pPr algn="ctr"/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081140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1C0BE2-A593-48BF-A9C8-6E8A6EF6C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17" y="365125"/>
            <a:ext cx="11489635" cy="1325563"/>
          </a:xfrm>
        </p:spPr>
        <p:txBody>
          <a:bodyPr/>
          <a:lstStyle/>
          <a:p>
            <a:r>
              <a:rPr lang="en-ZA" b="1" dirty="0">
                <a:solidFill>
                  <a:schemeClr val="accent5">
                    <a:lumMod val="75000"/>
                  </a:schemeClr>
                </a:solidFill>
              </a:rPr>
              <a:t>Account Setup and Company (Partner) Registration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FD4EA1-816D-4616-B637-49217D0E7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1" y="1825625"/>
            <a:ext cx="5714998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dirty="0"/>
              <a:t>Copy Link</a:t>
            </a:r>
          </a:p>
          <a:p>
            <a:pPr marL="0" indent="0">
              <a:buNone/>
            </a:pPr>
            <a:r>
              <a:rPr lang="en-US" sz="1800" u="sng" dirty="0">
                <a:solidFill>
                  <a:schemeClr val="accent1">
                    <a:lumMod val="75000"/>
                  </a:schemeClr>
                </a:solidFill>
              </a:rPr>
              <a:t>https://westerncape.collaboratoronline.com/default.aspx</a:t>
            </a:r>
          </a:p>
          <a:p>
            <a:pPr marL="0" indent="0">
              <a:buNone/>
            </a:pPr>
            <a:r>
              <a:rPr lang="en-ZA" sz="1800" dirty="0"/>
              <a:t>Step 6: When signed in go to ‘Account’.</a:t>
            </a:r>
          </a:p>
          <a:p>
            <a:pPr marL="0" indent="0">
              <a:buNone/>
            </a:pPr>
            <a:r>
              <a:rPr lang="en-ZA" sz="1800" dirty="0"/>
              <a:t>Click on the ‘Action’ button next to your Account name.</a:t>
            </a:r>
          </a:p>
          <a:p>
            <a:pPr marL="0" indent="0">
              <a:buNone/>
            </a:pPr>
            <a:r>
              <a:rPr lang="en-ZA" sz="1800" dirty="0"/>
              <a:t>Select </a:t>
            </a:r>
            <a:r>
              <a:rPr lang="en-ZA" sz="1800" b="1" dirty="0"/>
              <a:t>‘Register Partner</a:t>
            </a:r>
            <a:r>
              <a:rPr lang="en-ZA" sz="1800" dirty="0"/>
              <a:t>’ (Company) from the </a:t>
            </a:r>
          </a:p>
          <a:p>
            <a:pPr marL="0" indent="0">
              <a:buNone/>
            </a:pPr>
            <a:r>
              <a:rPr lang="en-ZA" sz="1800" dirty="0"/>
              <a:t>Drop Down Menu. This information will be reused with each allocation submitted.</a:t>
            </a:r>
          </a:p>
          <a:p>
            <a:pPr marL="0" indent="0">
              <a:buNone/>
            </a:pPr>
            <a:r>
              <a:rPr lang="en-ZA" sz="1800" dirty="0"/>
              <a:t>Step 7: Complete all fields.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A" sz="1800" dirty="0"/>
              <a:t>Company Detail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A" sz="1800" dirty="0"/>
              <a:t>Contact detail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ZA" sz="1800" dirty="0"/>
              <a:t>Service Activation (Select the service applicable to your company).</a:t>
            </a:r>
          </a:p>
          <a:p>
            <a:pPr marL="0" indent="0">
              <a:buNone/>
            </a:pPr>
            <a:r>
              <a:rPr lang="en-ZA" sz="1800" dirty="0"/>
              <a:t>When done click on </a:t>
            </a:r>
            <a:r>
              <a:rPr lang="en-ZA" sz="1800" b="1" dirty="0"/>
              <a:t>‘Submit’</a:t>
            </a:r>
            <a:endParaRPr lang="en-US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9D5537-14FE-4558-A8A1-22E6C22915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64" t="14282" r="42935" b="7261"/>
          <a:stretch/>
        </p:blipFill>
        <p:spPr>
          <a:xfrm>
            <a:off x="6096000" y="1312325"/>
            <a:ext cx="5486400" cy="537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63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6F542A2-4AA5-47E3-95CB-60D7BBBF47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73" t="11787" r="3851" b="5324"/>
          <a:stretch/>
        </p:blipFill>
        <p:spPr>
          <a:xfrm>
            <a:off x="0" y="119269"/>
            <a:ext cx="12079170" cy="5989983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B6FECAB2-DBA0-487B-85E5-D1CF2A76D5B5}"/>
              </a:ext>
            </a:extLst>
          </p:cNvPr>
          <p:cNvSpPr/>
          <p:nvPr/>
        </p:nvSpPr>
        <p:spPr>
          <a:xfrm>
            <a:off x="3110854" y="1497496"/>
            <a:ext cx="1921565" cy="578127"/>
          </a:xfrm>
          <a:prstGeom prst="wedgeRoundRectCallout">
            <a:avLst>
              <a:gd name="adj1" fmla="val -51178"/>
              <a:gd name="adj2" fmla="val 107343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Complete Company Detail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9116880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59BE73A-6A42-4C3B-90EE-FDC1EDAB730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659" t="12297" r="3218" b="5983"/>
          <a:stretch/>
        </p:blipFill>
        <p:spPr>
          <a:xfrm>
            <a:off x="231912" y="443947"/>
            <a:ext cx="11728175" cy="572494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076C4115-5E89-475D-A477-266AF4E54A55}"/>
              </a:ext>
            </a:extLst>
          </p:cNvPr>
          <p:cNvSpPr/>
          <p:nvPr/>
        </p:nvSpPr>
        <p:spPr>
          <a:xfrm>
            <a:off x="7073255" y="1086678"/>
            <a:ext cx="2892380" cy="601317"/>
          </a:xfrm>
          <a:prstGeom prst="wedgeRoundRectCallout">
            <a:avLst>
              <a:gd name="adj1" fmla="val -51178"/>
              <a:gd name="adj2" fmla="val 107343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Verify Contact Detail obtained from registration information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8736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A0490FA-3A90-481E-9043-6A04A054F9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73" t="15073" r="3417" b="10531"/>
          <a:stretch/>
        </p:blipFill>
        <p:spPr>
          <a:xfrm>
            <a:off x="139147" y="344557"/>
            <a:ext cx="11516140" cy="5102087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06155B74-A9B8-4B0E-9C68-E4577F5523D2}"/>
              </a:ext>
            </a:extLst>
          </p:cNvPr>
          <p:cNvSpPr/>
          <p:nvPr/>
        </p:nvSpPr>
        <p:spPr>
          <a:xfrm>
            <a:off x="3349393" y="3538330"/>
            <a:ext cx="2137007" cy="589722"/>
          </a:xfrm>
          <a:prstGeom prst="wedgeRoundRectCallout">
            <a:avLst>
              <a:gd name="adj1" fmla="val -62902"/>
              <a:gd name="adj2" fmla="val 75056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Indicate which services will be used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780817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44D9E-80C0-4EB3-B20F-96FD74DE6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GO TO THIS SITE TO ACCESS FILM MANAGEMENT PAGE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F6DE-4010-44FC-A138-6003343031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https://westerncape.collaboratoronline.com/EventFilmManagement/Films/default.aspx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Or Browse to site as explained below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8746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EC334-62EC-49BB-B3B5-A6CAF64ACD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611DE6-F56C-4013-B02E-F8B62DFB46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https://westerncape.collaboratoronline.com/default.aspx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E54CF1-FF74-4D82-AE45-34CBA9DC9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6" name="Speech Bubble: Rectangle with Corners Rounded 5">
            <a:extLst>
              <a:ext uri="{FF2B5EF4-FFF2-40B4-BE49-F238E27FC236}">
                <a16:creationId xmlns:a16="http://schemas.microsoft.com/office/drawing/2014/main" id="{871690A0-26F3-404D-A7E7-5A7CC383D558}"/>
              </a:ext>
            </a:extLst>
          </p:cNvPr>
          <p:cNvSpPr/>
          <p:nvPr/>
        </p:nvSpPr>
        <p:spPr>
          <a:xfrm>
            <a:off x="1414577" y="2266121"/>
            <a:ext cx="2892380" cy="601317"/>
          </a:xfrm>
          <a:prstGeom prst="wedgeRoundRectCallout">
            <a:avLst>
              <a:gd name="adj1" fmla="val -51178"/>
              <a:gd name="adj2" fmla="val 107343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Go to Films and Events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6627994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C8088-9BCE-4683-953A-18B188C41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E8A92B77-FDBE-4A3E-B3CB-C110EDBE45B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7953" cy="6858000"/>
          </a:xfrm>
          <a:prstGeom prst="rect">
            <a:avLst/>
          </a:prstGeom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F29F791-301D-4DA6-9A02-69E27B24A23C}"/>
              </a:ext>
            </a:extLst>
          </p:cNvPr>
          <p:cNvSpPr/>
          <p:nvPr/>
        </p:nvSpPr>
        <p:spPr>
          <a:xfrm>
            <a:off x="2183203" y="2709310"/>
            <a:ext cx="1447893" cy="601317"/>
          </a:xfrm>
          <a:prstGeom prst="wedgeRoundRectCallout">
            <a:avLst>
              <a:gd name="adj1" fmla="val -76806"/>
              <a:gd name="adj2" fmla="val -27092"/>
              <a:gd name="adj3" fmla="val 16667"/>
            </a:avLst>
          </a:prstGeom>
          <a:gradFill flip="none" rotWithShape="1">
            <a:gsLst>
              <a:gs pos="0">
                <a:srgbClr val="0070C0">
                  <a:shade val="30000"/>
                  <a:satMod val="115000"/>
                </a:srgbClr>
              </a:gs>
              <a:gs pos="50000">
                <a:srgbClr val="0070C0">
                  <a:shade val="67500"/>
                  <a:satMod val="115000"/>
                </a:srgbClr>
              </a:gs>
              <a:gs pos="100000">
                <a:srgbClr val="0070C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ZA" sz="1600" b="1" dirty="0"/>
              <a:t>Select Films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004858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2204</TotalTime>
  <Words>428</Words>
  <Application>Microsoft Office PowerPoint</Application>
  <PresentationFormat>Widescreen</PresentationFormat>
  <Paragraphs>57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Wingdings</vt:lpstr>
      <vt:lpstr>Office Theme</vt:lpstr>
      <vt:lpstr>FILM APPLICATION</vt:lpstr>
      <vt:lpstr>User Registration</vt:lpstr>
      <vt:lpstr>Account Setup and Company (Partner) Registration</vt:lpstr>
      <vt:lpstr>PowerPoint Presentation</vt:lpstr>
      <vt:lpstr>PowerPoint Presentation</vt:lpstr>
      <vt:lpstr>PowerPoint Presentation</vt:lpstr>
      <vt:lpstr>GO TO THIS SITE TO ACCESS FILM MANAGEMENT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Charmaine Du plessis</dc:creator>
  <cp:lastModifiedBy>Harding, Gwynnefer</cp:lastModifiedBy>
  <cp:revision>20</cp:revision>
  <dcterms:created xsi:type="dcterms:W3CDTF">2019-07-18T13:38:28Z</dcterms:created>
  <dcterms:modified xsi:type="dcterms:W3CDTF">2020-01-23T08:22:04Z</dcterms:modified>
</cp:coreProperties>
</file>